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0"/>
  </p:notesMasterIdLst>
  <p:handoutMasterIdLst>
    <p:handoutMasterId r:id="rId421"/>
  </p:handoutMasterIdLst>
  <p:sldIdLst>
    <p:sldId id="487" r:id="rId2"/>
    <p:sldId id="256" r:id="rId3"/>
    <p:sldId id="301" r:id="rId4"/>
    <p:sldId id="257" r:id="rId5"/>
    <p:sldId id="303" r:id="rId6"/>
    <p:sldId id="290" r:id="rId7"/>
    <p:sldId id="311" r:id="rId8"/>
    <p:sldId id="312" r:id="rId9"/>
    <p:sldId id="313" r:id="rId10"/>
    <p:sldId id="314" r:id="rId11"/>
    <p:sldId id="315" r:id="rId12"/>
    <p:sldId id="304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479" r:id="rId54"/>
    <p:sldId id="305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72" r:id="rId71"/>
    <p:sldId id="373" r:id="rId72"/>
    <p:sldId id="374" r:id="rId73"/>
    <p:sldId id="375" r:id="rId74"/>
    <p:sldId id="376" r:id="rId75"/>
    <p:sldId id="377" r:id="rId76"/>
    <p:sldId id="378" r:id="rId77"/>
    <p:sldId id="379" r:id="rId78"/>
    <p:sldId id="380" r:id="rId79"/>
    <p:sldId id="381" r:id="rId80"/>
    <p:sldId id="382" r:id="rId81"/>
    <p:sldId id="383" r:id="rId82"/>
    <p:sldId id="384" r:id="rId83"/>
    <p:sldId id="385" r:id="rId84"/>
    <p:sldId id="386" r:id="rId85"/>
    <p:sldId id="387" r:id="rId86"/>
    <p:sldId id="388" r:id="rId87"/>
    <p:sldId id="389" r:id="rId88"/>
    <p:sldId id="390" r:id="rId89"/>
    <p:sldId id="391" r:id="rId90"/>
    <p:sldId id="392" r:id="rId91"/>
    <p:sldId id="393" r:id="rId92"/>
    <p:sldId id="394" r:id="rId93"/>
    <p:sldId id="395" r:id="rId94"/>
    <p:sldId id="396" r:id="rId95"/>
    <p:sldId id="397" r:id="rId96"/>
    <p:sldId id="398" r:id="rId97"/>
    <p:sldId id="399" r:id="rId98"/>
    <p:sldId id="400" r:id="rId99"/>
    <p:sldId id="401" r:id="rId100"/>
    <p:sldId id="402" r:id="rId101"/>
    <p:sldId id="403" r:id="rId102"/>
    <p:sldId id="404" r:id="rId103"/>
    <p:sldId id="405" r:id="rId104"/>
    <p:sldId id="406" r:id="rId105"/>
    <p:sldId id="407" r:id="rId106"/>
    <p:sldId id="408" r:id="rId107"/>
    <p:sldId id="410" r:id="rId108"/>
    <p:sldId id="411" r:id="rId109"/>
    <p:sldId id="413" r:id="rId110"/>
    <p:sldId id="414" r:id="rId111"/>
    <p:sldId id="415" r:id="rId112"/>
    <p:sldId id="416" r:id="rId113"/>
    <p:sldId id="417" r:id="rId114"/>
    <p:sldId id="418" r:id="rId115"/>
    <p:sldId id="480" r:id="rId116"/>
    <p:sldId id="306" r:id="rId117"/>
    <p:sldId id="419" r:id="rId118"/>
    <p:sldId id="420" r:id="rId119"/>
    <p:sldId id="421" r:id="rId120"/>
    <p:sldId id="422" r:id="rId121"/>
    <p:sldId id="423" r:id="rId122"/>
    <p:sldId id="432" r:id="rId123"/>
    <p:sldId id="424" r:id="rId124"/>
    <p:sldId id="433" r:id="rId125"/>
    <p:sldId id="436" r:id="rId126"/>
    <p:sldId id="435" r:id="rId127"/>
    <p:sldId id="434" r:id="rId128"/>
    <p:sldId id="425" r:id="rId129"/>
    <p:sldId id="437" r:id="rId130"/>
    <p:sldId id="438" r:id="rId131"/>
    <p:sldId id="481" r:id="rId132"/>
    <p:sldId id="307" r:id="rId133"/>
    <p:sldId id="439" r:id="rId134"/>
    <p:sldId id="448" r:id="rId135"/>
    <p:sldId id="447" r:id="rId136"/>
    <p:sldId id="446" r:id="rId137"/>
    <p:sldId id="445" r:id="rId138"/>
    <p:sldId id="444" r:id="rId139"/>
    <p:sldId id="449" r:id="rId140"/>
    <p:sldId id="456" r:id="rId141"/>
    <p:sldId id="450" r:id="rId142"/>
    <p:sldId id="457" r:id="rId143"/>
    <p:sldId id="458" r:id="rId144"/>
    <p:sldId id="452" r:id="rId145"/>
    <p:sldId id="455" r:id="rId146"/>
    <p:sldId id="454" r:id="rId147"/>
    <p:sldId id="453" r:id="rId148"/>
    <p:sldId id="451" r:id="rId149"/>
    <p:sldId id="460" r:id="rId150"/>
    <p:sldId id="459" r:id="rId151"/>
    <p:sldId id="461" r:id="rId152"/>
    <p:sldId id="462" r:id="rId153"/>
    <p:sldId id="463" r:id="rId154"/>
    <p:sldId id="464" r:id="rId155"/>
    <p:sldId id="465" r:id="rId156"/>
    <p:sldId id="466" r:id="rId157"/>
    <p:sldId id="467" r:id="rId158"/>
    <p:sldId id="468" r:id="rId159"/>
    <p:sldId id="469" r:id="rId160"/>
    <p:sldId id="470" r:id="rId161"/>
    <p:sldId id="471" r:id="rId162"/>
    <p:sldId id="472" r:id="rId163"/>
    <p:sldId id="473" r:id="rId164"/>
    <p:sldId id="474" r:id="rId165"/>
    <p:sldId id="475" r:id="rId166"/>
    <p:sldId id="476" r:id="rId167"/>
    <p:sldId id="477" r:id="rId168"/>
    <p:sldId id="478" r:id="rId169"/>
    <p:sldId id="308" r:id="rId170"/>
    <p:sldId id="440" r:id="rId171"/>
    <p:sldId id="488" r:id="rId172"/>
    <p:sldId id="489" r:id="rId173"/>
    <p:sldId id="490" r:id="rId174"/>
    <p:sldId id="491" r:id="rId175"/>
    <p:sldId id="492" r:id="rId176"/>
    <p:sldId id="493" r:id="rId177"/>
    <p:sldId id="494" r:id="rId178"/>
    <p:sldId id="495" r:id="rId179"/>
    <p:sldId id="496" r:id="rId180"/>
    <p:sldId id="497" r:id="rId181"/>
    <p:sldId id="498" r:id="rId182"/>
    <p:sldId id="499" r:id="rId183"/>
    <p:sldId id="500" r:id="rId184"/>
    <p:sldId id="501" r:id="rId185"/>
    <p:sldId id="502" r:id="rId186"/>
    <p:sldId id="503" r:id="rId187"/>
    <p:sldId id="504" r:id="rId188"/>
    <p:sldId id="505" r:id="rId189"/>
    <p:sldId id="506" r:id="rId190"/>
    <p:sldId id="507" r:id="rId191"/>
    <p:sldId id="508" r:id="rId192"/>
    <p:sldId id="509" r:id="rId193"/>
    <p:sldId id="510" r:id="rId194"/>
    <p:sldId id="511" r:id="rId195"/>
    <p:sldId id="483" r:id="rId196"/>
    <p:sldId id="309" r:id="rId197"/>
    <p:sldId id="441" r:id="rId198"/>
    <p:sldId id="512" r:id="rId199"/>
    <p:sldId id="513" r:id="rId200"/>
    <p:sldId id="514" r:id="rId201"/>
    <p:sldId id="515" r:id="rId202"/>
    <p:sldId id="516" r:id="rId203"/>
    <p:sldId id="517" r:id="rId204"/>
    <p:sldId id="518" r:id="rId205"/>
    <p:sldId id="519" r:id="rId206"/>
    <p:sldId id="520" r:id="rId207"/>
    <p:sldId id="521" r:id="rId208"/>
    <p:sldId id="522" r:id="rId209"/>
    <p:sldId id="524" r:id="rId210"/>
    <p:sldId id="525" r:id="rId211"/>
    <p:sldId id="526" r:id="rId212"/>
    <p:sldId id="527" r:id="rId213"/>
    <p:sldId id="528" r:id="rId214"/>
    <p:sldId id="529" r:id="rId215"/>
    <p:sldId id="530" r:id="rId216"/>
    <p:sldId id="531" r:id="rId217"/>
    <p:sldId id="532" r:id="rId218"/>
    <p:sldId id="533" r:id="rId219"/>
    <p:sldId id="534" r:id="rId220"/>
    <p:sldId id="535" r:id="rId221"/>
    <p:sldId id="536" r:id="rId222"/>
    <p:sldId id="537" r:id="rId223"/>
    <p:sldId id="538" r:id="rId224"/>
    <p:sldId id="539" r:id="rId225"/>
    <p:sldId id="540" r:id="rId226"/>
    <p:sldId id="541" r:id="rId227"/>
    <p:sldId id="542" r:id="rId228"/>
    <p:sldId id="543" r:id="rId229"/>
    <p:sldId id="544" r:id="rId230"/>
    <p:sldId id="545" r:id="rId231"/>
    <p:sldId id="546" r:id="rId232"/>
    <p:sldId id="547" r:id="rId233"/>
    <p:sldId id="548" r:id="rId234"/>
    <p:sldId id="549" r:id="rId235"/>
    <p:sldId id="550" r:id="rId236"/>
    <p:sldId id="551" r:id="rId237"/>
    <p:sldId id="552" r:id="rId238"/>
    <p:sldId id="553" r:id="rId239"/>
    <p:sldId id="554" r:id="rId240"/>
    <p:sldId id="555" r:id="rId241"/>
    <p:sldId id="556" r:id="rId242"/>
    <p:sldId id="484" r:id="rId243"/>
    <p:sldId id="310" r:id="rId244"/>
    <p:sldId id="442" r:id="rId245"/>
    <p:sldId id="625" r:id="rId246"/>
    <p:sldId id="626" r:id="rId247"/>
    <p:sldId id="627" r:id="rId248"/>
    <p:sldId id="628" r:id="rId249"/>
    <p:sldId id="629" r:id="rId250"/>
    <p:sldId id="630" r:id="rId251"/>
    <p:sldId id="635" r:id="rId252"/>
    <p:sldId id="631" r:id="rId253"/>
    <p:sldId id="632" r:id="rId254"/>
    <p:sldId id="633" r:id="rId255"/>
    <p:sldId id="634" r:id="rId256"/>
    <p:sldId id="636" r:id="rId257"/>
    <p:sldId id="637" r:id="rId258"/>
    <p:sldId id="638" r:id="rId259"/>
    <p:sldId id="640" r:id="rId260"/>
    <p:sldId id="641" r:id="rId261"/>
    <p:sldId id="642" r:id="rId262"/>
    <p:sldId id="643" r:id="rId263"/>
    <p:sldId id="644" r:id="rId264"/>
    <p:sldId id="639" r:id="rId265"/>
    <p:sldId id="645" r:id="rId266"/>
    <p:sldId id="646" r:id="rId267"/>
    <p:sldId id="647" r:id="rId268"/>
    <p:sldId id="621" r:id="rId269"/>
    <p:sldId id="648" r:id="rId270"/>
    <p:sldId id="651" r:id="rId271"/>
    <p:sldId id="649" r:id="rId272"/>
    <p:sldId id="650" r:id="rId273"/>
    <p:sldId id="652" r:id="rId274"/>
    <p:sldId id="653" r:id="rId275"/>
    <p:sldId id="654" r:id="rId276"/>
    <p:sldId id="655" r:id="rId277"/>
    <p:sldId id="656" r:id="rId278"/>
    <p:sldId id="657" r:id="rId279"/>
    <p:sldId id="658" r:id="rId280"/>
    <p:sldId id="659" r:id="rId281"/>
    <p:sldId id="660" r:id="rId282"/>
    <p:sldId id="661" r:id="rId283"/>
    <p:sldId id="662" r:id="rId284"/>
    <p:sldId id="663" r:id="rId285"/>
    <p:sldId id="664" r:id="rId286"/>
    <p:sldId id="665" r:id="rId287"/>
    <p:sldId id="666" r:id="rId288"/>
    <p:sldId id="667" r:id="rId289"/>
    <p:sldId id="668" r:id="rId290"/>
    <p:sldId id="669" r:id="rId291"/>
    <p:sldId id="670" r:id="rId292"/>
    <p:sldId id="671" r:id="rId293"/>
    <p:sldId id="672" r:id="rId294"/>
    <p:sldId id="673" r:id="rId295"/>
    <p:sldId id="674" r:id="rId296"/>
    <p:sldId id="675" r:id="rId297"/>
    <p:sldId id="676" r:id="rId298"/>
    <p:sldId id="677" r:id="rId299"/>
    <p:sldId id="678" r:id="rId300"/>
    <p:sldId id="679" r:id="rId301"/>
    <p:sldId id="680" r:id="rId302"/>
    <p:sldId id="681" r:id="rId303"/>
    <p:sldId id="682" r:id="rId304"/>
    <p:sldId id="683" r:id="rId305"/>
    <p:sldId id="684" r:id="rId306"/>
    <p:sldId id="685" r:id="rId307"/>
    <p:sldId id="686" r:id="rId308"/>
    <p:sldId id="687" r:id="rId309"/>
    <p:sldId id="688" r:id="rId310"/>
    <p:sldId id="689" r:id="rId311"/>
    <p:sldId id="690" r:id="rId312"/>
    <p:sldId id="691" r:id="rId313"/>
    <p:sldId id="692" r:id="rId314"/>
    <p:sldId id="693" r:id="rId315"/>
    <p:sldId id="694" r:id="rId316"/>
    <p:sldId id="695" r:id="rId317"/>
    <p:sldId id="696" r:id="rId318"/>
    <p:sldId id="697" r:id="rId319"/>
    <p:sldId id="698" r:id="rId320"/>
    <p:sldId id="699" r:id="rId321"/>
    <p:sldId id="700" r:id="rId322"/>
    <p:sldId id="701" r:id="rId323"/>
    <p:sldId id="702" r:id="rId324"/>
    <p:sldId id="703" r:id="rId325"/>
    <p:sldId id="704" r:id="rId326"/>
    <p:sldId id="705" r:id="rId327"/>
    <p:sldId id="706" r:id="rId328"/>
    <p:sldId id="708" r:id="rId329"/>
    <p:sldId id="707" r:id="rId330"/>
    <p:sldId id="709" r:id="rId331"/>
    <p:sldId id="710" r:id="rId332"/>
    <p:sldId id="711" r:id="rId333"/>
    <p:sldId id="712" r:id="rId334"/>
    <p:sldId id="713" r:id="rId335"/>
    <p:sldId id="714" r:id="rId336"/>
    <p:sldId id="623" r:id="rId337"/>
    <p:sldId id="715" r:id="rId338"/>
    <p:sldId id="716" r:id="rId339"/>
    <p:sldId id="717" r:id="rId340"/>
    <p:sldId id="718" r:id="rId341"/>
    <p:sldId id="719" r:id="rId342"/>
    <p:sldId id="720" r:id="rId343"/>
    <p:sldId id="721" r:id="rId344"/>
    <p:sldId id="722" r:id="rId345"/>
    <p:sldId id="624" r:id="rId346"/>
    <p:sldId id="723" r:id="rId347"/>
    <p:sldId id="724" r:id="rId348"/>
    <p:sldId id="725" r:id="rId349"/>
    <p:sldId id="726" r:id="rId350"/>
    <p:sldId id="727" r:id="rId351"/>
    <p:sldId id="728" r:id="rId352"/>
    <p:sldId id="729" r:id="rId353"/>
    <p:sldId id="730" r:id="rId354"/>
    <p:sldId id="731" r:id="rId355"/>
    <p:sldId id="732" r:id="rId356"/>
    <p:sldId id="733" r:id="rId357"/>
    <p:sldId id="734" r:id="rId358"/>
    <p:sldId id="735" r:id="rId359"/>
    <p:sldId id="736" r:id="rId360"/>
    <p:sldId id="737" r:id="rId361"/>
    <p:sldId id="738" r:id="rId362"/>
    <p:sldId id="739" r:id="rId363"/>
    <p:sldId id="740" r:id="rId364"/>
    <p:sldId id="741" r:id="rId365"/>
    <p:sldId id="742" r:id="rId366"/>
    <p:sldId id="485" r:id="rId367"/>
    <p:sldId id="356" r:id="rId368"/>
    <p:sldId id="443" r:id="rId369"/>
    <p:sldId id="557" r:id="rId370"/>
    <p:sldId id="574" r:id="rId371"/>
    <p:sldId id="575" r:id="rId372"/>
    <p:sldId id="576" r:id="rId373"/>
    <p:sldId id="577" r:id="rId374"/>
    <p:sldId id="578" r:id="rId375"/>
    <p:sldId id="579" r:id="rId376"/>
    <p:sldId id="580" r:id="rId377"/>
    <p:sldId id="581" r:id="rId378"/>
    <p:sldId id="582" r:id="rId379"/>
    <p:sldId id="583" r:id="rId380"/>
    <p:sldId id="584" r:id="rId381"/>
    <p:sldId id="585" r:id="rId382"/>
    <p:sldId id="586" r:id="rId383"/>
    <p:sldId id="587" r:id="rId384"/>
    <p:sldId id="588" r:id="rId385"/>
    <p:sldId id="589" r:id="rId386"/>
    <p:sldId id="590" r:id="rId387"/>
    <p:sldId id="591" r:id="rId388"/>
    <p:sldId id="592" r:id="rId389"/>
    <p:sldId id="593" r:id="rId390"/>
    <p:sldId id="594" r:id="rId391"/>
    <p:sldId id="595" r:id="rId392"/>
    <p:sldId id="596" r:id="rId393"/>
    <p:sldId id="597" r:id="rId394"/>
    <p:sldId id="598" r:id="rId395"/>
    <p:sldId id="599" r:id="rId396"/>
    <p:sldId id="600" r:id="rId397"/>
    <p:sldId id="601" r:id="rId398"/>
    <p:sldId id="602" r:id="rId399"/>
    <p:sldId id="603" r:id="rId400"/>
    <p:sldId id="604" r:id="rId401"/>
    <p:sldId id="605" r:id="rId402"/>
    <p:sldId id="606" r:id="rId403"/>
    <p:sldId id="607" r:id="rId404"/>
    <p:sldId id="608" r:id="rId405"/>
    <p:sldId id="609" r:id="rId406"/>
    <p:sldId id="610" r:id="rId407"/>
    <p:sldId id="611" r:id="rId408"/>
    <p:sldId id="612" r:id="rId409"/>
    <p:sldId id="613" r:id="rId410"/>
    <p:sldId id="614" r:id="rId411"/>
    <p:sldId id="615" r:id="rId412"/>
    <p:sldId id="616" r:id="rId413"/>
    <p:sldId id="617" r:id="rId414"/>
    <p:sldId id="618" r:id="rId415"/>
    <p:sldId id="619" r:id="rId416"/>
    <p:sldId id="620" r:id="rId417"/>
    <p:sldId id="486" r:id="rId418"/>
    <p:sldId id="266" r:id="rId4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/>
    <p:restoredTop sz="94677"/>
  </p:normalViewPr>
  <p:slideViewPr>
    <p:cSldViewPr snapToGrid="0" snapToObjects="1"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handoutMaster" Target="handoutMasters/handoutMaster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presProps" Target="presProps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viewProps" Target="viewProps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4982-C404-5949-A07F-F1F0D302482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3E75F-E4FD-3B4A-A59C-DB9753D66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1DDA8-F6A0-254D-AC36-F0C5FB256D87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6E3C-BF75-2548-A1F1-99CC2B18C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6E3C-BF75-2548-A1F1-99CC2B18CA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EF63-49CC-7342-9B9D-D68D669C4628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3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471D-5983-9A4B-AB75-B10B668AA94B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ED86-C783-9441-862F-C2D2C4A8D280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80AB-8787-5146-A456-D2504614EFB5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0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AC25-9BA8-534A-A601-29AE86E4B2B0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9D68-9149-684F-9837-E252ED02BCBB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2055-BE89-054C-99B7-8F301F04A116}" type="datetime1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D6F3-D569-0544-B6B3-36A2458CCAF2}" type="datetime1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9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F67B-ACA6-4F42-87C0-7E6537DC34B0}" type="datetime1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9F4-08AD-ED4D-8834-88F3CDDB7E6E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BC08-AE0B-8D4B-B2BD-D7B7D4614D01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8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1902-F1D1-D44A-9B3F-751B99F9CF92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DCB0-1679-F74A-AB6E-901607A0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6.xml"/><Relationship Id="rId3" Type="http://schemas.openxmlformats.org/officeDocument/2006/relationships/slide" Target="slide12.xml"/><Relationship Id="rId7" Type="http://schemas.openxmlformats.org/officeDocument/2006/relationships/slide" Target="slide16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132.xml"/><Relationship Id="rId10" Type="http://schemas.openxmlformats.org/officeDocument/2006/relationships/slide" Target="slide367.xml"/><Relationship Id="rId4" Type="http://schemas.openxmlformats.org/officeDocument/2006/relationships/slide" Target="slide54.xml"/><Relationship Id="rId9" Type="http://schemas.openxmlformats.org/officeDocument/2006/relationships/slide" Target="slide24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Generales</a:t>
            </a:r>
            <a:r>
              <a:rPr lang="en-US" dirty="0" smtClean="0"/>
              <a:t> para el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plantilla</a:t>
            </a:r>
            <a:r>
              <a:rPr lang="en-US" dirty="0" smtClean="0"/>
              <a:t> del </a:t>
            </a:r>
            <a:r>
              <a:rPr lang="en-US" dirty="0" err="1" smtClean="0"/>
              <a:t>Portafolio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54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Utilice</a:t>
            </a:r>
            <a:r>
              <a:rPr lang="en-US" dirty="0" smtClean="0"/>
              <a:t> la </a:t>
            </a:r>
            <a:r>
              <a:rPr lang="en-US" dirty="0" err="1" smtClean="0"/>
              <a:t>plantilla</a:t>
            </a:r>
            <a:r>
              <a:rPr lang="en-US" dirty="0" smtClean="0"/>
              <a:t> de Power Point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guía</a:t>
            </a:r>
            <a:r>
              <a:rPr lang="en-US" dirty="0" smtClean="0"/>
              <a:t> para </a:t>
            </a:r>
            <a:r>
              <a:rPr lang="en-US" dirty="0" err="1" smtClean="0"/>
              <a:t>preparar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portafolio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r>
              <a:rPr lang="en-US" dirty="0" smtClean="0"/>
              <a:t> para </a:t>
            </a:r>
            <a:r>
              <a:rPr lang="en-US" dirty="0" err="1" smtClean="0"/>
              <a:t>presentar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de </a:t>
            </a:r>
            <a:r>
              <a:rPr lang="en-US" dirty="0" err="1" smtClean="0"/>
              <a:t>ascenso</a:t>
            </a:r>
            <a:r>
              <a:rPr lang="en-US" dirty="0" smtClean="0"/>
              <a:t> en </a:t>
            </a:r>
            <a:r>
              <a:rPr lang="en-US" dirty="0" err="1" smtClean="0"/>
              <a:t>rango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Adquiera</a:t>
            </a:r>
            <a:r>
              <a:rPr lang="en-US" dirty="0" smtClean="0"/>
              <a:t> un </a:t>
            </a:r>
            <a:r>
              <a:rPr lang="en-US" dirty="0" err="1" smtClean="0"/>
              <a:t>dispositivo</a:t>
            </a:r>
            <a:r>
              <a:rPr lang="en-US" dirty="0" smtClean="0"/>
              <a:t> (Pen Drive, USB) con al </a:t>
            </a:r>
            <a:r>
              <a:rPr lang="en-US" dirty="0" err="1" smtClean="0"/>
              <a:t>menos</a:t>
            </a:r>
            <a:r>
              <a:rPr lang="en-US" dirty="0" smtClean="0"/>
              <a:t> 4GB de </a:t>
            </a:r>
            <a:r>
              <a:rPr lang="en-US" dirty="0" err="1" smtClean="0"/>
              <a:t>memoria</a:t>
            </a:r>
            <a:r>
              <a:rPr lang="en-US" dirty="0" smtClean="0"/>
              <a:t> para </a:t>
            </a:r>
            <a:r>
              <a:rPr lang="en-US" dirty="0" err="1" smtClean="0"/>
              <a:t>guardar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plantilla</a:t>
            </a:r>
            <a:r>
              <a:rPr lang="en-US" dirty="0" smtClean="0"/>
              <a:t> y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y </a:t>
            </a:r>
            <a:r>
              <a:rPr lang="en-US" dirty="0" err="1" smtClean="0"/>
              <a:t>evidencias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carpeta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dispositivo</a:t>
            </a:r>
            <a:r>
              <a:rPr lang="en-US" dirty="0" smtClean="0"/>
              <a:t> y </a:t>
            </a:r>
            <a:r>
              <a:rPr lang="en-US" dirty="0" err="1" smtClean="0"/>
              <a:t>guarde</a:t>
            </a:r>
            <a:r>
              <a:rPr lang="en-US" dirty="0" smtClean="0"/>
              <a:t> en </a:t>
            </a:r>
            <a:r>
              <a:rPr lang="en-US" dirty="0" err="1" smtClean="0"/>
              <a:t>ella</a:t>
            </a:r>
            <a:r>
              <a:rPr lang="en-US" dirty="0" smtClean="0"/>
              <a:t> la </a:t>
            </a:r>
            <a:r>
              <a:rPr lang="en-US" dirty="0" err="1" smtClean="0"/>
              <a:t>plantilla</a:t>
            </a:r>
            <a:r>
              <a:rPr lang="en-US" dirty="0" smtClean="0"/>
              <a:t>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 </a:t>
            </a:r>
            <a:r>
              <a:rPr lang="en-US" dirty="0" err="1" smtClean="0"/>
              <a:t>organizadas</a:t>
            </a:r>
            <a:r>
              <a:rPr lang="en-US" dirty="0" smtClean="0"/>
              <a:t> en Sub-</a:t>
            </a:r>
            <a:r>
              <a:rPr lang="en-US" dirty="0" err="1" smtClean="0"/>
              <a:t>carpetas</a:t>
            </a:r>
            <a:r>
              <a:rPr lang="en-US" dirty="0" smtClean="0"/>
              <a:t>.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sola </a:t>
            </a:r>
            <a:r>
              <a:rPr lang="en-US" dirty="0" err="1" smtClean="0"/>
              <a:t>carpeta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o </a:t>
            </a:r>
            <a:r>
              <a:rPr lang="en-US" dirty="0" err="1" smtClean="0"/>
              <a:t>categorías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carpetas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paso</a:t>
            </a:r>
            <a:r>
              <a:rPr lang="en-US" dirty="0" smtClean="0"/>
              <a:t> final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conectar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 con los </a:t>
            </a:r>
            <a:r>
              <a:rPr lang="en-US" dirty="0" err="1" smtClean="0"/>
              <a:t>contenidos</a:t>
            </a:r>
            <a:r>
              <a:rPr lang="en-US" dirty="0" smtClean="0"/>
              <a:t>  </a:t>
            </a:r>
            <a:r>
              <a:rPr lang="en-US" dirty="0" err="1" smtClean="0"/>
              <a:t>correspondientes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o </a:t>
            </a:r>
            <a:r>
              <a:rPr lang="en-US" dirty="0" err="1" smtClean="0"/>
              <a:t>categoría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Verifique</a:t>
            </a:r>
            <a:r>
              <a:rPr lang="en-US" dirty="0" smtClean="0"/>
              <a:t> el </a:t>
            </a:r>
            <a:r>
              <a:rPr lang="en-US" dirty="0" err="1" smtClean="0"/>
              <a:t>funcionamiento</a:t>
            </a:r>
            <a:r>
              <a:rPr lang="en-US" dirty="0" smtClean="0"/>
              <a:t> de los enlaces y </a:t>
            </a:r>
            <a:r>
              <a:rPr lang="en-US" dirty="0" err="1" smtClean="0"/>
              <a:t>botones</a:t>
            </a:r>
            <a:r>
              <a:rPr lang="en-US" dirty="0" smtClean="0"/>
              <a:t> (</a:t>
            </a:r>
            <a:r>
              <a:rPr lang="en-US" dirty="0" err="1" smtClean="0"/>
              <a:t>Hipertextos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completado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portafolio</a:t>
            </a:r>
            <a:r>
              <a:rPr lang="en-US" dirty="0" smtClean="0"/>
              <a:t>, </a:t>
            </a:r>
            <a:r>
              <a:rPr lang="en-US" dirty="0" err="1" smtClean="0"/>
              <a:t>convierta</a:t>
            </a:r>
            <a:r>
              <a:rPr lang="en-US" dirty="0" smtClean="0"/>
              <a:t> </a:t>
            </a:r>
            <a:r>
              <a:rPr lang="en-US" dirty="0" err="1" smtClean="0"/>
              <a:t>éste</a:t>
            </a:r>
            <a:r>
              <a:rPr lang="en-US" dirty="0" smtClean="0"/>
              <a:t> en el </a:t>
            </a:r>
            <a:r>
              <a:rPr lang="en-US" dirty="0" err="1" smtClean="0"/>
              <a:t>formato</a:t>
            </a:r>
            <a:r>
              <a:rPr lang="en-US" dirty="0" smtClean="0"/>
              <a:t> de Power Point Show y </a:t>
            </a:r>
            <a:r>
              <a:rPr lang="en-US" dirty="0" err="1" smtClean="0"/>
              <a:t>guarde</a:t>
            </a:r>
            <a:r>
              <a:rPr lang="en-US" dirty="0" smtClean="0"/>
              <a:t> el </a:t>
            </a:r>
            <a:r>
              <a:rPr lang="en-US" dirty="0" err="1" smtClean="0"/>
              <a:t>archivo</a:t>
            </a:r>
            <a:r>
              <a:rPr lang="en-US" dirty="0" smtClean="0"/>
              <a:t> en la </a:t>
            </a:r>
            <a:r>
              <a:rPr lang="en-US" dirty="0" err="1" smtClean="0"/>
              <a:t>carpeta</a:t>
            </a:r>
            <a:r>
              <a:rPr lang="en-US" dirty="0" smtClean="0"/>
              <a:t> </a:t>
            </a:r>
            <a:r>
              <a:rPr lang="en-US" dirty="0" err="1" smtClean="0"/>
              <a:t>creada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dispositivo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copia</a:t>
            </a:r>
            <a:r>
              <a:rPr lang="en-US" dirty="0" smtClean="0"/>
              <a:t> de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archivo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computadora</a:t>
            </a:r>
            <a:r>
              <a:rPr lang="en-US" dirty="0" smtClean="0"/>
              <a:t> o en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dispositivo</a:t>
            </a:r>
            <a:r>
              <a:rPr lang="en-US" dirty="0" smtClean="0"/>
              <a:t> similar. Conserve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copia</a:t>
            </a:r>
            <a:r>
              <a:rPr lang="en-US" dirty="0" smtClean="0"/>
              <a:t> para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referencia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Someta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portafolio</a:t>
            </a:r>
            <a:r>
              <a:rPr lang="en-US" dirty="0" smtClean="0"/>
              <a:t> al </a:t>
            </a:r>
            <a:r>
              <a:rPr lang="en-US" dirty="0" err="1" smtClean="0"/>
              <a:t>Comité</a:t>
            </a:r>
            <a:r>
              <a:rPr lang="en-US" dirty="0" smtClean="0"/>
              <a:t> de Personal </a:t>
            </a:r>
            <a:r>
              <a:rPr lang="en-US" dirty="0" err="1" smtClean="0"/>
              <a:t>correspondiente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8901" y="6311380"/>
            <a:ext cx="569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Elimine</a:t>
            </a:r>
            <a:r>
              <a:rPr lang="en-US" b="1" i="1" dirty="0" smtClean="0"/>
              <a:t> </a:t>
            </a:r>
            <a:r>
              <a:rPr lang="en-US" b="1" i="1" dirty="0" err="1" smtClean="0"/>
              <a:t>este</a:t>
            </a:r>
            <a:r>
              <a:rPr lang="en-US" b="1" i="1" dirty="0" smtClean="0"/>
              <a:t> “slide” al </a:t>
            </a:r>
            <a:r>
              <a:rPr lang="en-US" b="1" i="1" dirty="0" err="1" smtClean="0"/>
              <a:t>completar</a:t>
            </a:r>
            <a:r>
              <a:rPr lang="en-US" b="1" i="1" dirty="0" smtClean="0"/>
              <a:t> </a:t>
            </a:r>
            <a:r>
              <a:rPr lang="en-US" b="1" i="1" dirty="0" err="1" smtClean="0"/>
              <a:t>su</a:t>
            </a:r>
            <a:r>
              <a:rPr lang="en-US" b="1" i="1" dirty="0" smtClean="0"/>
              <a:t> </a:t>
            </a:r>
            <a:r>
              <a:rPr lang="en-US" b="1" i="1" dirty="0" err="1" smtClean="0"/>
              <a:t>Portafolio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111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/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Documentos </a:t>
            </a:r>
            <a:r>
              <a:rPr lang="en-US" b="1" dirty="0" err="1" smtClean="0">
                <a:solidFill>
                  <a:srgbClr val="E46C0A"/>
                </a:solidFill>
              </a:rPr>
              <a:t>Administrativos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097156"/>
            <a:ext cx="8535446" cy="4045226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dirty="0" err="1" smtClean="0"/>
              <a:t>Credenciales</a:t>
            </a:r>
            <a:r>
              <a:rPr lang="en-US" dirty="0" smtClean="0"/>
              <a:t> </a:t>
            </a:r>
            <a:r>
              <a:rPr lang="en-US" dirty="0" err="1" smtClean="0"/>
              <a:t>Certificadas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(Indique </a:t>
            </a:r>
            <a:r>
              <a:rPr lang="en-US" dirty="0" err="1" smtClean="0"/>
              <a:t>evidencia</a:t>
            </a:r>
            <a:r>
              <a:rPr lang="en-US" dirty="0" smtClean="0"/>
              <a:t> de diplomas, </a:t>
            </a:r>
            <a:r>
              <a:rPr lang="en-US" dirty="0" err="1" smtClean="0"/>
              <a:t>licencias</a:t>
            </a:r>
            <a:r>
              <a:rPr lang="en-US" dirty="0" smtClean="0"/>
              <a:t> o </a:t>
            </a:r>
            <a:r>
              <a:rPr lang="en-US" dirty="0" err="1" smtClean="0"/>
              <a:t>colegiación</a:t>
            </a:r>
            <a:r>
              <a:rPr lang="en-US" dirty="0" smtClean="0"/>
              <a:t>)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(Indique </a:t>
            </a:r>
            <a:r>
              <a:rPr lang="en-US" dirty="0" err="1"/>
              <a:t>evidencia</a:t>
            </a:r>
            <a:r>
              <a:rPr lang="en-US" dirty="0"/>
              <a:t> de diplomas, </a:t>
            </a:r>
            <a:r>
              <a:rPr lang="en-US" dirty="0" err="1"/>
              <a:t>licencias</a:t>
            </a:r>
            <a:r>
              <a:rPr lang="en-US" dirty="0"/>
              <a:t> o </a:t>
            </a:r>
            <a:r>
              <a:rPr lang="en-US" dirty="0" err="1"/>
              <a:t>colegiación</a:t>
            </a:r>
            <a:r>
              <a:rPr lang="en-US" dirty="0"/>
              <a:t>)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(Indique </a:t>
            </a:r>
            <a:r>
              <a:rPr lang="en-US" dirty="0" err="1"/>
              <a:t>evidencia</a:t>
            </a:r>
            <a:r>
              <a:rPr lang="en-US" dirty="0"/>
              <a:t> de diplomas, </a:t>
            </a:r>
            <a:r>
              <a:rPr lang="en-US" dirty="0" err="1"/>
              <a:t>licencias</a:t>
            </a:r>
            <a:r>
              <a:rPr lang="en-US" dirty="0"/>
              <a:t> o </a:t>
            </a:r>
            <a:r>
              <a:rPr lang="en-US" dirty="0" err="1"/>
              <a:t>colegiación</a:t>
            </a:r>
            <a:r>
              <a:rPr lang="en-US" dirty="0"/>
              <a:t>)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(Indique </a:t>
            </a:r>
            <a:r>
              <a:rPr lang="en-US" dirty="0" err="1"/>
              <a:t>evidencia</a:t>
            </a:r>
            <a:r>
              <a:rPr lang="en-US" dirty="0"/>
              <a:t> de diplomas, </a:t>
            </a:r>
            <a:r>
              <a:rPr lang="en-US" dirty="0" err="1"/>
              <a:t>licencias</a:t>
            </a:r>
            <a:r>
              <a:rPr lang="en-US" dirty="0"/>
              <a:t> o </a:t>
            </a:r>
            <a:r>
              <a:rPr lang="en-US" dirty="0" err="1"/>
              <a:t>colegiación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Certificación</a:t>
            </a:r>
            <a:r>
              <a:rPr lang="en-US" dirty="0" smtClean="0"/>
              <a:t> </a:t>
            </a:r>
            <a:r>
              <a:rPr lang="en-US" dirty="0" err="1" smtClean="0"/>
              <a:t>Oficial</a:t>
            </a:r>
            <a:r>
              <a:rPr lang="en-US" dirty="0" smtClean="0"/>
              <a:t> de </a:t>
            </a:r>
            <a:r>
              <a:rPr lang="en-US" dirty="0" err="1" smtClean="0"/>
              <a:t>Años</a:t>
            </a:r>
            <a:r>
              <a:rPr lang="en-US" dirty="0" smtClean="0"/>
              <a:t> de Servicio </a:t>
            </a:r>
            <a:r>
              <a:rPr lang="en-US" dirty="0" err="1" smtClean="0"/>
              <a:t>por</a:t>
            </a:r>
            <a:r>
              <a:rPr lang="en-US" dirty="0" smtClean="0"/>
              <a:t> el Director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70383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6" y="575412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1" y="575412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1" y="575412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0" y="5754121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3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>
                <a:solidFill>
                  <a:srgbClr val="E46C0A"/>
                </a:solidFill>
              </a:rPr>
              <a:t>Producción de </a:t>
            </a:r>
            <a:r>
              <a:rPr lang="en-US" sz="3200" b="1" dirty="0" err="1">
                <a:solidFill>
                  <a:srgbClr val="E46C0A"/>
                </a:solidFill>
              </a:rPr>
              <a:t>Materiales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err="1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46. El </a:t>
            </a:r>
            <a:r>
              <a:rPr lang="en-US" sz="2400" dirty="0" err="1" smtClean="0"/>
              <a:t>contenido</a:t>
            </a:r>
            <a:r>
              <a:rPr lang="en-US" sz="2400" dirty="0" smtClean="0"/>
              <a:t> de los  </a:t>
            </a:r>
            <a:r>
              <a:rPr lang="en-US" sz="2400" dirty="0" err="1" smtClean="0"/>
              <a:t>materiales</a:t>
            </a:r>
            <a:r>
              <a:rPr lang="en-US" sz="2400" dirty="0" smtClean="0"/>
              <a:t> </a:t>
            </a:r>
            <a:r>
              <a:rPr lang="en-US" sz="2400" dirty="0" err="1" smtClean="0"/>
              <a:t>producidos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profesor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libre</a:t>
            </a:r>
            <a:r>
              <a:rPr lang="en-US" sz="2400" dirty="0" smtClean="0"/>
              <a:t> de </a:t>
            </a:r>
            <a:r>
              <a:rPr lang="en-US" sz="2400" dirty="0" err="1" smtClean="0"/>
              <a:t>errores</a:t>
            </a:r>
            <a:r>
              <a:rPr lang="en-US" sz="24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>
                <a:solidFill>
                  <a:srgbClr val="E46C0A"/>
                </a:solidFill>
              </a:rPr>
              <a:t>Producción de </a:t>
            </a:r>
            <a:r>
              <a:rPr lang="en-US" sz="3200" b="1" dirty="0" err="1">
                <a:solidFill>
                  <a:srgbClr val="E46C0A"/>
                </a:solidFill>
              </a:rPr>
              <a:t>Materiales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err="1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47. Los  </a:t>
            </a:r>
            <a:r>
              <a:rPr lang="en-US" sz="2400" dirty="0" err="1" smtClean="0"/>
              <a:t>materiales</a:t>
            </a:r>
            <a:r>
              <a:rPr lang="en-US" sz="2400" dirty="0" smtClean="0"/>
              <a:t> </a:t>
            </a:r>
            <a:r>
              <a:rPr lang="en-US" sz="2400" dirty="0" err="1" smtClean="0"/>
              <a:t>producidos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profesor</a:t>
            </a:r>
            <a:r>
              <a:rPr lang="en-US" sz="2400" dirty="0" smtClean="0"/>
              <a:t> </a:t>
            </a:r>
            <a:r>
              <a:rPr lang="en-US" sz="2400" dirty="0" err="1" smtClean="0"/>
              <a:t>están</a:t>
            </a:r>
            <a:r>
              <a:rPr lang="en-US" sz="2400" dirty="0" smtClean="0"/>
              <a:t> </a:t>
            </a:r>
            <a:r>
              <a:rPr lang="en-US" sz="2400" dirty="0" err="1" smtClean="0"/>
              <a:t>redactados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en forma </a:t>
            </a:r>
            <a:r>
              <a:rPr lang="en-US" sz="2400" dirty="0" err="1" smtClean="0"/>
              <a:t>precisa</a:t>
            </a:r>
            <a:r>
              <a:rPr lang="en-US" sz="24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>
                <a:solidFill>
                  <a:srgbClr val="E46C0A"/>
                </a:solidFill>
              </a:rPr>
              <a:t>Producción de </a:t>
            </a:r>
            <a:r>
              <a:rPr lang="en-US" sz="3200" b="1" dirty="0" err="1">
                <a:solidFill>
                  <a:srgbClr val="E46C0A"/>
                </a:solidFill>
              </a:rPr>
              <a:t>Materiales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err="1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48. El </a:t>
            </a:r>
            <a:r>
              <a:rPr lang="en-US" sz="2400" dirty="0" err="1" smtClean="0"/>
              <a:t>contenido</a:t>
            </a:r>
            <a:r>
              <a:rPr lang="en-US" sz="2400" dirty="0" smtClean="0"/>
              <a:t> de los  </a:t>
            </a:r>
            <a:r>
              <a:rPr lang="en-US" sz="2400" dirty="0" err="1" smtClean="0"/>
              <a:t>materiales</a:t>
            </a:r>
            <a:r>
              <a:rPr lang="en-US" sz="2400" dirty="0" smtClean="0"/>
              <a:t> </a:t>
            </a:r>
            <a:r>
              <a:rPr lang="en-US" sz="2400" dirty="0" err="1" smtClean="0"/>
              <a:t>producidos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profesor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están</a:t>
            </a:r>
            <a:r>
              <a:rPr lang="en-US" sz="2400" dirty="0" smtClean="0"/>
              <a:t> </a:t>
            </a:r>
            <a:r>
              <a:rPr lang="en-US" sz="2400" dirty="0" err="1" smtClean="0"/>
              <a:t>actualizados</a:t>
            </a:r>
            <a:r>
              <a:rPr lang="en-US" sz="24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>
                <a:solidFill>
                  <a:srgbClr val="E46C0A"/>
                </a:solidFill>
              </a:rPr>
              <a:t>Producción de </a:t>
            </a:r>
            <a:r>
              <a:rPr lang="en-US" sz="3200" b="1" dirty="0" err="1">
                <a:solidFill>
                  <a:srgbClr val="E46C0A"/>
                </a:solidFill>
              </a:rPr>
              <a:t>Materiales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err="1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49. Los </a:t>
            </a:r>
            <a:r>
              <a:rPr lang="en-US" sz="2400" dirty="0" err="1" smtClean="0"/>
              <a:t>temas</a:t>
            </a:r>
            <a:r>
              <a:rPr lang="en-US" sz="2400" dirty="0" smtClean="0"/>
              <a:t> de los  </a:t>
            </a:r>
            <a:r>
              <a:rPr lang="en-US" sz="2400" dirty="0" err="1" smtClean="0"/>
              <a:t>materiales</a:t>
            </a:r>
            <a:r>
              <a:rPr lang="en-US" sz="2400" dirty="0" smtClean="0"/>
              <a:t> </a:t>
            </a:r>
            <a:r>
              <a:rPr lang="en-US" sz="2400" dirty="0" err="1" smtClean="0"/>
              <a:t>didácticos</a:t>
            </a:r>
            <a:r>
              <a:rPr lang="en-US" sz="2400" dirty="0" smtClean="0"/>
              <a:t> </a:t>
            </a:r>
            <a:r>
              <a:rPr lang="en-US" sz="2400" dirty="0" err="1" smtClean="0"/>
              <a:t>preparados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profesor</a:t>
            </a:r>
            <a:r>
              <a:rPr lang="en-US" sz="2400" dirty="0" smtClean="0"/>
              <a:t> son </a:t>
            </a:r>
            <a:r>
              <a:rPr lang="en-US" sz="2400" dirty="0" err="1" smtClean="0"/>
              <a:t>variados</a:t>
            </a:r>
            <a:r>
              <a:rPr lang="en-US" sz="24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Par C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603604"/>
            <a:ext cx="8535446" cy="33159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50. </a:t>
            </a:r>
            <a:r>
              <a:rPr lang="en-US" sz="2400" dirty="0" err="1" smtClean="0"/>
              <a:t>Presentaciones</a:t>
            </a:r>
            <a:r>
              <a:rPr lang="en-US" sz="2400" dirty="0" smtClean="0"/>
              <a:t> en </a:t>
            </a:r>
            <a:r>
              <a:rPr lang="en-US" sz="2400" dirty="0" err="1" smtClean="0"/>
              <a:t>papel</a:t>
            </a:r>
            <a:r>
              <a:rPr lang="en-US" sz="2400" dirty="0" smtClean="0"/>
              <a:t>, </a:t>
            </a:r>
            <a:r>
              <a:rPr lang="en-US" sz="2400" dirty="0" err="1" smtClean="0"/>
              <a:t>medio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</a:t>
            </a:r>
            <a:r>
              <a:rPr lang="en-US" sz="2400" dirty="0" smtClean="0"/>
              <a:t> o </a:t>
            </a:r>
            <a:r>
              <a:rPr lang="en-US" sz="2400" dirty="0" err="1" smtClean="0"/>
              <a:t>mixto</a:t>
            </a:r>
            <a:r>
              <a:rPr lang="en-US" sz="2400" dirty="0" smtClean="0"/>
              <a:t> en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.(.20)</a:t>
            </a:r>
            <a:br>
              <a:rPr lang="en-US" sz="2400" dirty="0" smtClean="0"/>
            </a:br>
            <a:endParaRPr lang="en-US" sz="2400" dirty="0" smtClean="0"/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4 = 10 o </a:t>
            </a:r>
            <a:r>
              <a:rPr lang="en-US" dirty="0" err="1"/>
              <a:t>más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3 = </a:t>
            </a:r>
            <a:r>
              <a:rPr lang="en-US" dirty="0" err="1"/>
              <a:t>Siete</a:t>
            </a:r>
            <a:r>
              <a:rPr lang="en-US" dirty="0"/>
              <a:t> a </a:t>
            </a:r>
            <a:r>
              <a:rPr lang="en-US" dirty="0" err="1"/>
              <a:t>nueve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2 = </a:t>
            </a:r>
            <a:r>
              <a:rPr lang="en-US" dirty="0" err="1"/>
              <a:t>Cuatro</a:t>
            </a:r>
            <a:r>
              <a:rPr lang="en-US" dirty="0"/>
              <a:t> a </a:t>
            </a:r>
            <a:r>
              <a:rPr lang="en-US" dirty="0" err="1"/>
              <a:t>seis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1 = </a:t>
            </a:r>
            <a:r>
              <a:rPr lang="en-US" dirty="0" err="1"/>
              <a:t>Una</a:t>
            </a:r>
            <a:r>
              <a:rPr lang="en-US" dirty="0"/>
              <a:t> a </a:t>
            </a:r>
            <a:r>
              <a:rPr lang="en-US" dirty="0" err="1"/>
              <a:t>tres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0 = No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evidencia</a:t>
            </a:r>
            <a:endParaRPr lang="en-US" sz="2400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847" y="1926079"/>
            <a:ext cx="7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producidos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. La </a:t>
            </a:r>
            <a:r>
              <a:rPr lang="en-US" dirty="0" err="1" smtClean="0"/>
              <a:t>puntuación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suma</a:t>
            </a:r>
            <a:r>
              <a:rPr lang="en-US" dirty="0" smtClean="0"/>
              <a:t> </a:t>
            </a:r>
            <a:r>
              <a:rPr lang="en-US" dirty="0" err="1" smtClean="0"/>
              <a:t>ponderada</a:t>
            </a:r>
            <a:r>
              <a:rPr lang="en-US" dirty="0" smtClean="0"/>
              <a:t> de los </a:t>
            </a:r>
            <a:r>
              <a:rPr lang="en-US" dirty="0" err="1" smtClean="0"/>
              <a:t>itemes</a:t>
            </a:r>
            <a:r>
              <a:rPr lang="en-US" dirty="0" smtClean="0"/>
              <a:t> 50 al 54.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1914718"/>
            <a:ext cx="8535446" cy="33159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50. </a:t>
            </a:r>
            <a:r>
              <a:rPr lang="en-US" sz="2400" dirty="0" err="1" smtClean="0"/>
              <a:t>Presentaciones</a:t>
            </a:r>
            <a:r>
              <a:rPr lang="en-US" sz="2400" dirty="0" smtClean="0"/>
              <a:t> en </a:t>
            </a:r>
            <a:r>
              <a:rPr lang="en-US" sz="2400" dirty="0" err="1" smtClean="0"/>
              <a:t>papel</a:t>
            </a:r>
            <a:r>
              <a:rPr lang="en-US" sz="2400" dirty="0" smtClean="0"/>
              <a:t>, </a:t>
            </a:r>
            <a:r>
              <a:rPr lang="en-US" sz="2400" dirty="0" err="1" smtClean="0"/>
              <a:t>medio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</a:t>
            </a:r>
            <a:r>
              <a:rPr lang="en-US" sz="2400" dirty="0" smtClean="0"/>
              <a:t> o </a:t>
            </a:r>
            <a:r>
              <a:rPr lang="en-US" sz="2400" dirty="0" err="1" smtClean="0"/>
              <a:t>mixto</a:t>
            </a:r>
            <a:r>
              <a:rPr lang="en-US" sz="2400" dirty="0" smtClean="0"/>
              <a:t> en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 smtClean="0"/>
              <a:t>Describa</a:t>
            </a:r>
            <a:r>
              <a:rPr lang="en-US" dirty="0" smtClean="0"/>
              <a:t> el </a:t>
            </a:r>
            <a:r>
              <a:rPr lang="en-US" dirty="0" err="1" smtClean="0"/>
              <a:t>recursos</a:t>
            </a:r>
            <a:r>
              <a:rPr lang="en-US" dirty="0" smtClean="0"/>
              <a:t> y enlace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 </a:t>
            </a:r>
            <a:r>
              <a:rPr lang="en-US" dirty="0" err="1" smtClean="0"/>
              <a:t>correspondientes</a:t>
            </a:r>
            <a:r>
              <a:rPr lang="en-US" dirty="0" smtClean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/>
              <a:t>recursos</a:t>
            </a:r>
            <a:r>
              <a:rPr lang="en-US" dirty="0"/>
              <a:t> 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/>
              <a:t>recursos</a:t>
            </a:r>
            <a:r>
              <a:rPr lang="en-US" dirty="0"/>
              <a:t> 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/>
              <a:t>recursos</a:t>
            </a:r>
            <a:r>
              <a:rPr lang="en-US" dirty="0"/>
              <a:t> 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1914718"/>
            <a:ext cx="8535446" cy="33159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50. </a:t>
            </a:r>
            <a:r>
              <a:rPr lang="en-US" sz="2400" dirty="0" err="1" smtClean="0"/>
              <a:t>Presentaciones</a:t>
            </a:r>
            <a:r>
              <a:rPr lang="en-US" sz="2400" dirty="0" smtClean="0"/>
              <a:t> en </a:t>
            </a:r>
            <a:r>
              <a:rPr lang="en-US" sz="2400" dirty="0" err="1" smtClean="0"/>
              <a:t>papel</a:t>
            </a:r>
            <a:r>
              <a:rPr lang="en-US" sz="2400" dirty="0" smtClean="0"/>
              <a:t>, </a:t>
            </a:r>
            <a:r>
              <a:rPr lang="en-US" sz="2400" dirty="0" err="1" smtClean="0"/>
              <a:t>medio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</a:t>
            </a:r>
            <a:r>
              <a:rPr lang="en-US" sz="2400" dirty="0" smtClean="0"/>
              <a:t> o </a:t>
            </a:r>
            <a:r>
              <a:rPr lang="en-US" sz="2400" dirty="0" err="1" smtClean="0"/>
              <a:t>mixto</a:t>
            </a:r>
            <a:r>
              <a:rPr lang="en-US" sz="2400" dirty="0" smtClean="0"/>
              <a:t> en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 smtClean="0"/>
              <a:t>Describa</a:t>
            </a:r>
            <a:r>
              <a:rPr lang="en-US" dirty="0" smtClean="0"/>
              <a:t> el </a:t>
            </a:r>
            <a:r>
              <a:rPr lang="en-US" dirty="0" err="1" smtClean="0"/>
              <a:t>recursos</a:t>
            </a:r>
            <a:r>
              <a:rPr lang="en-US" dirty="0" smtClean="0"/>
              <a:t> y enlace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 </a:t>
            </a:r>
            <a:r>
              <a:rPr lang="en-US" dirty="0" err="1" smtClean="0"/>
              <a:t>correspondientes</a:t>
            </a:r>
            <a:r>
              <a:rPr lang="en-US" dirty="0" smtClean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/>
              <a:t>recursos</a:t>
            </a:r>
            <a:r>
              <a:rPr lang="en-US" dirty="0"/>
              <a:t> 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/>
              <a:t>recursos</a:t>
            </a:r>
            <a:r>
              <a:rPr lang="en-US" dirty="0"/>
              <a:t> 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/>
              <a:t>recursos</a:t>
            </a:r>
            <a:r>
              <a:rPr lang="en-US" dirty="0"/>
              <a:t> 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603604"/>
            <a:ext cx="8535446" cy="33159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51. </a:t>
            </a:r>
            <a:r>
              <a:rPr lang="en-US" sz="2400" dirty="0" err="1" smtClean="0"/>
              <a:t>Presentaciones</a:t>
            </a:r>
            <a:r>
              <a:rPr lang="en-US" sz="2400" dirty="0" smtClean="0"/>
              <a:t> en </a:t>
            </a:r>
            <a:r>
              <a:rPr lang="en-US" sz="2400" dirty="0" err="1" smtClean="0"/>
              <a:t>papel</a:t>
            </a:r>
            <a:r>
              <a:rPr lang="en-US" sz="2400" dirty="0" smtClean="0"/>
              <a:t>, </a:t>
            </a:r>
            <a:r>
              <a:rPr lang="en-US" sz="2400" dirty="0" err="1" smtClean="0"/>
              <a:t>medio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</a:t>
            </a:r>
            <a:r>
              <a:rPr lang="en-US" sz="2400" dirty="0" smtClean="0"/>
              <a:t> o </a:t>
            </a:r>
            <a:r>
              <a:rPr lang="en-US" sz="2400" dirty="0" err="1" smtClean="0"/>
              <a:t>mixto</a:t>
            </a:r>
            <a:r>
              <a:rPr lang="en-US" sz="2400" dirty="0" smtClean="0"/>
              <a:t> en los 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err="1" smtClean="0"/>
              <a:t>cuales</a:t>
            </a:r>
            <a:r>
              <a:rPr lang="en-US" sz="2400" dirty="0" smtClean="0"/>
              <a:t> hay </a:t>
            </a:r>
            <a:r>
              <a:rPr lang="en-US" sz="2400" dirty="0" err="1" smtClean="0"/>
              <a:t>creación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.(.30)</a:t>
            </a:r>
            <a:br>
              <a:rPr lang="en-US" sz="2400" dirty="0" smtClean="0"/>
            </a:br>
            <a:endParaRPr lang="en-US" sz="2400" dirty="0" smtClean="0"/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4 = </a:t>
            </a:r>
            <a:r>
              <a:rPr lang="en-US" dirty="0" err="1"/>
              <a:t>Cuatro</a:t>
            </a:r>
            <a:r>
              <a:rPr lang="en-US" dirty="0"/>
              <a:t> o </a:t>
            </a:r>
            <a:r>
              <a:rPr lang="en-US" dirty="0" err="1"/>
              <a:t>más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3 = </a:t>
            </a:r>
            <a:r>
              <a:rPr lang="en-US" dirty="0" err="1"/>
              <a:t>Tres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2 = Dos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1 = </a:t>
            </a:r>
            <a:r>
              <a:rPr lang="en-US" dirty="0" err="1"/>
              <a:t>Una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0 = No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evidencia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847" y="1926079"/>
            <a:ext cx="7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producidos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. La </a:t>
            </a:r>
            <a:r>
              <a:rPr lang="en-US" dirty="0" err="1" smtClean="0"/>
              <a:t>puntuación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suma</a:t>
            </a:r>
            <a:r>
              <a:rPr lang="en-US" dirty="0" smtClean="0"/>
              <a:t> </a:t>
            </a:r>
            <a:r>
              <a:rPr lang="en-US" dirty="0" err="1" smtClean="0"/>
              <a:t>ponderada</a:t>
            </a:r>
            <a:r>
              <a:rPr lang="en-US" dirty="0" smtClean="0"/>
              <a:t> de los </a:t>
            </a:r>
            <a:r>
              <a:rPr lang="en-US" dirty="0" err="1" smtClean="0"/>
              <a:t>itemes</a:t>
            </a:r>
            <a:r>
              <a:rPr lang="en-US" dirty="0" smtClean="0"/>
              <a:t> 50 al 54.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1914718"/>
            <a:ext cx="8535446" cy="33159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51. Producción de Material </a:t>
            </a:r>
            <a:r>
              <a:rPr lang="en-US" sz="2400" dirty="0" err="1" smtClean="0"/>
              <a:t>Didáctico</a:t>
            </a:r>
            <a:r>
              <a:rPr lang="en-US" sz="2400" dirty="0" smtClean="0"/>
              <a:t>: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/>
              <a:t>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/>
              <a:t>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/>
              <a:t>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 smtClean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Describa</a:t>
            </a:r>
            <a:r>
              <a:rPr lang="en-US" dirty="0"/>
              <a:t> el </a:t>
            </a: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/>
              <a:t>y 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endParaRPr lang="en-US" dirty="0"/>
          </a:p>
          <a:p>
            <a:pPr marL="1657350" lvl="3" indent="-342900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603604"/>
            <a:ext cx="8535446" cy="3315941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400" dirty="0" smtClean="0"/>
              <a:t>52. </a:t>
            </a:r>
            <a:r>
              <a:rPr lang="en-US" sz="2400" dirty="0" err="1" smtClean="0"/>
              <a:t>Manuales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procedimiento</a:t>
            </a:r>
            <a:r>
              <a:rPr lang="en-US" sz="2400" dirty="0" smtClean="0"/>
              <a:t> o de </a:t>
            </a:r>
            <a:r>
              <a:rPr lang="en-US" sz="2400" dirty="0" err="1" smtClean="0"/>
              <a:t>ejercicios</a:t>
            </a:r>
            <a:r>
              <a:rPr lang="en-US" sz="2400" dirty="0" smtClean="0"/>
              <a:t>, </a:t>
            </a:r>
            <a:r>
              <a:rPr lang="en-US" sz="2400" dirty="0" err="1" smtClean="0"/>
              <a:t>módulos</a:t>
            </a:r>
            <a:r>
              <a:rPr lang="en-US" sz="2400" dirty="0" smtClean="0"/>
              <a:t> de </a:t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aprendizaje</a:t>
            </a:r>
            <a:r>
              <a:rPr lang="en-US" sz="2400" dirty="0" smtClean="0"/>
              <a:t> o software. (.40)</a:t>
            </a:r>
            <a:br>
              <a:rPr lang="en-US" sz="2400" dirty="0" smtClean="0"/>
            </a:br>
            <a:endParaRPr lang="en-US" sz="2400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200" dirty="0" smtClean="0"/>
              <a:t>4 – </a:t>
            </a:r>
            <a:r>
              <a:rPr lang="en-US" sz="2200" dirty="0" err="1" smtClean="0"/>
              <a:t>Cuatro</a:t>
            </a:r>
            <a:r>
              <a:rPr lang="en-US" sz="2200" dirty="0" smtClean="0"/>
              <a:t> </a:t>
            </a:r>
            <a:r>
              <a:rPr lang="en-US" sz="2200" dirty="0" err="1" smtClean="0"/>
              <a:t>módulos</a:t>
            </a:r>
            <a:r>
              <a:rPr lang="en-US" sz="2200" dirty="0" smtClean="0"/>
              <a:t> o </a:t>
            </a:r>
            <a:r>
              <a:rPr lang="en-US" sz="2200" dirty="0" err="1" smtClean="0"/>
              <a:t>más</a:t>
            </a:r>
            <a:r>
              <a:rPr lang="en-US" sz="2200" dirty="0" smtClean="0"/>
              <a:t> dos o </a:t>
            </a:r>
            <a:r>
              <a:rPr lang="en-US" sz="2200" dirty="0" err="1" smtClean="0"/>
              <a:t>más</a:t>
            </a:r>
            <a:r>
              <a:rPr lang="en-US" sz="2200" dirty="0" smtClean="0"/>
              <a:t> </a:t>
            </a:r>
            <a:r>
              <a:rPr lang="en-US" sz="2200" dirty="0" err="1" smtClean="0"/>
              <a:t>manuales</a:t>
            </a:r>
            <a:r>
              <a:rPr lang="en-US" sz="2200" dirty="0" smtClean="0"/>
              <a:t> o </a:t>
            </a:r>
            <a:br>
              <a:rPr lang="en-US" sz="2200" dirty="0" smtClean="0"/>
            </a:br>
            <a:r>
              <a:rPr lang="en-US" sz="2200" dirty="0" smtClean="0"/>
              <a:t>            un software.</a:t>
            </a:r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3 – </a:t>
            </a:r>
            <a:r>
              <a:rPr lang="en-US" sz="2200" dirty="0" err="1" smtClean="0"/>
              <a:t>Tres</a:t>
            </a:r>
            <a:r>
              <a:rPr lang="en-US" sz="2200" dirty="0" smtClean="0"/>
              <a:t> </a:t>
            </a:r>
            <a:r>
              <a:rPr lang="en-US" sz="2200" dirty="0" err="1" smtClean="0"/>
              <a:t>módulos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2 – </a:t>
            </a:r>
            <a:r>
              <a:rPr lang="en-US" sz="2200" dirty="0" err="1" smtClean="0"/>
              <a:t>Módulos</a:t>
            </a:r>
            <a:r>
              <a:rPr lang="en-US" sz="2200" dirty="0" smtClean="0"/>
              <a:t> o un manual</a:t>
            </a:r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1 – Un </a:t>
            </a:r>
            <a:r>
              <a:rPr lang="en-US" sz="2200" dirty="0" err="1" smtClean="0"/>
              <a:t>módulo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0 – No </a:t>
            </a:r>
            <a:r>
              <a:rPr lang="en-US" sz="2200" dirty="0" err="1" smtClean="0"/>
              <a:t>presenta</a:t>
            </a:r>
            <a:r>
              <a:rPr lang="en-US" sz="2200" dirty="0" smtClean="0"/>
              <a:t> </a:t>
            </a:r>
            <a:r>
              <a:rPr lang="en-US" sz="2200" dirty="0" err="1" smtClean="0"/>
              <a:t>evidencia</a:t>
            </a: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109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847" y="1926079"/>
            <a:ext cx="7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producidos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. La </a:t>
            </a:r>
            <a:r>
              <a:rPr lang="en-US" dirty="0" err="1" smtClean="0"/>
              <a:t>puntuación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suma</a:t>
            </a:r>
            <a:r>
              <a:rPr lang="en-US" dirty="0" smtClean="0"/>
              <a:t> </a:t>
            </a:r>
            <a:r>
              <a:rPr lang="en-US" dirty="0" err="1" smtClean="0"/>
              <a:t>ponderada</a:t>
            </a:r>
            <a:r>
              <a:rPr lang="en-US" dirty="0" smtClean="0"/>
              <a:t> de los </a:t>
            </a:r>
            <a:r>
              <a:rPr lang="en-US" dirty="0" err="1" smtClean="0"/>
              <a:t>itemes</a:t>
            </a:r>
            <a:r>
              <a:rPr lang="en-US" dirty="0" smtClean="0"/>
              <a:t> 50 al 54.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/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Documentos </a:t>
            </a:r>
            <a:r>
              <a:rPr lang="en-US" b="1" dirty="0" err="1" smtClean="0">
                <a:solidFill>
                  <a:srgbClr val="E46C0A"/>
                </a:solidFill>
              </a:rPr>
              <a:t>Administrativos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1898376"/>
            <a:ext cx="8535446" cy="4045226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dirty="0" smtClean="0"/>
              <a:t>Evaluación de la Labor de la </a:t>
            </a:r>
            <a:r>
              <a:rPr lang="en-US" dirty="0" err="1" smtClean="0"/>
              <a:t>Facultad</a:t>
            </a:r>
            <a:r>
              <a:rPr lang="en-US" dirty="0" smtClean="0"/>
              <a:t>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Evaluación de la Labor de la </a:t>
            </a:r>
            <a:r>
              <a:rPr lang="en-US" dirty="0" err="1" smtClean="0"/>
              <a:t>Facultad</a:t>
            </a:r>
            <a:r>
              <a:rPr lang="en-US" dirty="0" smtClean="0"/>
              <a:t> 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Evaluación de la Labor de la </a:t>
            </a:r>
            <a:r>
              <a:rPr lang="en-US" dirty="0" err="1" smtClean="0"/>
              <a:t>Facultad</a:t>
            </a:r>
            <a:r>
              <a:rPr lang="en-US" dirty="0" smtClean="0"/>
              <a:t> en el </a:t>
            </a:r>
            <a:r>
              <a:rPr lang="en-US" dirty="0" err="1" smtClean="0"/>
              <a:t>Área</a:t>
            </a:r>
            <a:r>
              <a:rPr lang="en-US" dirty="0" smtClean="0"/>
              <a:t> de (</a:t>
            </a:r>
            <a:r>
              <a:rPr lang="en-US" dirty="0" err="1" smtClean="0"/>
              <a:t>indicar</a:t>
            </a:r>
            <a:r>
              <a:rPr lang="en-US" dirty="0" smtClean="0"/>
              <a:t> el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aplique</a:t>
            </a:r>
            <a:r>
              <a:rPr lang="en-US" dirty="0" smtClean="0"/>
              <a:t>).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Resumen</a:t>
            </a:r>
            <a:r>
              <a:rPr lang="en-US" dirty="0" smtClean="0"/>
              <a:t> Final de la Evaluación del Personal </a:t>
            </a:r>
            <a:r>
              <a:rPr lang="en-US" dirty="0" err="1" smtClean="0"/>
              <a:t>Docente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a la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Académica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4033" y="1371603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4" y="571521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69" y="571521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399" y="571521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78" y="5715211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1914718"/>
            <a:ext cx="8535446" cy="33159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52. </a:t>
            </a:r>
            <a:r>
              <a:rPr lang="en-US" sz="2400" dirty="0" err="1" smtClean="0"/>
              <a:t>Manuales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procedimiento</a:t>
            </a:r>
            <a:r>
              <a:rPr lang="en-US" sz="2400" dirty="0" smtClean="0"/>
              <a:t> o de </a:t>
            </a:r>
            <a:r>
              <a:rPr lang="en-US" sz="2400" dirty="0" err="1" smtClean="0"/>
              <a:t>ejercicios</a:t>
            </a:r>
            <a:r>
              <a:rPr lang="en-US" sz="2400" dirty="0" smtClean="0"/>
              <a:t>, </a:t>
            </a:r>
            <a:r>
              <a:rPr lang="en-US" sz="2400" dirty="0" err="1" smtClean="0"/>
              <a:t>módulos</a:t>
            </a:r>
            <a:r>
              <a:rPr lang="en-US" sz="2400" dirty="0" smtClean="0"/>
              <a:t> de </a:t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aprendizaje</a:t>
            </a:r>
            <a:r>
              <a:rPr lang="en-US" sz="2400" dirty="0" smtClean="0"/>
              <a:t> o software. (.40)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- (Indique </a:t>
            </a:r>
            <a:r>
              <a:rPr lang="en-US" sz="2000" dirty="0" err="1" smtClean="0"/>
              <a:t>módulos</a:t>
            </a:r>
            <a:r>
              <a:rPr lang="en-US" sz="2000" dirty="0" smtClean="0"/>
              <a:t>, </a:t>
            </a:r>
            <a:r>
              <a:rPr lang="en-US" sz="2000" dirty="0" err="1" smtClean="0"/>
              <a:t>manuales</a:t>
            </a:r>
            <a:r>
              <a:rPr lang="en-US" sz="2000" dirty="0" smtClean="0"/>
              <a:t> o software, enlace la </a:t>
            </a:r>
            <a:r>
              <a:rPr lang="en-US" sz="2000" dirty="0" err="1" smtClean="0"/>
              <a:t>evidencia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(Indique </a:t>
            </a:r>
            <a:r>
              <a:rPr lang="en-US" sz="2000" dirty="0" err="1"/>
              <a:t>módulos</a:t>
            </a:r>
            <a:r>
              <a:rPr lang="en-US" sz="2000" dirty="0"/>
              <a:t>, </a:t>
            </a:r>
            <a:r>
              <a:rPr lang="en-US" sz="2000" dirty="0" err="1"/>
              <a:t>manuales</a:t>
            </a:r>
            <a:r>
              <a:rPr lang="en-US" sz="2000" dirty="0"/>
              <a:t> o software,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	- </a:t>
            </a:r>
            <a:r>
              <a:rPr lang="en-US" sz="2000" dirty="0"/>
              <a:t>(Indique </a:t>
            </a:r>
            <a:r>
              <a:rPr lang="en-US" sz="2000" dirty="0" err="1"/>
              <a:t>módulos</a:t>
            </a:r>
            <a:r>
              <a:rPr lang="en-US" sz="2000" dirty="0"/>
              <a:t>, </a:t>
            </a:r>
            <a:r>
              <a:rPr lang="en-US" sz="2000" dirty="0" err="1"/>
              <a:t>manuales</a:t>
            </a:r>
            <a:r>
              <a:rPr lang="en-US" sz="2000" dirty="0"/>
              <a:t> o software,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	- </a:t>
            </a:r>
            <a:r>
              <a:rPr lang="en-US" sz="2000" dirty="0"/>
              <a:t>(Indique </a:t>
            </a:r>
            <a:r>
              <a:rPr lang="en-US" sz="2000" dirty="0" err="1"/>
              <a:t>módulos</a:t>
            </a:r>
            <a:r>
              <a:rPr lang="en-US" sz="2000" dirty="0"/>
              <a:t>, </a:t>
            </a:r>
            <a:r>
              <a:rPr lang="en-US" sz="2000" dirty="0" err="1"/>
              <a:t>manuales</a:t>
            </a:r>
            <a:r>
              <a:rPr lang="en-US" sz="2000" dirty="0"/>
              <a:t> o software,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603605"/>
            <a:ext cx="8535446" cy="316358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53. </a:t>
            </a:r>
            <a:r>
              <a:rPr lang="en-US" sz="2400" dirty="0" err="1" smtClean="0"/>
              <a:t>Hojas</a:t>
            </a:r>
            <a:r>
              <a:rPr lang="en-US" sz="2400" dirty="0" smtClean="0"/>
              <a:t> </a:t>
            </a:r>
            <a:r>
              <a:rPr lang="en-US" sz="2400" dirty="0" err="1" smtClean="0"/>
              <a:t>sueltas</a:t>
            </a:r>
            <a:r>
              <a:rPr lang="en-US" sz="2400" dirty="0" smtClean="0"/>
              <a:t> o </a:t>
            </a:r>
            <a:r>
              <a:rPr lang="en-US" sz="2400" dirty="0" err="1" smtClean="0"/>
              <a:t>folletos</a:t>
            </a:r>
            <a:r>
              <a:rPr lang="en-US" sz="2400" dirty="0" smtClean="0"/>
              <a:t>. (.10)</a:t>
            </a:r>
            <a:br>
              <a:rPr lang="en-US" sz="2400" dirty="0" smtClean="0"/>
            </a:br>
            <a:endParaRPr lang="en-US" sz="2400" dirty="0" smtClean="0"/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4 = </a:t>
            </a:r>
            <a:r>
              <a:rPr lang="en-US" dirty="0" err="1"/>
              <a:t>Dieciséis</a:t>
            </a:r>
            <a:r>
              <a:rPr lang="en-US" dirty="0"/>
              <a:t> o </a:t>
            </a:r>
            <a:r>
              <a:rPr lang="en-US" dirty="0" err="1"/>
              <a:t>más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3 = Once a quince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2 = </a:t>
            </a:r>
            <a:r>
              <a:rPr lang="en-US" dirty="0" err="1"/>
              <a:t>Seis</a:t>
            </a:r>
            <a:r>
              <a:rPr lang="en-US" dirty="0"/>
              <a:t> a </a:t>
            </a:r>
            <a:r>
              <a:rPr lang="en-US" dirty="0" err="1"/>
              <a:t>diez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1 = </a:t>
            </a:r>
            <a:r>
              <a:rPr lang="en-US" dirty="0" err="1"/>
              <a:t>Una</a:t>
            </a:r>
            <a:r>
              <a:rPr lang="en-US" dirty="0"/>
              <a:t> a </a:t>
            </a:r>
            <a:r>
              <a:rPr lang="en-US" dirty="0" err="1"/>
              <a:t>cinco</a:t>
            </a:r>
            <a:r>
              <a:rPr lang="en-US" dirty="0"/>
              <a:t>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/>
              <a:t>0 = No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evidencia</a:t>
            </a:r>
            <a:r>
              <a:rPr lang="en-US" dirty="0"/>
              <a:t> </a:t>
            </a: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847" y="1926079"/>
            <a:ext cx="7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producidos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. La </a:t>
            </a:r>
            <a:r>
              <a:rPr lang="en-US" dirty="0" err="1" smtClean="0"/>
              <a:t>puntuación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suma</a:t>
            </a:r>
            <a:r>
              <a:rPr lang="en-US" dirty="0" smtClean="0"/>
              <a:t> </a:t>
            </a:r>
            <a:r>
              <a:rPr lang="en-US" dirty="0" err="1" smtClean="0"/>
              <a:t>ponderada</a:t>
            </a:r>
            <a:r>
              <a:rPr lang="en-US" dirty="0" smtClean="0"/>
              <a:t> de los </a:t>
            </a:r>
            <a:r>
              <a:rPr lang="en-US" dirty="0" err="1" smtClean="0"/>
              <a:t>itemes</a:t>
            </a:r>
            <a:r>
              <a:rPr lang="en-US" dirty="0" smtClean="0"/>
              <a:t> 50 al 54.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085764"/>
            <a:ext cx="8535446" cy="316358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53. </a:t>
            </a:r>
            <a:r>
              <a:rPr lang="en-US" sz="2400" dirty="0" err="1" smtClean="0"/>
              <a:t>Hojas</a:t>
            </a:r>
            <a:r>
              <a:rPr lang="en-US" sz="2400" dirty="0" smtClean="0"/>
              <a:t> </a:t>
            </a:r>
            <a:r>
              <a:rPr lang="en-US" sz="2400" dirty="0" err="1" smtClean="0"/>
              <a:t>sueltas</a:t>
            </a:r>
            <a:r>
              <a:rPr lang="en-US" sz="2400" dirty="0" smtClean="0"/>
              <a:t> o </a:t>
            </a:r>
            <a:r>
              <a:rPr lang="en-US" sz="2400" dirty="0" err="1" smtClean="0"/>
              <a:t>folletos</a:t>
            </a:r>
            <a:r>
              <a:rPr lang="en-US" sz="2400" dirty="0" smtClean="0"/>
              <a:t>. (.10)</a:t>
            </a:r>
            <a:br>
              <a:rPr lang="en-US" sz="2400" dirty="0" smtClean="0"/>
            </a:b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	- </a:t>
            </a:r>
            <a:r>
              <a:rPr lang="en-US" sz="2400" dirty="0"/>
              <a:t>(Indique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y enlace </a:t>
            </a:r>
            <a:r>
              <a:rPr lang="en-US" sz="2400" dirty="0"/>
              <a:t>la </a:t>
            </a:r>
            <a:r>
              <a:rPr lang="en-US" sz="2400" dirty="0" err="1"/>
              <a:t>evidencia</a:t>
            </a:r>
            <a:r>
              <a:rPr lang="en-US" sz="2400" dirty="0"/>
              <a:t>)</a:t>
            </a:r>
          </a:p>
          <a:p>
            <a:pPr marL="457200" lvl="1" indent="0">
              <a:buNone/>
            </a:pPr>
            <a:r>
              <a:rPr lang="en-US" sz="2400" dirty="0" smtClean="0"/>
              <a:t>	- (Indique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y enlace la </a:t>
            </a:r>
            <a:r>
              <a:rPr lang="en-US" sz="2400" dirty="0" err="1" smtClean="0"/>
              <a:t>evidencia</a:t>
            </a:r>
            <a:r>
              <a:rPr lang="en-US" sz="2400" dirty="0" smtClean="0"/>
              <a:t>)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- </a:t>
            </a:r>
            <a:r>
              <a:rPr lang="en-US" sz="2400" dirty="0"/>
              <a:t>(Indique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y enlace </a:t>
            </a:r>
            <a:r>
              <a:rPr lang="en-US" sz="2400" dirty="0"/>
              <a:t>la </a:t>
            </a:r>
            <a:r>
              <a:rPr lang="en-US" sz="2400" dirty="0" err="1"/>
              <a:t>evidencia</a:t>
            </a:r>
            <a:r>
              <a:rPr lang="en-US" sz="2400" dirty="0"/>
              <a:t>)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- </a:t>
            </a:r>
            <a:r>
              <a:rPr lang="en-US" sz="2400" dirty="0"/>
              <a:t>(Indique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y enlace </a:t>
            </a:r>
            <a:r>
              <a:rPr lang="en-US" sz="2400" dirty="0"/>
              <a:t>la </a:t>
            </a:r>
            <a:r>
              <a:rPr lang="en-US" sz="2400" dirty="0" err="1"/>
              <a:t>evidencia</a:t>
            </a:r>
            <a:r>
              <a:rPr lang="en-US" sz="2400" dirty="0"/>
              <a:t>)</a:t>
            </a:r>
            <a:endParaRPr lang="en-US" sz="20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085764"/>
            <a:ext cx="8535446" cy="3163582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2400" dirty="0" smtClean="0"/>
              <a:t>54. </a:t>
            </a:r>
            <a:r>
              <a:rPr lang="en-US" sz="2400" dirty="0" err="1" smtClean="0"/>
              <a:t>Opional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err="1" smtClean="0"/>
              <a:t>Libro</a:t>
            </a:r>
            <a:r>
              <a:rPr lang="en-US" sz="2400" dirty="0" smtClean="0"/>
              <a:t> de </a:t>
            </a:r>
            <a:r>
              <a:rPr lang="en-US" sz="2400" dirty="0" err="1" smtClean="0"/>
              <a:t>texto</a:t>
            </a:r>
            <a:r>
              <a:rPr lang="en-US" sz="2400" dirty="0" smtClean="0"/>
              <a:t> o manual de </a:t>
            </a:r>
            <a:r>
              <a:rPr lang="en-US" sz="2400" dirty="0" err="1" smtClean="0"/>
              <a:t>lecturas</a:t>
            </a:r>
            <a:r>
              <a:rPr lang="en-US" sz="2400" dirty="0" smtClean="0"/>
              <a:t> </a:t>
            </a:r>
            <a:r>
              <a:rPr lang="en-US" sz="2400" dirty="0" err="1" smtClean="0"/>
              <a:t>escritas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. Si </a:t>
            </a:r>
            <a:r>
              <a:rPr lang="en-US" sz="2400" dirty="0" err="1" smtClean="0"/>
              <a:t>somete</a:t>
            </a:r>
            <a:r>
              <a:rPr lang="en-US" sz="2400" dirty="0" smtClean="0"/>
              <a:t> </a:t>
            </a:r>
            <a:r>
              <a:rPr lang="en-US" sz="2400" dirty="0" err="1" smtClean="0"/>
              <a:t>evidencia</a:t>
            </a:r>
            <a:r>
              <a:rPr lang="en-US" sz="2400" dirty="0" smtClean="0"/>
              <a:t> se le da un peso de 1.00. </a:t>
            </a:r>
            <a:r>
              <a:rPr lang="en-US" sz="2400" dirty="0" err="1" smtClean="0"/>
              <a:t>Definición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Libro</a:t>
            </a:r>
            <a:r>
              <a:rPr lang="en-US" sz="2400" dirty="0" smtClean="0"/>
              <a:t> de </a:t>
            </a:r>
            <a:r>
              <a:rPr lang="en-US" sz="2400" dirty="0" err="1" smtClean="0"/>
              <a:t>texto</a:t>
            </a:r>
            <a:r>
              <a:rPr lang="en-US" sz="2400" dirty="0" smtClean="0"/>
              <a:t>- </a:t>
            </a:r>
            <a:r>
              <a:rPr lang="en-US" sz="2400" dirty="0" err="1" smtClean="0"/>
              <a:t>libro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sintetiza</a:t>
            </a:r>
            <a:r>
              <a:rPr lang="en-US" sz="2400" dirty="0" smtClean="0"/>
              <a:t> el </a:t>
            </a:r>
            <a:r>
              <a:rPr lang="en-US" sz="2400" dirty="0" err="1" smtClean="0"/>
              <a:t>contenido</a:t>
            </a:r>
            <a:r>
              <a:rPr lang="en-US" sz="2400" dirty="0" smtClean="0"/>
              <a:t> de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materia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enseña</a:t>
            </a:r>
            <a:r>
              <a:rPr lang="en-US" sz="2400" dirty="0" smtClean="0"/>
              <a:t> en un </a:t>
            </a:r>
            <a:r>
              <a:rPr lang="en-US" sz="2400" dirty="0" err="1" smtClean="0"/>
              <a:t>curso</a:t>
            </a:r>
            <a:r>
              <a:rPr lang="en-US" sz="2400" dirty="0" smtClean="0"/>
              <a:t>. Se </a:t>
            </a:r>
            <a:r>
              <a:rPr lang="en-US" sz="2400" dirty="0" err="1" smtClean="0"/>
              <a:t>asignará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 smtClean="0"/>
          </a:p>
          <a:p>
            <a:pPr marL="914400" lvl="1" indent="-457200">
              <a:buAutoNum type="arabicPlain" startAt="4"/>
            </a:pPr>
            <a:r>
              <a:rPr lang="en-US" sz="2400" dirty="0" smtClean="0"/>
              <a:t>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</a:t>
            </a:r>
            <a:r>
              <a:rPr lang="en-US" sz="2400" dirty="0" err="1" smtClean="0"/>
              <a:t>publicó</a:t>
            </a:r>
            <a:r>
              <a:rPr lang="en-US" sz="2400" dirty="0" smtClean="0"/>
              <a:t> un </a:t>
            </a:r>
            <a:r>
              <a:rPr lang="en-US" sz="2400" dirty="0" err="1" smtClean="0"/>
              <a:t>libro</a:t>
            </a:r>
            <a:r>
              <a:rPr lang="en-US" sz="2400" dirty="0" smtClean="0"/>
              <a:t> o manual de </a:t>
            </a:r>
            <a:r>
              <a:rPr lang="en-US" sz="2400" dirty="0" err="1" smtClean="0"/>
              <a:t>lecturas</a:t>
            </a:r>
            <a:r>
              <a:rPr lang="en-US" sz="2400" dirty="0" smtClean="0"/>
              <a:t>.</a:t>
            </a:r>
          </a:p>
          <a:p>
            <a:pPr marL="914400" lvl="1" indent="-457200">
              <a:buAutoNum type="arabicPlain" startAt="3"/>
            </a:pPr>
            <a:r>
              <a:rPr lang="en-US" sz="2400" dirty="0" smtClean="0"/>
              <a:t>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</a:t>
            </a:r>
            <a:r>
              <a:rPr lang="en-US" sz="2400" dirty="0" err="1" smtClean="0"/>
              <a:t>editó</a:t>
            </a:r>
            <a:r>
              <a:rPr lang="en-US" sz="2400" dirty="0" smtClean="0"/>
              <a:t> un </a:t>
            </a:r>
            <a:r>
              <a:rPr lang="en-US" sz="2400" dirty="0" err="1" smtClean="0"/>
              <a:t>libro</a:t>
            </a:r>
            <a:r>
              <a:rPr lang="en-US" sz="2400" dirty="0" smtClean="0"/>
              <a:t> de </a:t>
            </a:r>
            <a:r>
              <a:rPr lang="en-US" sz="2400" dirty="0" err="1" smtClean="0"/>
              <a:t>texto</a:t>
            </a:r>
            <a:r>
              <a:rPr lang="en-US" sz="2400" dirty="0" smtClean="0"/>
              <a:t> o </a:t>
            </a:r>
            <a:r>
              <a:rPr lang="en-US" sz="2400" dirty="0" err="1" smtClean="0"/>
              <a:t>excribió</a:t>
            </a:r>
            <a:r>
              <a:rPr lang="en-US" sz="2400" dirty="0" smtClean="0"/>
              <a:t> dos o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capitulos</a:t>
            </a:r>
            <a:r>
              <a:rPr lang="en-US" sz="2400" dirty="0" smtClean="0"/>
              <a:t> o </a:t>
            </a:r>
            <a:r>
              <a:rPr lang="en-US" sz="2400" dirty="0" err="1" smtClean="0"/>
              <a:t>lecturas</a:t>
            </a:r>
            <a:r>
              <a:rPr lang="en-US" sz="2400" dirty="0" smtClean="0"/>
              <a:t> de un </a:t>
            </a:r>
            <a:r>
              <a:rPr lang="en-US" sz="2400" dirty="0" err="1" smtClean="0"/>
              <a:t>libro</a:t>
            </a:r>
            <a:r>
              <a:rPr lang="en-US" sz="2400" dirty="0" smtClean="0"/>
              <a:t> o manual de </a:t>
            </a:r>
            <a:r>
              <a:rPr lang="en-US" sz="2400" dirty="0" err="1" smtClean="0"/>
              <a:t>lecturas</a:t>
            </a:r>
            <a:r>
              <a:rPr lang="en-US" sz="2400" dirty="0" smtClean="0"/>
              <a:t>.</a:t>
            </a:r>
          </a:p>
          <a:p>
            <a:pPr marL="914400" lvl="1" indent="-457200">
              <a:buAutoNum type="arabicPlain" startAt="2"/>
            </a:pPr>
            <a:r>
              <a:rPr lang="en-US" sz="2400" dirty="0" smtClean="0"/>
              <a:t>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</a:t>
            </a:r>
            <a:r>
              <a:rPr lang="en-US" sz="2400" dirty="0" err="1" smtClean="0"/>
              <a:t>escribió</a:t>
            </a:r>
            <a:r>
              <a:rPr lang="en-US" sz="2400" dirty="0" smtClean="0"/>
              <a:t> un </a:t>
            </a:r>
            <a:r>
              <a:rPr lang="en-US" sz="2400" dirty="0" err="1" smtClean="0"/>
              <a:t>capítulo</a:t>
            </a:r>
            <a:r>
              <a:rPr lang="en-US" sz="2400" dirty="0" smtClean="0"/>
              <a:t> de un </a:t>
            </a:r>
            <a:r>
              <a:rPr lang="en-US" sz="2400" dirty="0" err="1" smtClean="0"/>
              <a:t>libro</a:t>
            </a:r>
            <a:r>
              <a:rPr lang="en-US" sz="2400" dirty="0" smtClean="0"/>
              <a:t> </a:t>
            </a:r>
            <a:r>
              <a:rPr lang="en-US" sz="2400" dirty="0" err="1" smtClean="0"/>
              <a:t>publicado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otra</a:t>
            </a:r>
            <a:r>
              <a:rPr lang="en-US" sz="2400" dirty="0" smtClean="0"/>
              <a:t> persona.</a:t>
            </a:r>
          </a:p>
          <a:p>
            <a:pPr marL="914400" lvl="1" indent="-457200">
              <a:buAutoNum type="arabicPlain"/>
            </a:pPr>
            <a:r>
              <a:rPr lang="en-US" sz="2400" dirty="0" smtClean="0"/>
              <a:t>El </a:t>
            </a:r>
            <a:r>
              <a:rPr lang="en-US" sz="2400" dirty="0" err="1" smtClean="0"/>
              <a:t>libro</a:t>
            </a:r>
            <a:r>
              <a:rPr lang="en-US" sz="2400" dirty="0" smtClean="0"/>
              <a:t> o manual de </a:t>
            </a:r>
            <a:r>
              <a:rPr lang="en-US" sz="2400" dirty="0" err="1" smtClean="0"/>
              <a:t>lecturas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en </a:t>
            </a:r>
            <a:r>
              <a:rPr lang="en-US" sz="2400" dirty="0" err="1" smtClean="0"/>
              <a:t>proceso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r>
              <a:rPr lang="en-US" sz="2400" dirty="0" smtClean="0"/>
              <a:t>0	No </a:t>
            </a:r>
            <a:r>
              <a:rPr lang="en-US" sz="2400" dirty="0" err="1" smtClean="0"/>
              <a:t>presenta</a:t>
            </a:r>
            <a:r>
              <a:rPr lang="en-US" sz="2400" dirty="0" smtClean="0"/>
              <a:t> </a:t>
            </a:r>
            <a:r>
              <a:rPr lang="en-US" sz="2400" dirty="0" err="1" smtClean="0"/>
              <a:t>evidencia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085764"/>
            <a:ext cx="8535446" cy="316358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54. </a:t>
            </a:r>
            <a:r>
              <a:rPr lang="en-US" sz="2400" dirty="0" err="1" smtClean="0"/>
              <a:t>Opional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r>
              <a:rPr lang="en-US" sz="2400" dirty="0" err="1" smtClean="0"/>
              <a:t>Publicación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Libro</a:t>
            </a:r>
            <a:r>
              <a:rPr lang="en-US" sz="2400" dirty="0" smtClean="0"/>
              <a:t> de </a:t>
            </a:r>
            <a:r>
              <a:rPr lang="en-US" sz="2400" dirty="0" err="1" smtClean="0"/>
              <a:t>texto</a:t>
            </a:r>
            <a:r>
              <a:rPr lang="en-US" sz="2400" dirty="0" smtClean="0"/>
              <a:t> o manual de </a:t>
            </a:r>
            <a:r>
              <a:rPr lang="en-US" sz="2400" dirty="0" err="1" smtClean="0"/>
              <a:t>lecturas</a:t>
            </a:r>
            <a:r>
              <a:rPr lang="en-US" sz="2400" dirty="0" smtClean="0"/>
              <a:t> </a:t>
            </a:r>
            <a:r>
              <a:rPr lang="en-US" sz="2400" dirty="0" err="1" smtClean="0"/>
              <a:t>escritas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.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(</a:t>
            </a:r>
            <a:r>
              <a:rPr lang="en-US" sz="2400" dirty="0" err="1" smtClean="0"/>
              <a:t>indique</a:t>
            </a:r>
            <a:r>
              <a:rPr lang="en-US" sz="2400" dirty="0" smtClean="0"/>
              <a:t>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y enlace la </a:t>
            </a:r>
            <a:r>
              <a:rPr lang="en-US" sz="2400" dirty="0" err="1" smtClean="0"/>
              <a:t>evidencia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/>
              <a:t>(</a:t>
            </a:r>
            <a:r>
              <a:rPr lang="en-US" sz="2400" dirty="0" err="1"/>
              <a:t>indique</a:t>
            </a:r>
            <a:r>
              <a:rPr lang="en-US" sz="2400" dirty="0"/>
              <a:t> </a:t>
            </a:r>
            <a:r>
              <a:rPr lang="en-US" sz="2400" dirty="0" err="1"/>
              <a:t>documento</a:t>
            </a:r>
            <a:r>
              <a:rPr lang="en-US" sz="2400" dirty="0"/>
              <a:t> y enlace la </a:t>
            </a:r>
            <a:r>
              <a:rPr lang="en-US" sz="2400" dirty="0" err="1"/>
              <a:t>evidencia</a:t>
            </a:r>
            <a:r>
              <a:rPr lang="en-US" sz="2400" dirty="0"/>
              <a:t>)</a:t>
            </a:r>
          </a:p>
          <a:p>
            <a:pPr marL="457200" lvl="1" indent="0">
              <a:buNone/>
            </a:pPr>
            <a:r>
              <a:rPr lang="en-US" sz="2400" dirty="0" smtClean="0"/>
              <a:t>	- </a:t>
            </a:r>
            <a:r>
              <a:rPr lang="en-US" sz="2400" dirty="0"/>
              <a:t>(</a:t>
            </a:r>
            <a:r>
              <a:rPr lang="en-US" sz="2400" dirty="0" err="1"/>
              <a:t>indique</a:t>
            </a:r>
            <a:r>
              <a:rPr lang="en-US" sz="2400" dirty="0"/>
              <a:t> </a:t>
            </a:r>
            <a:r>
              <a:rPr lang="en-US" sz="2400" dirty="0" err="1"/>
              <a:t>documento</a:t>
            </a:r>
            <a:r>
              <a:rPr lang="en-US" sz="2400" dirty="0"/>
              <a:t> y enlace la </a:t>
            </a:r>
            <a:r>
              <a:rPr lang="en-US" sz="2400" dirty="0" err="1"/>
              <a:t>evidencia</a:t>
            </a:r>
            <a:r>
              <a:rPr lang="en-US" sz="2400" dirty="0"/>
              <a:t>)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435045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41" y="1366415"/>
            <a:ext cx="8353585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err="1" smtClean="0"/>
              <a:t>Resumen</a:t>
            </a:r>
            <a:r>
              <a:rPr lang="en-US" sz="2400" b="1" dirty="0" smtClean="0"/>
              <a:t> de la Evaluación en el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Enseñanza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(</a:t>
            </a:r>
            <a:r>
              <a:rPr lang="en-US" sz="2400" dirty="0" err="1" smtClean="0"/>
              <a:t>Describa</a:t>
            </a:r>
            <a:r>
              <a:rPr lang="en-US" sz="2400" dirty="0" smtClean="0"/>
              <a:t> y enlace el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8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3859" y="2570812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Investigación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5710898" y="526773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275443" y="526773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070573" y="526773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50852" y="5267739"/>
            <a:ext cx="693032" cy="556591"/>
            <a:chOff x="6450852" y="5267739"/>
            <a:chExt cx="693032" cy="556591"/>
          </a:xfrm>
        </p:grpSpPr>
        <p:sp>
          <p:nvSpPr>
            <p:cNvPr id="15" name="Action Button: Custom 14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Sus </a:t>
            </a:r>
            <a:r>
              <a:rPr lang="en-US" dirty="0" err="1"/>
              <a:t>publicaciones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citadas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autores</a:t>
            </a:r>
            <a:r>
              <a:rPr lang="en-US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Citation index u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fuentes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evidencia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Citation index u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Citation index u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/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2000" dirty="0" smtClean="0"/>
              <a:t>2. Sus </a:t>
            </a:r>
            <a:r>
              <a:rPr lang="en-US" sz="2000" dirty="0" err="1"/>
              <a:t>investigaciones</a:t>
            </a:r>
            <a:r>
              <a:rPr lang="en-US" sz="2000" dirty="0"/>
              <a:t> </a:t>
            </a:r>
            <a:r>
              <a:rPr lang="en-US" sz="2000" dirty="0" err="1"/>
              <a:t>atienden</a:t>
            </a:r>
            <a:r>
              <a:rPr lang="en-US" sz="2000" dirty="0"/>
              <a:t> </a:t>
            </a:r>
            <a:r>
              <a:rPr lang="en-US" sz="2000" dirty="0" err="1"/>
              <a:t>problemas</a:t>
            </a:r>
            <a:r>
              <a:rPr lang="en-US" sz="2000" dirty="0"/>
              <a:t> </a:t>
            </a:r>
            <a:r>
              <a:rPr lang="en-US" sz="2000" dirty="0" err="1"/>
              <a:t>importantes</a:t>
            </a:r>
            <a:r>
              <a:rPr lang="en-US" sz="2000" dirty="0"/>
              <a:t> </a:t>
            </a:r>
            <a:r>
              <a:rPr lang="en-US" sz="2000" dirty="0" err="1"/>
              <a:t>dentro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campo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o </a:t>
            </a:r>
            <a:r>
              <a:rPr lang="en-US" sz="2000" dirty="0" err="1" smtClean="0"/>
              <a:t>responden</a:t>
            </a:r>
            <a:r>
              <a:rPr lang="en-US" sz="2000" dirty="0" smtClean="0"/>
              <a:t> </a:t>
            </a:r>
            <a:r>
              <a:rPr lang="en-US" sz="2000" dirty="0"/>
              <a:t>a la </a:t>
            </a:r>
            <a:r>
              <a:rPr lang="en-US" sz="2000" dirty="0" err="1"/>
              <a:t>necesidad</a:t>
            </a:r>
            <a:r>
              <a:rPr lang="en-US" sz="2000" dirty="0"/>
              <a:t> de un </a:t>
            </a:r>
            <a:r>
              <a:rPr lang="en-US" sz="2000" dirty="0" err="1"/>
              <a:t>nuevo</a:t>
            </a:r>
            <a:r>
              <a:rPr lang="en-US" sz="2000" dirty="0"/>
              <a:t> </a:t>
            </a:r>
            <a:r>
              <a:rPr lang="en-US" sz="2000" dirty="0" err="1"/>
              <a:t>conocimiento</a:t>
            </a:r>
            <a:r>
              <a:rPr lang="en-US" sz="2000" dirty="0"/>
              <a:t>, </a:t>
            </a:r>
            <a:r>
              <a:rPr lang="en-US" sz="2000" dirty="0" err="1"/>
              <a:t>enfoque</a:t>
            </a:r>
            <a:r>
              <a:rPr lang="en-US" sz="2000" dirty="0"/>
              <a:t> 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</a:t>
            </a:r>
            <a:r>
              <a:rPr lang="en-US" sz="2000" dirty="0" err="1" smtClean="0"/>
              <a:t>método</a:t>
            </a:r>
            <a:r>
              <a:rPr lang="en-US" sz="2000" dirty="0"/>
              <a:t>; o a la </a:t>
            </a:r>
            <a:r>
              <a:rPr lang="en-US" sz="2000" dirty="0" err="1" smtClean="0"/>
              <a:t>aplicación</a:t>
            </a:r>
            <a:r>
              <a:rPr lang="en-US" sz="2000" dirty="0" smtClean="0"/>
              <a:t> </a:t>
            </a:r>
            <a:r>
              <a:rPr lang="en-US" sz="2000" dirty="0" err="1"/>
              <a:t>creativa</a:t>
            </a:r>
            <a:r>
              <a:rPr lang="en-US" sz="2000" dirty="0"/>
              <a:t> del </a:t>
            </a:r>
            <a:r>
              <a:rPr lang="en-US" sz="2000" dirty="0" err="1"/>
              <a:t>conocimiento</a:t>
            </a:r>
            <a:r>
              <a:rPr lang="en-US" sz="2000" dirty="0"/>
              <a:t>, los </a:t>
            </a:r>
            <a:r>
              <a:rPr lang="en-US" sz="2000" dirty="0" err="1"/>
              <a:t>enfoques</a:t>
            </a:r>
            <a:r>
              <a:rPr lang="en-US" sz="2000" dirty="0"/>
              <a:t> 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</a:t>
            </a:r>
            <a:r>
              <a:rPr lang="en-US" sz="2000" dirty="0" err="1" smtClean="0"/>
              <a:t>métodos</a:t>
            </a:r>
            <a:r>
              <a:rPr lang="en-US" sz="2000" dirty="0" smtClean="0"/>
              <a:t> </a:t>
            </a:r>
            <a:r>
              <a:rPr lang="en-US" sz="2000" dirty="0" err="1"/>
              <a:t>existentes</a:t>
            </a:r>
            <a:r>
              <a:rPr lang="en-US" sz="2000" dirty="0"/>
              <a:t>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marL="1200150" lvl="2" indent="-342900">
              <a:buFontTx/>
              <a:buChar char="-"/>
            </a:pPr>
            <a:r>
              <a:rPr lang="en-US" sz="2000" dirty="0" smtClean="0"/>
              <a:t>(Indique </a:t>
            </a:r>
            <a:r>
              <a:rPr lang="en-US" sz="2000" dirty="0" err="1" smtClean="0"/>
              <a:t>documento</a:t>
            </a:r>
            <a:r>
              <a:rPr lang="en-US" sz="2000" dirty="0" smtClean="0"/>
              <a:t> </a:t>
            </a:r>
            <a:r>
              <a:rPr lang="en-US" sz="2000" dirty="0" err="1" smtClean="0"/>
              <a:t>expositivo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evidencia</a:t>
            </a:r>
            <a:r>
              <a:rPr lang="en-US" sz="2000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documento</a:t>
            </a:r>
            <a:r>
              <a:rPr lang="en-US" sz="2000" dirty="0"/>
              <a:t> </a:t>
            </a:r>
            <a:r>
              <a:rPr lang="en-US" sz="2000" dirty="0" err="1"/>
              <a:t>expositivo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documento</a:t>
            </a:r>
            <a:r>
              <a:rPr lang="en-US" sz="2000" dirty="0"/>
              <a:t> </a:t>
            </a:r>
            <a:r>
              <a:rPr lang="en-US" sz="2000" dirty="0" err="1"/>
              <a:t>expositivo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documento</a:t>
            </a:r>
            <a:r>
              <a:rPr lang="en-US" sz="2000" dirty="0"/>
              <a:t> </a:t>
            </a:r>
            <a:r>
              <a:rPr lang="en-US" sz="2000" dirty="0" err="1"/>
              <a:t>expositivo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3. </a:t>
            </a:r>
            <a:r>
              <a:rPr lang="en-US" sz="2400" dirty="0"/>
              <a:t>El valor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trabajo</a:t>
            </a:r>
            <a:r>
              <a:rPr lang="en-US" sz="2400" dirty="0"/>
              <a:t> ha </a:t>
            </a:r>
            <a:r>
              <a:rPr lang="en-US" sz="2400" dirty="0" err="1"/>
              <a:t>sido</a:t>
            </a:r>
            <a:r>
              <a:rPr lang="en-US" sz="2400" dirty="0"/>
              <a:t> </a:t>
            </a:r>
            <a:r>
              <a:rPr lang="en-US" sz="2400" dirty="0" err="1"/>
              <a:t>reconocido</a:t>
            </a:r>
            <a:r>
              <a:rPr lang="en-US" sz="2400" dirty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</a:t>
            </a:r>
            <a:r>
              <a:rPr lang="en-US" sz="2400" dirty="0" err="1"/>
              <a:t>premios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    </a:t>
            </a:r>
            <a:r>
              <a:rPr lang="en-US" sz="2400" dirty="0" err="1" smtClean="0"/>
              <a:t>reconocimientos</a:t>
            </a:r>
            <a:r>
              <a:rPr lang="en-US" sz="2400" dirty="0" smtClean="0"/>
              <a:t> </a:t>
            </a:r>
            <a:r>
              <a:rPr lang="en-US" sz="2400" dirty="0"/>
              <a:t>o </a:t>
            </a:r>
            <a:r>
              <a:rPr lang="en-US" sz="2400" dirty="0" err="1"/>
              <a:t>subvenciones</a:t>
            </a:r>
            <a:r>
              <a:rPr lang="en-US" sz="2400" dirty="0"/>
              <a:t> </a:t>
            </a:r>
            <a:r>
              <a:rPr lang="en-US" sz="2400" dirty="0" err="1"/>
              <a:t>especializadas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</a:t>
            </a:r>
            <a:r>
              <a:rPr lang="en-US" dirty="0" smtClean="0"/>
              <a:t> y enlace </a:t>
            </a:r>
            <a:r>
              <a:rPr lang="en-US" dirty="0" err="1" smtClean="0"/>
              <a:t>evidencia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3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1148" y="2482244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Docencia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General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5905451" y="5326104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469996" y="5326104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265126" y="5326104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645405" y="5326104"/>
            <a:ext cx="693032" cy="556591"/>
            <a:chOff x="6450852" y="5267739"/>
            <a:chExt cx="693032" cy="556591"/>
          </a:xfrm>
        </p:grpSpPr>
        <p:sp>
          <p:nvSpPr>
            <p:cNvPr id="15" name="Action Button: Custom 14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2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4. Su </a:t>
            </a:r>
            <a:r>
              <a:rPr lang="en-US" sz="2400" dirty="0" err="1"/>
              <a:t>investigación</a:t>
            </a:r>
            <a:r>
              <a:rPr lang="en-US" sz="2400" dirty="0"/>
              <a:t> ha </a:t>
            </a:r>
            <a:r>
              <a:rPr lang="en-US" sz="2400" dirty="0" err="1"/>
              <a:t>sido</a:t>
            </a:r>
            <a:r>
              <a:rPr lang="en-US" sz="2400" dirty="0"/>
              <a:t> </a:t>
            </a:r>
            <a:r>
              <a:rPr lang="en-US" sz="2400" dirty="0" err="1"/>
              <a:t>subvencionada</a:t>
            </a:r>
            <a:r>
              <a:rPr lang="en-US" sz="2400" dirty="0"/>
              <a:t> a </a:t>
            </a:r>
            <a:r>
              <a:rPr lang="en-US" sz="2400" dirty="0" err="1"/>
              <a:t>través</a:t>
            </a:r>
            <a:r>
              <a:rPr lang="en-US" sz="2400" dirty="0"/>
              <a:t> de </a:t>
            </a:r>
            <a:r>
              <a:rPr lang="en-US" sz="2400" dirty="0" smtClean="0"/>
              <a:t>	    	   		     </a:t>
            </a:r>
            <a:r>
              <a:rPr lang="en-US" sz="2400" dirty="0" err="1" smtClean="0"/>
              <a:t>mecanísmos</a:t>
            </a:r>
            <a:r>
              <a:rPr lang="en-US" sz="2400" dirty="0" smtClean="0"/>
              <a:t> </a:t>
            </a:r>
            <a:r>
              <a:rPr lang="en-US" sz="2400" dirty="0" err="1"/>
              <a:t>competitivos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7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5. </a:t>
            </a:r>
            <a:r>
              <a:rPr lang="en-US" sz="2400" dirty="0"/>
              <a:t>Publica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investigaciones</a:t>
            </a:r>
            <a:r>
              <a:rPr lang="en-US" sz="2400" dirty="0"/>
              <a:t> en </a:t>
            </a:r>
            <a:r>
              <a:rPr lang="en-US" sz="2400" dirty="0" err="1"/>
              <a:t>revistas</a:t>
            </a:r>
            <a:r>
              <a:rPr lang="en-US" sz="2400" dirty="0"/>
              <a:t> de </a:t>
            </a:r>
            <a:r>
              <a:rPr lang="en-US" sz="2400" dirty="0" err="1"/>
              <a:t>reconocido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prestigio</a:t>
            </a:r>
            <a:r>
              <a:rPr lang="en-US" sz="2400" dirty="0" smtClean="0"/>
              <a:t> </a:t>
            </a:r>
            <a:r>
              <a:rPr lang="en-US" sz="2400" dirty="0"/>
              <a:t>en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.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sz="2000" dirty="0" smtClean="0"/>
              <a:t>(Indique </a:t>
            </a:r>
            <a:r>
              <a:rPr lang="en-US" sz="2000" dirty="0" err="1" smtClean="0"/>
              <a:t>copia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primera</a:t>
            </a:r>
            <a:r>
              <a:rPr lang="en-US" sz="2000" dirty="0" smtClean="0"/>
              <a:t> </a:t>
            </a:r>
            <a:r>
              <a:rPr lang="en-US" sz="2000" dirty="0" err="1" smtClean="0"/>
              <a:t>página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artículos</a:t>
            </a:r>
            <a:r>
              <a:rPr lang="en-US" sz="2000" dirty="0" smtClean="0"/>
              <a:t> </a:t>
            </a:r>
            <a:r>
              <a:rPr lang="en-US" sz="2000" dirty="0" err="1" smtClean="0"/>
              <a:t>publicados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evidencia</a:t>
            </a:r>
            <a:r>
              <a:rPr lang="en-US" sz="2000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la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página</a:t>
            </a:r>
            <a:r>
              <a:rPr lang="en-US" sz="2000" dirty="0"/>
              <a:t> de los </a:t>
            </a:r>
            <a:r>
              <a:rPr lang="en-US" sz="2000" dirty="0" err="1"/>
              <a:t>artículos</a:t>
            </a:r>
            <a:r>
              <a:rPr lang="en-US" sz="2000" dirty="0"/>
              <a:t> </a:t>
            </a:r>
            <a:r>
              <a:rPr lang="en-US" sz="2000" dirty="0" err="1"/>
              <a:t>publicados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la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página</a:t>
            </a:r>
            <a:r>
              <a:rPr lang="en-US" sz="2000" dirty="0"/>
              <a:t> de los </a:t>
            </a:r>
            <a:r>
              <a:rPr lang="en-US" sz="2000" dirty="0" err="1"/>
              <a:t>artículos</a:t>
            </a:r>
            <a:r>
              <a:rPr lang="en-US" sz="2000" dirty="0"/>
              <a:t> </a:t>
            </a:r>
            <a:r>
              <a:rPr lang="en-US" sz="2000" dirty="0" err="1"/>
              <a:t>publicados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6</a:t>
            </a:r>
            <a:r>
              <a:rPr lang="en-US" sz="2400" dirty="0" smtClean="0"/>
              <a:t>. </a:t>
            </a:r>
            <a:r>
              <a:rPr lang="en-US" sz="2400" dirty="0"/>
              <a:t>En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publicaciones</a:t>
            </a:r>
            <a:r>
              <a:rPr lang="en-US" sz="2400" dirty="0"/>
              <a:t> </a:t>
            </a:r>
            <a:r>
              <a:rPr lang="en-US" sz="2400" dirty="0" err="1"/>
              <a:t>aparece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uno</a:t>
            </a:r>
            <a:r>
              <a:rPr lang="en-US" sz="2400" dirty="0"/>
              <a:t> de los </a:t>
            </a:r>
            <a:r>
              <a:rPr lang="en-US" sz="2400" dirty="0" err="1"/>
              <a:t>principales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tres</a:t>
            </a:r>
            <a:r>
              <a:rPr lang="en-US" sz="2400" dirty="0" smtClean="0"/>
              <a:t> </a:t>
            </a:r>
            <a:r>
              <a:rPr lang="en-US" sz="2400" dirty="0" err="1"/>
              <a:t>autores</a:t>
            </a:r>
            <a:r>
              <a:rPr lang="en-US" sz="2400" dirty="0"/>
              <a:t> o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autor</a:t>
            </a:r>
            <a:r>
              <a:rPr lang="en-US" sz="2400" dirty="0"/>
              <a:t> </a:t>
            </a:r>
            <a:r>
              <a:rPr lang="en-US" sz="2400" dirty="0" err="1"/>
              <a:t>líder</a:t>
            </a:r>
            <a:r>
              <a:rPr lang="en-US" sz="2400" dirty="0"/>
              <a:t> del </a:t>
            </a:r>
            <a:r>
              <a:rPr lang="en-US" sz="2400" dirty="0" err="1"/>
              <a:t>grupo</a:t>
            </a:r>
            <a:r>
              <a:rPr lang="en-US" sz="2400" dirty="0"/>
              <a:t> (</a:t>
            </a:r>
            <a:r>
              <a:rPr lang="en-US" sz="2400" i="1" dirty="0"/>
              <a:t>senior author</a:t>
            </a:r>
            <a:r>
              <a:rPr lang="en-US" sz="2400" dirty="0"/>
              <a:t>)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sz="2000" dirty="0" smtClean="0"/>
              <a:t>(Indique </a:t>
            </a:r>
            <a:r>
              <a:rPr lang="en-US" sz="2000" dirty="0" err="1" smtClean="0"/>
              <a:t>copia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primera</a:t>
            </a:r>
            <a:r>
              <a:rPr lang="en-US" sz="2000" dirty="0" smtClean="0"/>
              <a:t> </a:t>
            </a:r>
            <a:r>
              <a:rPr lang="en-US" sz="2000" dirty="0" err="1" smtClean="0"/>
              <a:t>página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artículos</a:t>
            </a:r>
            <a:r>
              <a:rPr lang="en-US" sz="2000" dirty="0" smtClean="0"/>
              <a:t> </a:t>
            </a:r>
            <a:r>
              <a:rPr lang="en-US" sz="2000" dirty="0" err="1" smtClean="0"/>
              <a:t>publicados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evidencia</a:t>
            </a:r>
            <a:r>
              <a:rPr lang="en-US" sz="2000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la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página</a:t>
            </a:r>
            <a:r>
              <a:rPr lang="en-US" sz="2000" dirty="0"/>
              <a:t> de los </a:t>
            </a:r>
            <a:r>
              <a:rPr lang="en-US" sz="2000" dirty="0" err="1"/>
              <a:t>artículos</a:t>
            </a:r>
            <a:r>
              <a:rPr lang="en-US" sz="2000" dirty="0"/>
              <a:t> </a:t>
            </a:r>
            <a:r>
              <a:rPr lang="en-US" sz="2000" dirty="0" err="1"/>
              <a:t>publicados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la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página</a:t>
            </a:r>
            <a:r>
              <a:rPr lang="en-US" sz="2000" dirty="0"/>
              <a:t> de los </a:t>
            </a:r>
            <a:r>
              <a:rPr lang="en-US" sz="2000" dirty="0" err="1"/>
              <a:t>artículos</a:t>
            </a:r>
            <a:r>
              <a:rPr lang="en-US" sz="2000" dirty="0"/>
              <a:t> </a:t>
            </a:r>
            <a:r>
              <a:rPr lang="en-US" sz="2000" dirty="0" err="1"/>
              <a:t>publicados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0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Integración</a:t>
            </a:r>
            <a:r>
              <a:rPr lang="en-US" sz="4000" b="1" dirty="0" smtClean="0">
                <a:solidFill>
                  <a:srgbClr val="E46C0A"/>
                </a:solidFill>
              </a:rPr>
              <a:t> a la </a:t>
            </a:r>
            <a:r>
              <a:rPr lang="en-US" sz="4000" b="1" dirty="0" err="1" smtClean="0">
                <a:solidFill>
                  <a:srgbClr val="E46C0A"/>
                </a:solidFill>
              </a:rPr>
              <a:t>Educación</a:t>
            </a:r>
            <a:r>
              <a:rPr lang="en-US" sz="4000" b="1" dirty="0" smtClean="0">
                <a:solidFill>
                  <a:srgbClr val="E46C0A"/>
                </a:solidFill>
              </a:rPr>
              <a:t> de Estudiantes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7. </a:t>
            </a:r>
            <a:r>
              <a:rPr lang="en-US" sz="2400" dirty="0"/>
              <a:t>Provee </a:t>
            </a:r>
            <a:r>
              <a:rPr lang="en-US" sz="2400" dirty="0" err="1"/>
              <a:t>experiencias</a:t>
            </a:r>
            <a:r>
              <a:rPr lang="en-US" sz="2400" dirty="0"/>
              <a:t> de </a:t>
            </a:r>
            <a:r>
              <a:rPr lang="en-US" sz="2400" dirty="0" err="1"/>
              <a:t>investigación</a:t>
            </a:r>
            <a:r>
              <a:rPr lang="en-US" sz="2400" dirty="0"/>
              <a:t> a </a:t>
            </a:r>
            <a:r>
              <a:rPr lang="en-US" sz="2400" dirty="0" err="1"/>
              <a:t>estudiantes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no </a:t>
            </a:r>
            <a:r>
              <a:rPr lang="en-US" sz="2400" dirty="0" err="1"/>
              <a:t>hacen</a:t>
            </a:r>
            <a:r>
              <a:rPr lang="en-US" sz="2400" dirty="0"/>
              <a:t> </a:t>
            </a:r>
            <a:r>
              <a:rPr lang="en-US" sz="2400" dirty="0" err="1"/>
              <a:t>tesis</a:t>
            </a:r>
            <a:r>
              <a:rPr lang="en-US" sz="2400" dirty="0"/>
              <a:t>, </a:t>
            </a:r>
            <a:r>
              <a:rPr lang="en-US" sz="2400" dirty="0" err="1"/>
              <a:t>disertaciones</a:t>
            </a:r>
            <a:r>
              <a:rPr lang="en-US" sz="2400" dirty="0"/>
              <a:t> o </a:t>
            </a:r>
            <a:r>
              <a:rPr lang="en-US" sz="2400" dirty="0" err="1"/>
              <a:t>proyectos</a:t>
            </a:r>
            <a:r>
              <a:rPr lang="en-US" sz="2400" dirty="0"/>
              <a:t> de </a:t>
            </a:r>
            <a:r>
              <a:rPr lang="en-US" sz="2400" dirty="0" err="1"/>
              <a:t>investigación</a:t>
            </a:r>
            <a:r>
              <a:rPr lang="en-US" sz="2400" dirty="0"/>
              <a:t> </a:t>
            </a:r>
            <a:r>
              <a:rPr lang="en-US" sz="2400" dirty="0" err="1"/>
              <a:t>bajo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dirección</a:t>
            </a:r>
            <a:r>
              <a:rPr lang="en-US" sz="2400" dirty="0"/>
              <a:t>.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sz="2000" dirty="0" smtClean="0"/>
              <a:t>(Indique cartas, </a:t>
            </a:r>
            <a:r>
              <a:rPr lang="en-US" sz="2000" dirty="0" err="1" smtClean="0"/>
              <a:t>contratos</a:t>
            </a:r>
            <a:r>
              <a:rPr lang="en-US" sz="2000" dirty="0" smtClean="0"/>
              <a:t> u </a:t>
            </a:r>
            <a:r>
              <a:rPr lang="en-US" sz="2000" dirty="0" err="1" smtClean="0"/>
              <a:t>otros</a:t>
            </a:r>
            <a:r>
              <a:rPr lang="en-US" sz="2000" dirty="0" smtClean="0"/>
              <a:t> </a:t>
            </a:r>
            <a:r>
              <a:rPr lang="en-US" sz="2000" dirty="0" err="1" smtClean="0"/>
              <a:t>documentos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lo </a:t>
            </a:r>
            <a:r>
              <a:rPr lang="en-US" sz="2000" dirty="0" err="1" smtClean="0"/>
              <a:t>evidencien</a:t>
            </a:r>
            <a:r>
              <a:rPr lang="en-US" sz="2000" dirty="0" smtClean="0"/>
              <a:t>. Enlace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evidencias</a:t>
            </a:r>
            <a:r>
              <a:rPr lang="en-US" sz="2000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cartas, </a:t>
            </a:r>
            <a:r>
              <a:rPr lang="en-US" sz="2000" dirty="0" err="1"/>
              <a:t>contratos</a:t>
            </a:r>
            <a:r>
              <a:rPr lang="en-US" sz="2000" dirty="0"/>
              <a:t> u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cartas, </a:t>
            </a:r>
            <a:r>
              <a:rPr lang="en-US" sz="2000" dirty="0" err="1"/>
              <a:t>contratos</a:t>
            </a:r>
            <a:r>
              <a:rPr lang="en-US" sz="2000" dirty="0"/>
              <a:t> u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cartas, </a:t>
            </a:r>
            <a:r>
              <a:rPr lang="en-US" sz="2000" dirty="0" err="1"/>
              <a:t>contratos</a:t>
            </a:r>
            <a:r>
              <a:rPr lang="en-US" sz="2000" dirty="0"/>
              <a:t> u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3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Integración</a:t>
            </a:r>
            <a:r>
              <a:rPr lang="en-US" sz="4000" b="1" dirty="0" smtClean="0">
                <a:solidFill>
                  <a:srgbClr val="E46C0A"/>
                </a:solidFill>
              </a:rPr>
              <a:t> a la </a:t>
            </a:r>
            <a:r>
              <a:rPr lang="en-US" sz="4000" b="1" dirty="0" err="1" smtClean="0">
                <a:solidFill>
                  <a:srgbClr val="E46C0A"/>
                </a:solidFill>
              </a:rPr>
              <a:t>Educación</a:t>
            </a:r>
            <a:r>
              <a:rPr lang="en-US" sz="4000" b="1" dirty="0" smtClean="0">
                <a:solidFill>
                  <a:srgbClr val="E46C0A"/>
                </a:solidFill>
              </a:rPr>
              <a:t> de Estudiantes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8</a:t>
            </a:r>
            <a:r>
              <a:rPr lang="en-US" sz="2400" dirty="0" smtClean="0"/>
              <a:t>. </a:t>
            </a:r>
            <a:r>
              <a:rPr lang="en-US" sz="2400" dirty="0"/>
              <a:t>Integra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investigaciones</a:t>
            </a:r>
            <a:r>
              <a:rPr lang="en-US" sz="2400" dirty="0"/>
              <a:t> en la </a:t>
            </a:r>
            <a:r>
              <a:rPr lang="en-US" sz="2400" dirty="0" err="1"/>
              <a:t>sala</a:t>
            </a:r>
            <a:r>
              <a:rPr lang="en-US" sz="2400" dirty="0"/>
              <a:t> de </a:t>
            </a:r>
            <a:r>
              <a:rPr lang="en-US" sz="2400" dirty="0" err="1"/>
              <a:t>clase</a:t>
            </a:r>
            <a:r>
              <a:rPr lang="en-US" sz="2400" dirty="0"/>
              <a:t>.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sz="2000" dirty="0" smtClean="0"/>
              <a:t>(Indique </a:t>
            </a:r>
            <a:r>
              <a:rPr lang="en-US" sz="2000" dirty="0" err="1" smtClean="0"/>
              <a:t>bosquejos</a:t>
            </a:r>
            <a:r>
              <a:rPr lang="en-US" sz="2000" dirty="0" smtClean="0"/>
              <a:t> de </a:t>
            </a:r>
            <a:r>
              <a:rPr lang="en-US" sz="2000" dirty="0" err="1" smtClean="0"/>
              <a:t>cursos</a:t>
            </a:r>
            <a:r>
              <a:rPr lang="en-US" sz="2000" dirty="0" smtClean="0"/>
              <a:t>, </a:t>
            </a:r>
            <a:r>
              <a:rPr lang="en-US" sz="2000" dirty="0" err="1" smtClean="0"/>
              <a:t>promtuarios</a:t>
            </a:r>
            <a:r>
              <a:rPr lang="en-US" sz="2000" dirty="0" smtClean="0"/>
              <a:t> u </a:t>
            </a:r>
            <a:r>
              <a:rPr lang="en-US" sz="2000" dirty="0" err="1" smtClean="0"/>
              <a:t>otros</a:t>
            </a:r>
            <a:r>
              <a:rPr lang="en-US" sz="2000" dirty="0" smtClean="0"/>
              <a:t> </a:t>
            </a:r>
            <a:r>
              <a:rPr lang="en-US" sz="2000" dirty="0" err="1" smtClean="0"/>
              <a:t>documentos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lo </a:t>
            </a:r>
            <a:r>
              <a:rPr lang="en-US" sz="2000" dirty="0" err="1" smtClean="0"/>
              <a:t>evidencien</a:t>
            </a:r>
            <a:r>
              <a:rPr lang="en-US" sz="2000" dirty="0" smtClean="0"/>
              <a:t>. Enlace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evidencias</a:t>
            </a:r>
            <a:r>
              <a:rPr lang="en-US" sz="2000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bosquejos</a:t>
            </a:r>
            <a:r>
              <a:rPr lang="en-US" sz="2000" dirty="0"/>
              <a:t> de </a:t>
            </a:r>
            <a:r>
              <a:rPr lang="en-US" sz="2000" dirty="0" err="1"/>
              <a:t>cursos</a:t>
            </a:r>
            <a:r>
              <a:rPr lang="en-US" sz="2000" dirty="0"/>
              <a:t>, </a:t>
            </a:r>
            <a:r>
              <a:rPr lang="en-US" sz="2000" dirty="0" err="1"/>
              <a:t>promtuarios</a:t>
            </a:r>
            <a:r>
              <a:rPr lang="en-US" sz="2000" dirty="0"/>
              <a:t> u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bosquejos</a:t>
            </a:r>
            <a:r>
              <a:rPr lang="en-US" sz="2000" dirty="0"/>
              <a:t> de </a:t>
            </a:r>
            <a:r>
              <a:rPr lang="en-US" sz="2000" dirty="0" err="1"/>
              <a:t>cursos</a:t>
            </a:r>
            <a:r>
              <a:rPr lang="en-US" sz="2000" dirty="0"/>
              <a:t>, </a:t>
            </a:r>
            <a:r>
              <a:rPr lang="en-US" sz="2000" dirty="0" err="1"/>
              <a:t>promtuarios</a:t>
            </a:r>
            <a:r>
              <a:rPr lang="en-US" sz="2000" dirty="0"/>
              <a:t> u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bosquejos</a:t>
            </a:r>
            <a:r>
              <a:rPr lang="en-US" sz="2000" dirty="0"/>
              <a:t> de </a:t>
            </a:r>
            <a:r>
              <a:rPr lang="en-US" sz="2000" dirty="0" err="1"/>
              <a:t>cursos</a:t>
            </a:r>
            <a:r>
              <a:rPr lang="en-US" sz="2000" dirty="0"/>
              <a:t>, </a:t>
            </a:r>
            <a:r>
              <a:rPr lang="en-US" sz="2000" dirty="0" err="1"/>
              <a:t>promtuarios</a:t>
            </a:r>
            <a:r>
              <a:rPr lang="en-US" sz="2000" dirty="0"/>
              <a:t> u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85725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1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Integración</a:t>
            </a:r>
            <a:r>
              <a:rPr lang="en-US" sz="4000" b="1" dirty="0" smtClean="0">
                <a:solidFill>
                  <a:srgbClr val="E46C0A"/>
                </a:solidFill>
              </a:rPr>
              <a:t> a la </a:t>
            </a:r>
            <a:r>
              <a:rPr lang="en-US" sz="4000" b="1" dirty="0" err="1" smtClean="0">
                <a:solidFill>
                  <a:srgbClr val="E46C0A"/>
                </a:solidFill>
              </a:rPr>
              <a:t>Educación</a:t>
            </a:r>
            <a:r>
              <a:rPr lang="en-US" sz="4000" b="1" dirty="0" smtClean="0">
                <a:solidFill>
                  <a:srgbClr val="E46C0A"/>
                </a:solidFill>
              </a:rPr>
              <a:t> de Estudiantes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9</a:t>
            </a:r>
            <a:r>
              <a:rPr lang="en-US" sz="2400" dirty="0" smtClean="0"/>
              <a:t>. </a:t>
            </a:r>
            <a:r>
              <a:rPr lang="en-US" sz="2400" dirty="0" err="1"/>
              <a:t>Participa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miembro</a:t>
            </a:r>
            <a:r>
              <a:rPr lang="en-US" sz="2400" dirty="0"/>
              <a:t> de </a:t>
            </a:r>
            <a:r>
              <a:rPr lang="en-US" sz="2400" dirty="0" err="1"/>
              <a:t>comités</a:t>
            </a:r>
            <a:r>
              <a:rPr lang="en-US" sz="2400" dirty="0"/>
              <a:t> de </a:t>
            </a:r>
            <a:r>
              <a:rPr lang="en-US" sz="2400" dirty="0" err="1"/>
              <a:t>tesis</a:t>
            </a:r>
            <a:r>
              <a:rPr lang="en-US" sz="2400" dirty="0"/>
              <a:t>, </a:t>
            </a:r>
            <a:r>
              <a:rPr lang="en-US" sz="2400" dirty="0" err="1"/>
              <a:t>disertaciones</a:t>
            </a:r>
            <a:r>
              <a:rPr lang="en-US" sz="2400" dirty="0"/>
              <a:t> 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investigación</a:t>
            </a:r>
            <a:r>
              <a:rPr lang="en-US" sz="2400" dirty="0"/>
              <a:t>.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sz="2000" dirty="0" smtClean="0"/>
              <a:t>(Indique </a:t>
            </a:r>
            <a:r>
              <a:rPr lang="en-US" sz="2000" dirty="0" err="1" smtClean="0"/>
              <a:t>documentos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lo </a:t>
            </a:r>
            <a:r>
              <a:rPr lang="en-US" sz="2000" dirty="0" err="1" smtClean="0"/>
              <a:t>evidencien</a:t>
            </a:r>
            <a:r>
              <a:rPr lang="en-US" sz="2000" dirty="0" smtClean="0"/>
              <a:t>. Enlace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evidencias</a:t>
            </a:r>
            <a:r>
              <a:rPr lang="en-US" sz="2000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documentos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9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Integración</a:t>
            </a:r>
            <a:r>
              <a:rPr lang="en-US" sz="4000" b="1" dirty="0" smtClean="0">
                <a:solidFill>
                  <a:srgbClr val="E46C0A"/>
                </a:solidFill>
              </a:rPr>
              <a:t> a la </a:t>
            </a:r>
            <a:r>
              <a:rPr lang="en-US" sz="4000" b="1" dirty="0" err="1" smtClean="0">
                <a:solidFill>
                  <a:srgbClr val="E46C0A"/>
                </a:solidFill>
              </a:rPr>
              <a:t>Educación</a:t>
            </a:r>
            <a:r>
              <a:rPr lang="en-US" sz="4000" b="1" dirty="0" smtClean="0">
                <a:solidFill>
                  <a:srgbClr val="E46C0A"/>
                </a:solidFill>
              </a:rPr>
              <a:t> de Estudiantes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10. </a:t>
            </a:r>
            <a:r>
              <a:rPr lang="en-US" sz="2400" dirty="0" err="1"/>
              <a:t>Incluye</a:t>
            </a:r>
            <a:r>
              <a:rPr lang="en-US" sz="2400" dirty="0"/>
              <a:t> </a:t>
            </a:r>
            <a:r>
              <a:rPr lang="en-US" sz="2400" dirty="0" err="1"/>
              <a:t>estudiantes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coautores</a:t>
            </a:r>
            <a:r>
              <a:rPr lang="en-US" sz="2400" dirty="0"/>
              <a:t> en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publicaciones</a:t>
            </a:r>
            <a:r>
              <a:rPr lang="en-US" sz="2400" dirty="0"/>
              <a:t> en </a:t>
            </a:r>
            <a:r>
              <a:rPr lang="en-US" sz="2400" dirty="0" err="1"/>
              <a:t>revistas</a:t>
            </a:r>
            <a:r>
              <a:rPr lang="en-US" sz="2400" dirty="0"/>
              <a:t> </a:t>
            </a:r>
            <a:r>
              <a:rPr lang="en-US" sz="2400" dirty="0" err="1"/>
              <a:t>arbitradas</a:t>
            </a:r>
            <a:r>
              <a:rPr lang="en-US" sz="2400" dirty="0"/>
              <a:t> o </a:t>
            </a:r>
            <a:r>
              <a:rPr lang="en-US" sz="2400" dirty="0" err="1"/>
              <a:t>capítulos</a:t>
            </a:r>
            <a:r>
              <a:rPr lang="en-US" sz="2400" dirty="0"/>
              <a:t> de </a:t>
            </a:r>
            <a:r>
              <a:rPr lang="en-US" sz="2400" dirty="0" err="1"/>
              <a:t>libros</a:t>
            </a:r>
            <a:r>
              <a:rPr lang="en-US" sz="2400" dirty="0"/>
              <a:t>.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sz="2000" dirty="0" smtClean="0"/>
              <a:t>(Indique </a:t>
            </a:r>
            <a:r>
              <a:rPr lang="en-US" sz="2000" dirty="0" err="1" smtClean="0"/>
              <a:t>copia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primera</a:t>
            </a:r>
            <a:r>
              <a:rPr lang="en-US" sz="2000" dirty="0" smtClean="0"/>
              <a:t> </a:t>
            </a:r>
            <a:r>
              <a:rPr lang="en-US" sz="2000" dirty="0" err="1" smtClean="0"/>
              <a:t>pagina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artículos</a:t>
            </a:r>
            <a:r>
              <a:rPr lang="en-US" sz="2000" dirty="0" smtClean="0"/>
              <a:t> o </a:t>
            </a:r>
            <a:r>
              <a:rPr lang="en-US" sz="2000" dirty="0" err="1" smtClean="0"/>
              <a:t>capitulos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lo </a:t>
            </a:r>
            <a:r>
              <a:rPr lang="en-US" sz="2000" dirty="0" err="1" smtClean="0"/>
              <a:t>evidencien</a:t>
            </a:r>
            <a:r>
              <a:rPr lang="en-US" sz="2000" dirty="0" smtClean="0"/>
              <a:t>. Enlace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evidencias</a:t>
            </a:r>
            <a:r>
              <a:rPr lang="en-US" sz="2000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la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pagina</a:t>
            </a:r>
            <a:r>
              <a:rPr lang="en-US" sz="2000" dirty="0"/>
              <a:t> de los </a:t>
            </a:r>
            <a:r>
              <a:rPr lang="en-US" sz="2000" dirty="0" err="1"/>
              <a:t>artículos</a:t>
            </a:r>
            <a:r>
              <a:rPr lang="en-US" sz="2000" dirty="0"/>
              <a:t> o </a:t>
            </a:r>
            <a:r>
              <a:rPr lang="en-US" sz="2000" dirty="0" err="1"/>
              <a:t>capitulos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la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pagina</a:t>
            </a:r>
            <a:r>
              <a:rPr lang="en-US" sz="2000" dirty="0"/>
              <a:t> de los </a:t>
            </a:r>
            <a:r>
              <a:rPr lang="en-US" sz="2000" dirty="0" err="1"/>
              <a:t>artículos</a:t>
            </a:r>
            <a:r>
              <a:rPr lang="en-US" sz="2000" dirty="0"/>
              <a:t> o </a:t>
            </a:r>
            <a:r>
              <a:rPr lang="en-US" sz="2000" dirty="0" err="1"/>
              <a:t>capitulos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la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pagina</a:t>
            </a:r>
            <a:r>
              <a:rPr lang="en-US" sz="2000" dirty="0"/>
              <a:t> de los </a:t>
            </a:r>
            <a:r>
              <a:rPr lang="en-US" sz="2000" dirty="0" err="1"/>
              <a:t>artículos</a:t>
            </a:r>
            <a:r>
              <a:rPr lang="en-US" sz="2000" dirty="0"/>
              <a:t> o </a:t>
            </a:r>
            <a:r>
              <a:rPr lang="en-US" sz="2000" dirty="0" err="1"/>
              <a:t>capitulos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8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Integración</a:t>
            </a:r>
            <a:r>
              <a:rPr lang="en-US" sz="4000" b="1" dirty="0" smtClean="0">
                <a:solidFill>
                  <a:srgbClr val="E46C0A"/>
                </a:solidFill>
              </a:rPr>
              <a:t> a la </a:t>
            </a:r>
            <a:r>
              <a:rPr lang="en-US" sz="4000" b="1" dirty="0" err="1" smtClean="0">
                <a:solidFill>
                  <a:srgbClr val="E46C0A"/>
                </a:solidFill>
              </a:rPr>
              <a:t>Educación</a:t>
            </a:r>
            <a:r>
              <a:rPr lang="en-US" sz="4000" b="1" dirty="0" smtClean="0">
                <a:solidFill>
                  <a:srgbClr val="E46C0A"/>
                </a:solidFill>
              </a:rPr>
              <a:t> de Estudiantes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11. </a:t>
            </a:r>
            <a:r>
              <a:rPr lang="en-US" sz="2400" dirty="0"/>
              <a:t>Logra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estudiantes</a:t>
            </a:r>
            <a:r>
              <a:rPr lang="en-US" sz="2400" dirty="0"/>
              <a:t> </a:t>
            </a:r>
            <a:r>
              <a:rPr lang="en-US" sz="2400" dirty="0" err="1"/>
              <a:t>hagan</a:t>
            </a:r>
            <a:r>
              <a:rPr lang="en-US" sz="2400" dirty="0"/>
              <a:t> </a:t>
            </a:r>
            <a:r>
              <a:rPr lang="en-US" sz="2400" dirty="0" err="1"/>
              <a:t>presentaciones</a:t>
            </a:r>
            <a:r>
              <a:rPr lang="en-US" sz="2400" dirty="0"/>
              <a:t> en </a:t>
            </a:r>
            <a:r>
              <a:rPr lang="en-US" sz="2400" dirty="0" err="1"/>
              <a:t>foros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congresos</a:t>
            </a:r>
            <a:r>
              <a:rPr lang="en-US" sz="2400" dirty="0"/>
              <a:t>, </a:t>
            </a:r>
            <a:r>
              <a:rPr lang="en-US" sz="2400" dirty="0" err="1"/>
              <a:t>conferencias</a:t>
            </a:r>
            <a:r>
              <a:rPr lang="en-US" sz="2400" dirty="0"/>
              <a:t> o </a:t>
            </a:r>
            <a:r>
              <a:rPr lang="en-US" sz="2400" dirty="0" err="1"/>
              <a:t>simposios</a:t>
            </a:r>
            <a:r>
              <a:rPr lang="en-US" sz="2400" dirty="0"/>
              <a:t>.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sz="2000" dirty="0" smtClean="0"/>
              <a:t>(Indique </a:t>
            </a:r>
            <a:r>
              <a:rPr lang="en-US" sz="2000" dirty="0" err="1" smtClean="0"/>
              <a:t>copia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resúmenes</a:t>
            </a:r>
            <a:r>
              <a:rPr lang="en-US" sz="2000" dirty="0" smtClean="0"/>
              <a:t> </a:t>
            </a:r>
            <a:r>
              <a:rPr lang="en-US" sz="2000" dirty="0" err="1" smtClean="0"/>
              <a:t>publicados</a:t>
            </a:r>
            <a:r>
              <a:rPr lang="en-US" sz="2000" dirty="0" smtClean="0"/>
              <a:t>; </a:t>
            </a:r>
            <a:r>
              <a:rPr lang="en-US" sz="2000" dirty="0" err="1" smtClean="0"/>
              <a:t>copias</a:t>
            </a:r>
            <a:r>
              <a:rPr lang="en-US" sz="2000" dirty="0" smtClean="0"/>
              <a:t> de cartas de </a:t>
            </a:r>
            <a:r>
              <a:rPr lang="en-US" sz="2000" dirty="0" err="1" smtClean="0"/>
              <a:t>aceptación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lo </a:t>
            </a:r>
            <a:r>
              <a:rPr lang="en-US" sz="2000" dirty="0" err="1" smtClean="0"/>
              <a:t>evidencien</a:t>
            </a:r>
            <a:r>
              <a:rPr lang="en-US" sz="2000" dirty="0" smtClean="0"/>
              <a:t>. Enlace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evidencias</a:t>
            </a:r>
            <a:r>
              <a:rPr lang="en-US" sz="2000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los </a:t>
            </a:r>
            <a:r>
              <a:rPr lang="en-US" sz="2000" dirty="0" err="1"/>
              <a:t>resúmenes</a:t>
            </a:r>
            <a:r>
              <a:rPr lang="en-US" sz="2000" dirty="0"/>
              <a:t> </a:t>
            </a:r>
            <a:r>
              <a:rPr lang="en-US" sz="2000" dirty="0" err="1"/>
              <a:t>publicados</a:t>
            </a:r>
            <a:r>
              <a:rPr lang="en-US" sz="2000" dirty="0"/>
              <a:t>; </a:t>
            </a:r>
            <a:r>
              <a:rPr lang="en-US" sz="2000" dirty="0" err="1"/>
              <a:t>copias</a:t>
            </a:r>
            <a:r>
              <a:rPr lang="en-US" sz="2000" dirty="0"/>
              <a:t> de cartas de </a:t>
            </a:r>
            <a:r>
              <a:rPr lang="en-US" sz="2000" dirty="0" err="1"/>
              <a:t>aceptación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los </a:t>
            </a:r>
            <a:r>
              <a:rPr lang="en-US" sz="2000" dirty="0" err="1"/>
              <a:t>resúmenes</a:t>
            </a:r>
            <a:r>
              <a:rPr lang="en-US" sz="2000" dirty="0"/>
              <a:t> </a:t>
            </a:r>
            <a:r>
              <a:rPr lang="en-US" sz="2000" dirty="0" err="1"/>
              <a:t>publicados</a:t>
            </a:r>
            <a:r>
              <a:rPr lang="en-US" sz="2000" dirty="0"/>
              <a:t>; </a:t>
            </a:r>
            <a:r>
              <a:rPr lang="en-US" sz="2000" dirty="0" err="1"/>
              <a:t>copias</a:t>
            </a:r>
            <a:r>
              <a:rPr lang="en-US" sz="2000" dirty="0"/>
              <a:t> de cartas de </a:t>
            </a:r>
            <a:r>
              <a:rPr lang="en-US" sz="2000" dirty="0" err="1"/>
              <a:t>aceptación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sz="2000" dirty="0"/>
              <a:t>(Indique </a:t>
            </a:r>
            <a:r>
              <a:rPr lang="en-US" sz="2000" dirty="0" err="1"/>
              <a:t>copia</a:t>
            </a:r>
            <a:r>
              <a:rPr lang="en-US" sz="2000" dirty="0"/>
              <a:t> de los </a:t>
            </a:r>
            <a:r>
              <a:rPr lang="en-US" sz="2000" dirty="0" err="1"/>
              <a:t>resúmenes</a:t>
            </a:r>
            <a:r>
              <a:rPr lang="en-US" sz="2000" dirty="0"/>
              <a:t> </a:t>
            </a:r>
            <a:r>
              <a:rPr lang="en-US" sz="2000" dirty="0" err="1"/>
              <a:t>publicados</a:t>
            </a:r>
            <a:r>
              <a:rPr lang="en-US" sz="2000" dirty="0"/>
              <a:t>; </a:t>
            </a:r>
            <a:r>
              <a:rPr lang="en-US" sz="2000" dirty="0" err="1"/>
              <a:t>copias</a:t>
            </a:r>
            <a:r>
              <a:rPr lang="en-US" sz="2000" dirty="0"/>
              <a:t> de cartas de </a:t>
            </a:r>
            <a:r>
              <a:rPr lang="en-US" sz="2000" dirty="0" err="1"/>
              <a:t>aceptación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lo </a:t>
            </a:r>
            <a:r>
              <a:rPr lang="en-US" sz="2000" dirty="0" err="1"/>
              <a:t>evidencien</a:t>
            </a:r>
            <a:r>
              <a:rPr lang="en-US" sz="2000" dirty="0"/>
              <a:t>. Enlace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evidencias</a:t>
            </a:r>
            <a:r>
              <a:rPr lang="en-US" sz="2000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5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Productividad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12. </a:t>
            </a:r>
            <a:r>
              <a:rPr lang="en-US" sz="2400" dirty="0" err="1" smtClean="0"/>
              <a:t>Productos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Investigación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       Cada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utilizara</a:t>
            </a:r>
            <a:r>
              <a:rPr lang="en-US" sz="2400" dirty="0"/>
              <a:t>́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escala</a:t>
            </a:r>
            <a:r>
              <a:rPr lang="en-US" sz="2400" dirty="0"/>
              <a:t> </a:t>
            </a:r>
            <a:r>
              <a:rPr lang="en-US" sz="2400" dirty="0" err="1"/>
              <a:t>específica</a:t>
            </a:r>
            <a:r>
              <a:rPr lang="en-US" sz="2400" dirty="0"/>
              <a:t> para </a:t>
            </a:r>
            <a:r>
              <a:rPr lang="en-US" sz="2400" dirty="0" err="1"/>
              <a:t>medir</a:t>
            </a:r>
            <a:r>
              <a:rPr lang="en-US" sz="2400" dirty="0"/>
              <a:t>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productos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componente</a:t>
            </a:r>
            <a:r>
              <a:rPr lang="en-US" sz="2400" dirty="0"/>
              <a:t>. El peso de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ítem</a:t>
            </a:r>
            <a:r>
              <a:rPr lang="en-US" sz="2400" dirty="0"/>
              <a:t> será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25</a:t>
            </a:r>
            <a:r>
              <a:rPr lang="en-US" sz="2400" dirty="0"/>
              <a:t>%.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Productividad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13. </a:t>
            </a:r>
            <a:r>
              <a:rPr lang="en-US" sz="2400" dirty="0" err="1" smtClean="0"/>
              <a:t>Actividades</a:t>
            </a:r>
            <a:r>
              <a:rPr lang="en-US" sz="2400" dirty="0" smtClean="0"/>
              <a:t> </a:t>
            </a:r>
            <a:r>
              <a:rPr lang="en-US" sz="2400" dirty="0" err="1" smtClean="0"/>
              <a:t>relacionadas</a:t>
            </a:r>
            <a:r>
              <a:rPr lang="en-US" sz="2400" dirty="0" smtClean="0"/>
              <a:t> con la </a:t>
            </a:r>
            <a:r>
              <a:rPr lang="en-US" sz="2400" dirty="0" err="1" smtClean="0"/>
              <a:t>investigación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1600" dirty="0" smtClean="0"/>
              <a:t>Marque </a:t>
            </a:r>
            <a:r>
              <a:rPr lang="en-US" sz="1600" dirty="0"/>
              <a:t>en el </a:t>
            </a:r>
            <a:r>
              <a:rPr lang="en-US" sz="1600" dirty="0" err="1"/>
              <a:t>espacio</a:t>
            </a:r>
            <a:r>
              <a:rPr lang="en-US" sz="1600" dirty="0"/>
              <a:t> </a:t>
            </a:r>
            <a:r>
              <a:rPr lang="en-US" sz="1600" dirty="0" err="1"/>
              <a:t>correspondiente</a:t>
            </a:r>
            <a:r>
              <a:rPr lang="en-US" sz="1600" dirty="0"/>
              <a:t>,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actividad</a:t>
            </a:r>
            <a:r>
              <a:rPr lang="en-US" sz="1600" dirty="0"/>
              <a:t> de </a:t>
            </a:r>
            <a:r>
              <a:rPr lang="en-US" sz="1600" dirty="0" err="1" smtClean="0"/>
              <a:t>investigación</a:t>
            </a:r>
            <a:r>
              <a:rPr lang="en-US" sz="1600" dirty="0" smtClean="0"/>
              <a:t> </a:t>
            </a:r>
            <a:r>
              <a:rPr lang="en-US" sz="1600" dirty="0" err="1"/>
              <a:t>evidenciada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el </a:t>
            </a:r>
            <a:r>
              <a:rPr lang="en-US" sz="1600" dirty="0" err="1"/>
              <a:t>docente</a:t>
            </a:r>
            <a:r>
              <a:rPr lang="en-US" sz="1600" dirty="0"/>
              <a:t>. El </a:t>
            </a:r>
            <a:r>
              <a:rPr lang="en-US" sz="1600" dirty="0" err="1"/>
              <a:t>número</a:t>
            </a:r>
            <a:r>
              <a:rPr lang="en-US" sz="1600" dirty="0"/>
              <a:t> de </a:t>
            </a:r>
            <a:r>
              <a:rPr lang="en-US" sz="1600" dirty="0" err="1"/>
              <a:t>marcas</a:t>
            </a:r>
            <a:r>
              <a:rPr lang="en-US" sz="1600" dirty="0"/>
              <a:t> </a:t>
            </a:r>
            <a:r>
              <a:rPr lang="en-US" sz="1600" dirty="0" smtClean="0"/>
              <a:t>se </a:t>
            </a:r>
            <a:r>
              <a:rPr lang="en-US" sz="1600" dirty="0" err="1"/>
              <a:t>sumara</a:t>
            </a:r>
            <a:r>
              <a:rPr lang="en-US" sz="1600" dirty="0"/>
              <a:t>́ y </a:t>
            </a:r>
            <a:r>
              <a:rPr lang="en-US" sz="1600" dirty="0" err="1"/>
              <a:t>esa</a:t>
            </a:r>
            <a:r>
              <a:rPr lang="en-US" sz="1600" dirty="0"/>
              <a:t> </a:t>
            </a:r>
            <a:r>
              <a:rPr lang="en-US" sz="1600" dirty="0" err="1"/>
              <a:t>puntuación</a:t>
            </a:r>
            <a:r>
              <a:rPr lang="en-US" sz="1600" dirty="0"/>
              <a:t> será la </a:t>
            </a:r>
            <a:r>
              <a:rPr lang="en-US" sz="1600" dirty="0" err="1"/>
              <a:t>que</a:t>
            </a:r>
            <a:r>
              <a:rPr lang="en-US" sz="1600" dirty="0"/>
              <a:t> se </a:t>
            </a:r>
            <a:r>
              <a:rPr lang="en-US" sz="1600" dirty="0" err="1"/>
              <a:t>asignara</a:t>
            </a:r>
            <a:r>
              <a:rPr lang="en-US" sz="1600" dirty="0"/>
              <a:t>́ al </a:t>
            </a:r>
            <a:r>
              <a:rPr lang="en-US" sz="1600" dirty="0" err="1"/>
              <a:t>ítem</a:t>
            </a:r>
            <a:r>
              <a:rPr lang="en-US" sz="1600" dirty="0"/>
              <a:t>. La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puntuación</a:t>
            </a:r>
            <a:r>
              <a:rPr lang="en-US" sz="1600" dirty="0" smtClean="0"/>
              <a:t> </a:t>
            </a:r>
            <a:r>
              <a:rPr lang="en-US" sz="1600" dirty="0" err="1"/>
              <a:t>máxima</a:t>
            </a:r>
            <a:r>
              <a:rPr lang="en-US" sz="1600" dirty="0"/>
              <a:t> </a:t>
            </a:r>
            <a:r>
              <a:rPr lang="en-US" sz="1600" dirty="0" err="1"/>
              <a:t>posible</a:t>
            </a:r>
            <a:r>
              <a:rPr lang="en-US" sz="1600" dirty="0"/>
              <a:t> será </a:t>
            </a:r>
            <a:r>
              <a:rPr lang="en-US" sz="1600" dirty="0" err="1"/>
              <a:t>cuatro</a:t>
            </a:r>
            <a:r>
              <a:rPr lang="en-US" sz="1600" dirty="0"/>
              <a:t>. El peso de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ítem</a:t>
            </a:r>
            <a:r>
              <a:rPr lang="en-US" sz="1600" dirty="0"/>
              <a:t> </a:t>
            </a:r>
            <a:r>
              <a:rPr lang="en-US" sz="1600" dirty="0" smtClean="0"/>
              <a:t>será </a:t>
            </a:r>
            <a:r>
              <a:rPr lang="en-US" sz="1600" dirty="0"/>
              <a:t>de 15%.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sz="2000" dirty="0"/>
              <a:t>___  </a:t>
            </a:r>
            <a:r>
              <a:rPr lang="en-US" sz="2000" dirty="0" err="1"/>
              <a:t>Asesoramiento</a:t>
            </a:r>
            <a:r>
              <a:rPr lang="en-US" sz="2000" dirty="0"/>
              <a:t> en </a:t>
            </a:r>
            <a:r>
              <a:rPr lang="en-US" sz="2000" dirty="0" err="1"/>
              <a:t>investigaciones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___  </a:t>
            </a:r>
            <a:r>
              <a:rPr lang="en-US" sz="2000" dirty="0" err="1"/>
              <a:t>Comunicación</a:t>
            </a:r>
            <a:r>
              <a:rPr lang="en-US" sz="2000" dirty="0"/>
              <a:t> con </a:t>
            </a:r>
            <a:r>
              <a:rPr lang="en-US" sz="2000" dirty="0" err="1"/>
              <a:t>investigadores</a:t>
            </a:r>
            <a:r>
              <a:rPr lang="en-US" sz="2000" dirty="0"/>
              <a:t> </a:t>
            </a:r>
            <a:r>
              <a:rPr lang="en-US" sz="2000" dirty="0" err="1"/>
              <a:t>reconocidos</a:t>
            </a:r>
            <a:r>
              <a:rPr lang="en-US" sz="2000" dirty="0"/>
              <a:t> de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instituciones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___  </a:t>
            </a:r>
            <a:r>
              <a:rPr lang="en-US" sz="2000" dirty="0" err="1"/>
              <a:t>Mentoría</a:t>
            </a:r>
            <a:r>
              <a:rPr lang="en-US" sz="2000" dirty="0"/>
              <a:t> de </a:t>
            </a:r>
            <a:r>
              <a:rPr lang="en-US" sz="2000" dirty="0" err="1"/>
              <a:t>investigadores</a:t>
            </a:r>
            <a:r>
              <a:rPr lang="en-US" sz="2000" dirty="0"/>
              <a:t> </a:t>
            </a:r>
            <a:r>
              <a:rPr lang="en-US" sz="2000" dirty="0" err="1"/>
              <a:t>principiantes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___  </a:t>
            </a:r>
            <a:r>
              <a:rPr lang="en-US" sz="2000" dirty="0" err="1"/>
              <a:t>Evaluación</a:t>
            </a:r>
            <a:r>
              <a:rPr lang="en-US" sz="2000" dirty="0"/>
              <a:t> de </a:t>
            </a:r>
            <a:r>
              <a:rPr lang="en-US" sz="2000" dirty="0" err="1"/>
              <a:t>manuscritos</a:t>
            </a:r>
            <a:r>
              <a:rPr lang="en-US" sz="2000" dirty="0"/>
              <a:t> para </a:t>
            </a:r>
            <a:r>
              <a:rPr lang="en-US" sz="2000" dirty="0" err="1"/>
              <a:t>revistas</a:t>
            </a:r>
            <a:r>
              <a:rPr lang="en-US" sz="2000" dirty="0"/>
              <a:t> </a:t>
            </a:r>
            <a:r>
              <a:rPr lang="en-US" sz="2000" dirty="0" err="1"/>
              <a:t>académicas</a:t>
            </a:r>
            <a:r>
              <a:rPr lang="en-US" sz="2000" dirty="0"/>
              <a:t> </a:t>
            </a:r>
            <a:r>
              <a:rPr lang="en-US" sz="2000" dirty="0" err="1"/>
              <a:t>arbitradas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pares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				</a:t>
            </a:r>
            <a:r>
              <a:rPr lang="en-US" sz="2400" i="1" dirty="0" smtClean="0"/>
              <a:t>Continua….</a:t>
            </a:r>
            <a:endParaRPr lang="en-US" sz="2400" i="1" dirty="0"/>
          </a:p>
          <a:p>
            <a:pPr marL="85725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8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Otorgación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último</a:t>
            </a:r>
            <a:r>
              <a:rPr lang="en-US" b="1" dirty="0" smtClean="0">
                <a:solidFill>
                  <a:srgbClr val="E46C0A"/>
                </a:solidFill>
              </a:rPr>
              <a:t/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Rango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Académico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425148"/>
            <a:ext cx="8535446" cy="3776870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dirty="0" smtClean="0"/>
              <a:t>Se </a:t>
            </a:r>
            <a:r>
              <a:rPr lang="en-US" dirty="0" err="1" smtClean="0"/>
              <a:t>otorga</a:t>
            </a:r>
            <a:r>
              <a:rPr lang="en-US" dirty="0" smtClean="0"/>
              <a:t> el </a:t>
            </a:r>
            <a:r>
              <a:rPr lang="en-US" dirty="0" err="1" smtClean="0"/>
              <a:t>rango</a:t>
            </a:r>
            <a:r>
              <a:rPr lang="en-US" dirty="0" smtClean="0"/>
              <a:t> </a:t>
            </a:r>
            <a:r>
              <a:rPr lang="en-US" dirty="0" err="1" smtClean="0"/>
              <a:t>académico</a:t>
            </a:r>
            <a:r>
              <a:rPr lang="en-US" dirty="0" smtClean="0"/>
              <a:t> de (Indicar </a:t>
            </a:r>
            <a:r>
              <a:rPr lang="en-US" dirty="0" err="1" smtClean="0"/>
              <a:t>rango</a:t>
            </a:r>
            <a:r>
              <a:rPr lang="en-US" dirty="0" smtClean="0"/>
              <a:t>)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Carta de la Junta </a:t>
            </a:r>
            <a:r>
              <a:rPr lang="en-US" dirty="0" err="1" smtClean="0"/>
              <a:t>Administrativa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err="1" smtClean="0"/>
              <a:t>Certificación</a:t>
            </a:r>
            <a:r>
              <a:rPr lang="en-US" dirty="0" smtClean="0"/>
              <a:t> de la Junta </a:t>
            </a:r>
            <a:r>
              <a:rPr lang="en-US" dirty="0" err="1" smtClean="0"/>
              <a:t>Administrativa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70383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963813" y="563738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28358" y="563738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23488" y="563738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03767" y="5637389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7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 smtClean="0">
                <a:solidFill>
                  <a:srgbClr val="E46C0A"/>
                </a:solidFill>
              </a:rPr>
              <a:t> - </a:t>
            </a:r>
            <a:r>
              <a:rPr lang="en-US" b="1" dirty="0" err="1" smtClean="0">
                <a:solidFill>
                  <a:srgbClr val="E46C0A"/>
                </a:solidFill>
              </a:rPr>
              <a:t>Productividad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6"/>
            <a:ext cx="8535446" cy="429683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dirty="0" smtClean="0"/>
              <a:t>13. </a:t>
            </a:r>
            <a:r>
              <a:rPr lang="en-US" sz="5000" dirty="0" err="1" smtClean="0"/>
              <a:t>Actividades</a:t>
            </a:r>
            <a:r>
              <a:rPr lang="en-US" sz="5000" dirty="0" smtClean="0"/>
              <a:t> </a:t>
            </a:r>
            <a:r>
              <a:rPr lang="en-US" sz="5000" dirty="0" err="1" smtClean="0"/>
              <a:t>relacionadas</a:t>
            </a:r>
            <a:r>
              <a:rPr lang="en-US" sz="5000" dirty="0" smtClean="0"/>
              <a:t> con la </a:t>
            </a:r>
            <a:r>
              <a:rPr lang="en-US" sz="5000" dirty="0" err="1" smtClean="0"/>
              <a:t>investigación</a:t>
            </a:r>
            <a:r>
              <a:rPr lang="en-US" sz="50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dirty="0" smtClean="0"/>
              <a:t>Marque </a:t>
            </a:r>
            <a:r>
              <a:rPr lang="en-US" sz="4000" dirty="0"/>
              <a:t>en el </a:t>
            </a:r>
            <a:r>
              <a:rPr lang="en-US" sz="4000" dirty="0" err="1"/>
              <a:t>espacio</a:t>
            </a:r>
            <a:r>
              <a:rPr lang="en-US" sz="4000" dirty="0"/>
              <a:t> </a:t>
            </a:r>
            <a:r>
              <a:rPr lang="en-US" sz="4000" dirty="0" err="1"/>
              <a:t>correspondiente</a:t>
            </a:r>
            <a:r>
              <a:rPr lang="en-US" sz="4000" dirty="0"/>
              <a:t>, </a:t>
            </a:r>
            <a:r>
              <a:rPr lang="en-US" sz="4000" dirty="0" err="1"/>
              <a:t>cada</a:t>
            </a:r>
            <a:r>
              <a:rPr lang="en-US" sz="4000" dirty="0"/>
              <a:t> </a:t>
            </a:r>
            <a:r>
              <a:rPr lang="en-US" sz="4000" dirty="0" err="1"/>
              <a:t>actividad</a:t>
            </a:r>
            <a:r>
              <a:rPr lang="en-US" sz="4000" dirty="0"/>
              <a:t> de </a:t>
            </a:r>
            <a:r>
              <a:rPr lang="en-US" sz="4000" dirty="0" err="1" smtClean="0"/>
              <a:t>investigación</a:t>
            </a:r>
            <a:r>
              <a:rPr lang="en-US" sz="4000" dirty="0" smtClean="0"/>
              <a:t> </a:t>
            </a:r>
            <a:r>
              <a:rPr lang="en-US" sz="4000" dirty="0" err="1"/>
              <a:t>evidenciada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el </a:t>
            </a:r>
            <a:r>
              <a:rPr lang="en-US" sz="4000" dirty="0" err="1"/>
              <a:t>docente</a:t>
            </a:r>
            <a:r>
              <a:rPr lang="en-US" sz="4000" dirty="0"/>
              <a:t>. El </a:t>
            </a:r>
            <a:r>
              <a:rPr lang="en-US" sz="4000" dirty="0" err="1"/>
              <a:t>número</a:t>
            </a:r>
            <a:r>
              <a:rPr lang="en-US" sz="4000" dirty="0"/>
              <a:t> de </a:t>
            </a:r>
            <a:r>
              <a:rPr lang="en-US" sz="4000" dirty="0" err="1"/>
              <a:t>marcas</a:t>
            </a:r>
            <a:r>
              <a:rPr lang="en-US" sz="4000" dirty="0"/>
              <a:t> </a:t>
            </a:r>
            <a:r>
              <a:rPr lang="en-US" sz="4000" dirty="0" smtClean="0"/>
              <a:t>se </a:t>
            </a:r>
            <a:r>
              <a:rPr lang="en-US" sz="4000" dirty="0" err="1"/>
              <a:t>sumara</a:t>
            </a:r>
            <a:r>
              <a:rPr lang="en-US" sz="4000" dirty="0"/>
              <a:t>́ y </a:t>
            </a:r>
            <a:r>
              <a:rPr lang="en-US" sz="4000" dirty="0" err="1"/>
              <a:t>esa</a:t>
            </a:r>
            <a:r>
              <a:rPr lang="en-US" sz="4000" dirty="0"/>
              <a:t> </a:t>
            </a:r>
            <a:r>
              <a:rPr lang="en-US" sz="4000" dirty="0" err="1"/>
              <a:t>puntuación</a:t>
            </a:r>
            <a:r>
              <a:rPr lang="en-US" sz="4000" dirty="0"/>
              <a:t> será la </a:t>
            </a:r>
            <a:r>
              <a:rPr lang="en-US" sz="4000" dirty="0" err="1"/>
              <a:t>que</a:t>
            </a:r>
            <a:r>
              <a:rPr lang="en-US" sz="4000" dirty="0"/>
              <a:t> se </a:t>
            </a:r>
            <a:r>
              <a:rPr lang="en-US" sz="4000" dirty="0" err="1"/>
              <a:t>asignara</a:t>
            </a:r>
            <a:r>
              <a:rPr lang="en-US" sz="4000" dirty="0"/>
              <a:t>́ al </a:t>
            </a:r>
            <a:r>
              <a:rPr lang="en-US" sz="4000" dirty="0" err="1"/>
              <a:t>ítem</a:t>
            </a:r>
            <a:r>
              <a:rPr lang="en-US" sz="4000" dirty="0"/>
              <a:t>. La </a:t>
            </a:r>
            <a:r>
              <a:rPr lang="en-US" sz="4000" dirty="0" err="1" smtClean="0"/>
              <a:t>puntuación</a:t>
            </a:r>
            <a:r>
              <a:rPr lang="en-US" sz="4000" dirty="0" smtClean="0"/>
              <a:t> </a:t>
            </a:r>
            <a:r>
              <a:rPr lang="en-US" sz="4000" dirty="0" err="1"/>
              <a:t>máxima</a:t>
            </a:r>
            <a:r>
              <a:rPr lang="en-US" sz="4000" dirty="0"/>
              <a:t> </a:t>
            </a:r>
            <a:r>
              <a:rPr lang="en-US" sz="4000" dirty="0" err="1"/>
              <a:t>posible</a:t>
            </a:r>
            <a:r>
              <a:rPr lang="en-US" sz="4000" dirty="0"/>
              <a:t> será </a:t>
            </a:r>
            <a:r>
              <a:rPr lang="en-US" sz="4000" dirty="0" err="1"/>
              <a:t>cuatro</a:t>
            </a:r>
            <a:r>
              <a:rPr lang="en-US" sz="4000" dirty="0"/>
              <a:t>. El peso de </a:t>
            </a:r>
            <a:r>
              <a:rPr lang="en-US" sz="4000" dirty="0" err="1"/>
              <a:t>este</a:t>
            </a:r>
            <a:r>
              <a:rPr lang="en-US" sz="4000" dirty="0"/>
              <a:t> </a:t>
            </a:r>
            <a:r>
              <a:rPr lang="en-US" sz="4000" dirty="0" err="1"/>
              <a:t>ítem</a:t>
            </a:r>
            <a:r>
              <a:rPr lang="en-US" sz="4000" dirty="0"/>
              <a:t> </a:t>
            </a:r>
            <a:r>
              <a:rPr lang="en-US" sz="4000" dirty="0" smtClean="0"/>
              <a:t>será </a:t>
            </a:r>
            <a:r>
              <a:rPr lang="en-US" sz="4000" dirty="0"/>
              <a:t>de 15%.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Evaluación</a:t>
            </a:r>
            <a:r>
              <a:rPr lang="en-US" sz="3800" dirty="0"/>
              <a:t> de </a:t>
            </a:r>
            <a:r>
              <a:rPr lang="en-US" sz="3800" dirty="0" err="1"/>
              <a:t>resúmenes</a:t>
            </a:r>
            <a:r>
              <a:rPr lang="en-US" sz="3800" dirty="0"/>
              <a:t> para </a:t>
            </a:r>
            <a:r>
              <a:rPr lang="en-US" sz="3800" dirty="0" err="1"/>
              <a:t>congresos</a:t>
            </a:r>
            <a:r>
              <a:rPr lang="en-US" sz="3800" dirty="0"/>
              <a:t>, </a:t>
            </a:r>
            <a:r>
              <a:rPr lang="en-US" sz="3800" dirty="0" err="1"/>
              <a:t>conferencias</a:t>
            </a:r>
            <a:r>
              <a:rPr lang="en-US" sz="3800" dirty="0"/>
              <a:t> o </a:t>
            </a:r>
            <a:r>
              <a:rPr lang="en-US" sz="3800" dirty="0" err="1"/>
              <a:t>simposios</a:t>
            </a:r>
            <a:r>
              <a:rPr lang="en-US" sz="3800" dirty="0"/>
              <a:t> </a:t>
            </a:r>
            <a:r>
              <a:rPr lang="en-US" sz="3800" dirty="0" err="1"/>
              <a:t>arbitrados</a:t>
            </a:r>
            <a:r>
              <a:rPr lang="en-US" sz="3800" dirty="0"/>
              <a:t> </a:t>
            </a:r>
            <a:r>
              <a:rPr lang="en-US" sz="3800" dirty="0" err="1"/>
              <a:t>por</a:t>
            </a:r>
            <a:r>
              <a:rPr lang="en-US" sz="3800" dirty="0"/>
              <a:t>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         pares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Evaluación</a:t>
            </a:r>
            <a:r>
              <a:rPr lang="en-US" sz="3800" dirty="0"/>
              <a:t> de </a:t>
            </a:r>
            <a:r>
              <a:rPr lang="en-US" sz="3800" dirty="0" err="1"/>
              <a:t>propuestas</a:t>
            </a:r>
            <a:r>
              <a:rPr lang="en-US" sz="3800" dirty="0"/>
              <a:t> para </a:t>
            </a:r>
            <a:r>
              <a:rPr lang="en-US" sz="3800" dirty="0" err="1"/>
              <a:t>instituciones</a:t>
            </a:r>
            <a:r>
              <a:rPr lang="en-US" sz="3800" dirty="0"/>
              <a:t> </a:t>
            </a:r>
            <a:r>
              <a:rPr lang="en-US" sz="3800" dirty="0" err="1"/>
              <a:t>externas</a:t>
            </a:r>
            <a:r>
              <a:rPr lang="en-US" sz="3800" dirty="0"/>
              <a:t> </a:t>
            </a:r>
            <a:r>
              <a:rPr lang="en-US" sz="3800" dirty="0" err="1"/>
              <a:t>que</a:t>
            </a:r>
            <a:r>
              <a:rPr lang="en-US" sz="3800" dirty="0"/>
              <a:t> </a:t>
            </a:r>
            <a:r>
              <a:rPr lang="en-US" sz="3800" dirty="0" err="1"/>
              <a:t>subvencionan</a:t>
            </a:r>
            <a:r>
              <a:rPr lang="en-US" sz="3800" dirty="0"/>
              <a:t>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         </a:t>
            </a:r>
            <a:r>
              <a:rPr lang="en-US" sz="3800" dirty="0" err="1" smtClean="0"/>
              <a:t>investigaciones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Diseño</a:t>
            </a:r>
            <a:r>
              <a:rPr lang="en-US" sz="3800" dirty="0"/>
              <a:t> de </a:t>
            </a:r>
            <a:r>
              <a:rPr lang="en-US" sz="3800" dirty="0" err="1"/>
              <a:t>adiestramientos</a:t>
            </a:r>
            <a:r>
              <a:rPr lang="en-US" sz="3800" dirty="0"/>
              <a:t> de </a:t>
            </a:r>
            <a:r>
              <a:rPr lang="en-US" sz="3800" dirty="0" err="1"/>
              <a:t>investigación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Creación</a:t>
            </a:r>
            <a:r>
              <a:rPr lang="en-US" sz="3800" dirty="0"/>
              <a:t> de red de </a:t>
            </a:r>
            <a:r>
              <a:rPr lang="en-US" sz="3800" dirty="0" err="1"/>
              <a:t>colaboración</a:t>
            </a:r>
            <a:r>
              <a:rPr lang="en-US" sz="3800" dirty="0"/>
              <a:t> de </a:t>
            </a:r>
            <a:r>
              <a:rPr lang="en-US" sz="3800" dirty="0" err="1"/>
              <a:t>investigadores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Participación</a:t>
            </a:r>
            <a:r>
              <a:rPr lang="en-US" sz="3800" dirty="0"/>
              <a:t> en </a:t>
            </a:r>
            <a:r>
              <a:rPr lang="en-US" sz="3800" dirty="0" err="1"/>
              <a:t>centros</a:t>
            </a:r>
            <a:r>
              <a:rPr lang="en-US" sz="3800" dirty="0"/>
              <a:t>, </a:t>
            </a:r>
            <a:r>
              <a:rPr lang="en-US" sz="3800" dirty="0" err="1"/>
              <a:t>grupos</a:t>
            </a:r>
            <a:r>
              <a:rPr lang="en-US" sz="3800" dirty="0"/>
              <a:t> o </a:t>
            </a:r>
            <a:r>
              <a:rPr lang="en-US" sz="3800" dirty="0" err="1"/>
              <a:t>comités</a:t>
            </a:r>
            <a:r>
              <a:rPr lang="en-US" sz="3800" dirty="0"/>
              <a:t> </a:t>
            </a:r>
            <a:r>
              <a:rPr lang="en-US" sz="3800" dirty="0" err="1"/>
              <a:t>institucionales</a:t>
            </a:r>
            <a:r>
              <a:rPr lang="en-US" sz="3800" dirty="0"/>
              <a:t> o </a:t>
            </a:r>
            <a:r>
              <a:rPr lang="en-US" sz="3800" dirty="0" err="1"/>
              <a:t>gubernamentales</a:t>
            </a:r>
            <a:r>
              <a:rPr lang="en-US" sz="3800" dirty="0"/>
              <a:t> de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         </a:t>
            </a:r>
            <a:r>
              <a:rPr lang="en-US" sz="3800" dirty="0" err="1" smtClean="0"/>
              <a:t>investigación</a:t>
            </a:r>
            <a:r>
              <a:rPr lang="en-US" sz="3800" dirty="0" smtClean="0"/>
              <a:t>. </a:t>
            </a:r>
            <a:endParaRPr lang="en-US" sz="3800" dirty="0"/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Participación</a:t>
            </a:r>
            <a:r>
              <a:rPr lang="en-US" sz="3800" dirty="0"/>
              <a:t> en </a:t>
            </a:r>
            <a:r>
              <a:rPr lang="en-US" sz="3800" dirty="0" err="1"/>
              <a:t>investigaciones</a:t>
            </a:r>
            <a:r>
              <a:rPr lang="en-US" sz="3800" dirty="0"/>
              <a:t> de </a:t>
            </a:r>
            <a:r>
              <a:rPr lang="en-US" sz="3800" dirty="0" err="1"/>
              <a:t>carácter</a:t>
            </a:r>
            <a:r>
              <a:rPr lang="en-US" sz="3800" dirty="0"/>
              <a:t> </a:t>
            </a:r>
            <a:r>
              <a:rPr lang="en-US" sz="3800" dirty="0" err="1"/>
              <a:t>multidisciplinario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Creación</a:t>
            </a:r>
            <a:r>
              <a:rPr lang="en-US" sz="3800" dirty="0"/>
              <a:t> de </a:t>
            </a:r>
            <a:r>
              <a:rPr lang="en-US" sz="3800" dirty="0" err="1"/>
              <a:t>programa</a:t>
            </a:r>
            <a:r>
              <a:rPr lang="en-US" sz="3800" dirty="0"/>
              <a:t>(s) o </a:t>
            </a:r>
            <a:r>
              <a:rPr lang="en-US" sz="3800" dirty="0" err="1"/>
              <a:t>centro</a:t>
            </a:r>
            <a:r>
              <a:rPr lang="en-US" sz="3800" dirty="0"/>
              <a:t> de </a:t>
            </a:r>
            <a:r>
              <a:rPr lang="en-US" sz="3800" dirty="0" err="1"/>
              <a:t>investigación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Dirección</a:t>
            </a:r>
            <a:r>
              <a:rPr lang="en-US" sz="3800" dirty="0"/>
              <a:t> de un </a:t>
            </a:r>
            <a:r>
              <a:rPr lang="en-US" sz="3800" dirty="0" err="1"/>
              <a:t>programa</a:t>
            </a:r>
            <a:r>
              <a:rPr lang="en-US" sz="3800" dirty="0"/>
              <a:t> o </a:t>
            </a:r>
            <a:r>
              <a:rPr lang="en-US" sz="3800" dirty="0" err="1"/>
              <a:t>centro</a:t>
            </a:r>
            <a:r>
              <a:rPr lang="en-US" sz="3800" dirty="0"/>
              <a:t> de </a:t>
            </a:r>
            <a:r>
              <a:rPr lang="en-US" sz="3800" dirty="0" err="1"/>
              <a:t>investigación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r>
              <a:rPr lang="en-US" sz="3800" dirty="0"/>
              <a:t>___  </a:t>
            </a:r>
            <a:r>
              <a:rPr lang="en-US" sz="3800" dirty="0" err="1"/>
              <a:t>Participación</a:t>
            </a:r>
            <a:r>
              <a:rPr lang="en-US" sz="3800" dirty="0"/>
              <a:t> en </a:t>
            </a:r>
            <a:r>
              <a:rPr lang="en-US" sz="3800" dirty="0" err="1"/>
              <a:t>investigaciones</a:t>
            </a:r>
            <a:r>
              <a:rPr lang="en-US" sz="3800" dirty="0"/>
              <a:t> multi-</a:t>
            </a:r>
            <a:r>
              <a:rPr lang="en-US" sz="3800" dirty="0" err="1"/>
              <a:t>centros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			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6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Investigación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41" y="1366415"/>
            <a:ext cx="8353585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err="1" smtClean="0"/>
              <a:t>Resumen</a:t>
            </a:r>
            <a:r>
              <a:rPr lang="en-US" sz="2400" b="1" dirty="0" smtClean="0"/>
              <a:t> de la Evaluación en el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Investigación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(</a:t>
            </a:r>
            <a:r>
              <a:rPr lang="en-US" sz="2400" dirty="0" err="1" smtClean="0"/>
              <a:t>Describa</a:t>
            </a:r>
            <a:r>
              <a:rPr lang="en-US" sz="2400" dirty="0" smtClean="0"/>
              <a:t> y enlace el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131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8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3859" y="2570812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Servicio Clínico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5710898" y="526773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275443" y="526773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070573" y="526773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50852" y="5267739"/>
            <a:ext cx="693032" cy="556591"/>
            <a:chOff x="6450852" y="5267739"/>
            <a:chExt cx="693032" cy="556591"/>
          </a:xfrm>
        </p:grpSpPr>
        <p:sp>
          <p:nvSpPr>
            <p:cNvPr id="15" name="Action Button: Custom 14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1. Documenta </a:t>
            </a:r>
            <a:r>
              <a:rPr lang="en-US" sz="2400" dirty="0"/>
              <a:t>o </a:t>
            </a:r>
            <a:r>
              <a:rPr lang="en-US" sz="2400" dirty="0" err="1"/>
              <a:t>evalúa</a:t>
            </a:r>
            <a:r>
              <a:rPr lang="en-US" sz="2400" dirty="0"/>
              <a:t> de forma </a:t>
            </a:r>
            <a:r>
              <a:rPr lang="en-US" sz="2400" dirty="0" err="1"/>
              <a:t>precisa</a:t>
            </a:r>
            <a:r>
              <a:rPr lang="en-US" sz="2400" dirty="0"/>
              <a:t> y </a:t>
            </a:r>
            <a:r>
              <a:rPr lang="en-US" sz="2400" dirty="0" err="1"/>
              <a:t>sistemática</a:t>
            </a:r>
            <a:r>
              <a:rPr lang="en-US" sz="2400" dirty="0"/>
              <a:t> el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historial</a:t>
            </a:r>
            <a:r>
              <a:rPr lang="en-US" sz="2400" dirty="0" smtClean="0"/>
              <a:t> </a:t>
            </a:r>
            <a:r>
              <a:rPr lang="en-US" sz="2400" dirty="0"/>
              <a:t>del </a:t>
            </a:r>
            <a:r>
              <a:rPr lang="en-US" sz="2400" dirty="0" err="1"/>
              <a:t>paciente</a:t>
            </a:r>
            <a:r>
              <a:rPr lang="en-US" sz="2400" dirty="0"/>
              <a:t>/</a:t>
            </a:r>
            <a:r>
              <a:rPr lang="en-US" sz="2400" dirty="0" err="1"/>
              <a:t>cliente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 smtClean="0"/>
              <a:t>Evaluación</a:t>
            </a:r>
            <a:r>
              <a:rPr lang="en-US" dirty="0" smtClean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1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2. </a:t>
            </a:r>
            <a:r>
              <a:rPr lang="en-US" sz="2400" dirty="0" err="1"/>
              <a:t>Lleva</a:t>
            </a:r>
            <a:r>
              <a:rPr lang="en-US" sz="2400" dirty="0"/>
              <a:t> a </a:t>
            </a:r>
            <a:r>
              <a:rPr lang="en-US" sz="2400" dirty="0" err="1"/>
              <a:t>cabo</a:t>
            </a:r>
            <a:r>
              <a:rPr lang="en-US" sz="2400" dirty="0"/>
              <a:t> un </a:t>
            </a:r>
            <a:r>
              <a:rPr lang="en-US" sz="2400" dirty="0" err="1"/>
              <a:t>examen</a:t>
            </a:r>
            <a:r>
              <a:rPr lang="en-US" sz="2400" dirty="0"/>
              <a:t> </a:t>
            </a:r>
            <a:r>
              <a:rPr lang="en-US" sz="2400" dirty="0" err="1"/>
              <a:t>físico</a:t>
            </a:r>
            <a:r>
              <a:rPr lang="en-US" sz="2400" dirty="0"/>
              <a:t> o </a:t>
            </a:r>
            <a:r>
              <a:rPr lang="en-US" sz="2400" dirty="0" err="1"/>
              <a:t>repaso</a:t>
            </a:r>
            <a:r>
              <a:rPr lang="en-US" sz="2400" dirty="0"/>
              <a:t> de </a:t>
            </a: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completo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y </a:t>
            </a:r>
            <a:r>
              <a:rPr lang="en-US" sz="2400" dirty="0" err="1"/>
              <a:t>relevante</a:t>
            </a:r>
            <a:r>
              <a:rPr lang="en-US" sz="2400" dirty="0"/>
              <a:t> al </a:t>
            </a:r>
            <a:r>
              <a:rPr lang="en-US" sz="2400" dirty="0" err="1"/>
              <a:t>paciente</a:t>
            </a:r>
            <a:r>
              <a:rPr lang="en-US" sz="2400" dirty="0"/>
              <a:t>/</a:t>
            </a:r>
            <a:r>
              <a:rPr lang="en-US" sz="2400" dirty="0" err="1"/>
              <a:t>cliente</a:t>
            </a:r>
            <a:r>
              <a:rPr lang="en-US" sz="2400" dirty="0"/>
              <a:t> de </a:t>
            </a:r>
            <a:r>
              <a:rPr lang="en-US" sz="2400" dirty="0" err="1"/>
              <a:t>acuerdo</a:t>
            </a:r>
            <a:r>
              <a:rPr lang="en-US" sz="2400" dirty="0"/>
              <a:t> 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área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profesional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</a:t>
            </a:r>
            <a:r>
              <a:rPr lang="en-US" dirty="0" smtClean="0"/>
              <a:t>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0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3. </a:t>
            </a:r>
            <a:r>
              <a:rPr lang="en-US" sz="2400" dirty="0" err="1"/>
              <a:t>Selecciona</a:t>
            </a:r>
            <a:r>
              <a:rPr lang="en-US" sz="2400" dirty="0"/>
              <a:t> o </a:t>
            </a:r>
            <a:r>
              <a:rPr lang="en-US" sz="2400" dirty="0" err="1"/>
              <a:t>recomienda</a:t>
            </a:r>
            <a:r>
              <a:rPr lang="en-US" sz="2400" dirty="0"/>
              <a:t>, </a:t>
            </a:r>
            <a:r>
              <a:rPr lang="en-US" sz="2400" dirty="0" err="1"/>
              <a:t>adecuadamente</a:t>
            </a:r>
            <a:r>
              <a:rPr lang="en-US" sz="2400" dirty="0"/>
              <a:t>,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procedimientos</a:t>
            </a:r>
            <a:r>
              <a:rPr lang="en-US" sz="2400" dirty="0" smtClean="0"/>
              <a:t> </a:t>
            </a:r>
            <a:r>
              <a:rPr lang="en-US" sz="2400" dirty="0" err="1"/>
              <a:t>diagnósticos</a:t>
            </a:r>
            <a:r>
              <a:rPr lang="en-US" sz="2400" dirty="0"/>
              <a:t> y/o </a:t>
            </a:r>
            <a:r>
              <a:rPr lang="en-US" sz="2400" dirty="0" err="1"/>
              <a:t>terapéuticos</a:t>
            </a:r>
            <a:r>
              <a:rPr lang="en-US" sz="2400" dirty="0"/>
              <a:t> </a:t>
            </a:r>
            <a:r>
              <a:rPr lang="en-US" sz="2400" dirty="0" err="1"/>
              <a:t>reconociendo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/>
              <a:t>indicaciones</a:t>
            </a:r>
            <a:r>
              <a:rPr lang="en-US" sz="2400" dirty="0"/>
              <a:t> y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posibles</a:t>
            </a:r>
            <a:r>
              <a:rPr lang="en-US" sz="2400" dirty="0"/>
              <a:t> </a:t>
            </a:r>
            <a:r>
              <a:rPr lang="en-US" sz="2400" dirty="0" err="1"/>
              <a:t>complicaciones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4. </a:t>
            </a:r>
            <a:r>
              <a:rPr lang="en-US" sz="2400" dirty="0"/>
              <a:t>Demuestra el </a:t>
            </a:r>
            <a:r>
              <a:rPr lang="en-US" sz="2400" dirty="0" err="1"/>
              <a:t>juicio</a:t>
            </a:r>
            <a:r>
              <a:rPr lang="en-US" sz="2400" dirty="0"/>
              <a:t> </a:t>
            </a:r>
            <a:r>
              <a:rPr lang="en-US" sz="2400" dirty="0" err="1"/>
              <a:t>clínico</a:t>
            </a:r>
            <a:r>
              <a:rPr lang="en-US" sz="2400" dirty="0"/>
              <a:t> </a:t>
            </a:r>
            <a:r>
              <a:rPr lang="en-US" sz="2400" dirty="0" err="1"/>
              <a:t>apropiado</a:t>
            </a:r>
            <a:r>
              <a:rPr lang="en-US" sz="2400" dirty="0"/>
              <a:t> en el </a:t>
            </a:r>
            <a:r>
              <a:rPr lang="en-US" sz="2400" dirty="0" err="1"/>
              <a:t>manejo</a:t>
            </a:r>
            <a:r>
              <a:rPr lang="en-US" sz="2400" dirty="0"/>
              <a:t> del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paciente</a:t>
            </a:r>
            <a:r>
              <a:rPr lang="en-US" sz="2400" dirty="0" smtClean="0"/>
              <a:t>/</a:t>
            </a:r>
            <a:r>
              <a:rPr lang="en-US" sz="2400" dirty="0" err="1" smtClean="0"/>
              <a:t>cliente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5. </a:t>
            </a:r>
            <a:r>
              <a:rPr lang="en-US" sz="2400" dirty="0"/>
              <a:t>Ofrece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opciones</a:t>
            </a:r>
            <a:r>
              <a:rPr lang="en-US" sz="2400" dirty="0"/>
              <a:t> </a:t>
            </a:r>
            <a:r>
              <a:rPr lang="en-US" sz="2400" dirty="0" err="1"/>
              <a:t>terapéuticas</a:t>
            </a:r>
            <a:r>
              <a:rPr lang="en-US" sz="2400" dirty="0"/>
              <a:t>, </a:t>
            </a:r>
            <a:r>
              <a:rPr lang="en-US" sz="2400" dirty="0" err="1"/>
              <a:t>educativas</a:t>
            </a:r>
            <a:r>
              <a:rPr lang="en-US" sz="2400" dirty="0"/>
              <a:t> y/o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rehabilitación</a:t>
            </a:r>
            <a:r>
              <a:rPr lang="en-US" sz="2400" dirty="0" smtClean="0"/>
              <a:t> </a:t>
            </a:r>
            <a:r>
              <a:rPr lang="en-US" sz="2400" dirty="0" err="1"/>
              <a:t>adecuadas</a:t>
            </a:r>
            <a:r>
              <a:rPr lang="en-US" sz="2400" dirty="0"/>
              <a:t> para el </a:t>
            </a:r>
            <a:r>
              <a:rPr lang="en-US" sz="2400" dirty="0" err="1"/>
              <a:t>paciente</a:t>
            </a:r>
            <a:r>
              <a:rPr lang="en-US" sz="2400" dirty="0"/>
              <a:t>/</a:t>
            </a:r>
            <a:r>
              <a:rPr lang="en-US" sz="2400" dirty="0" err="1"/>
              <a:t>cliente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7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6. </a:t>
            </a:r>
            <a:r>
              <a:rPr lang="en-US" sz="2400" dirty="0"/>
              <a:t>Provee </a:t>
            </a:r>
            <a:r>
              <a:rPr lang="en-US" sz="2400" dirty="0" err="1"/>
              <a:t>continuidad</a:t>
            </a:r>
            <a:r>
              <a:rPr lang="en-US" sz="2400" dirty="0"/>
              <a:t> de </a:t>
            </a:r>
            <a:r>
              <a:rPr lang="en-US" sz="2400" dirty="0" err="1"/>
              <a:t>cuidado</a:t>
            </a:r>
            <a:r>
              <a:rPr lang="en-US" sz="2400" dirty="0"/>
              <a:t> a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pacientes</a:t>
            </a:r>
            <a:r>
              <a:rPr lang="en-US" sz="2400" dirty="0"/>
              <a:t>/</a:t>
            </a:r>
            <a:r>
              <a:rPr lang="en-US" sz="2400" dirty="0" err="1"/>
              <a:t>clientes</a:t>
            </a:r>
            <a:r>
              <a:rPr lang="en-US" sz="2400" dirty="0"/>
              <a:t>,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acuerdo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área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	7</a:t>
            </a:r>
            <a:r>
              <a:rPr lang="en-US" sz="2400" dirty="0" smtClean="0"/>
              <a:t>. </a:t>
            </a:r>
            <a:r>
              <a:rPr lang="en-US" sz="2400" dirty="0"/>
              <a:t>Consulta o </a:t>
            </a:r>
            <a:r>
              <a:rPr lang="en-US" sz="2400" dirty="0" err="1"/>
              <a:t>refiere</a:t>
            </a:r>
            <a:r>
              <a:rPr lang="en-US" sz="2400" dirty="0"/>
              <a:t> a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miembros</a:t>
            </a:r>
            <a:r>
              <a:rPr lang="en-US" sz="2400" dirty="0"/>
              <a:t> del </a:t>
            </a:r>
            <a:r>
              <a:rPr lang="en-US" sz="2400" dirty="0" err="1"/>
              <a:t>equipo</a:t>
            </a:r>
            <a:r>
              <a:rPr lang="en-US" sz="2400" dirty="0"/>
              <a:t> en un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periodo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tiempo</a:t>
            </a:r>
            <a:r>
              <a:rPr lang="en-US" sz="2400" dirty="0"/>
              <a:t> </a:t>
            </a:r>
            <a:r>
              <a:rPr lang="en-US" sz="2400" dirty="0" err="1"/>
              <a:t>adecuado</a:t>
            </a:r>
            <a:r>
              <a:rPr lang="en-US" sz="2400" dirty="0"/>
              <a:t> y de </a:t>
            </a:r>
            <a:r>
              <a:rPr lang="en-US" sz="2400" dirty="0" err="1"/>
              <a:t>acuerdo</a:t>
            </a:r>
            <a:r>
              <a:rPr lang="en-US" sz="2400" dirty="0"/>
              <a:t> a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necesidades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del </a:t>
            </a:r>
            <a:r>
              <a:rPr lang="en-US" sz="2400" dirty="0" err="1"/>
              <a:t>paciente</a:t>
            </a:r>
            <a:r>
              <a:rPr lang="en-US" sz="2400" dirty="0"/>
              <a:t>/</a:t>
            </a:r>
            <a:r>
              <a:rPr lang="en-US" sz="2400" dirty="0" err="1"/>
              <a:t>cliente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	      -   </a:t>
            </a:r>
            <a:r>
              <a:rPr lang="en-US" sz="2400" dirty="0" err="1" smtClean="0"/>
              <a:t>Pacientes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1900" dirty="0" smtClean="0"/>
              <a:t>Evaluación de Paciente</a:t>
            </a:r>
            <a:endParaRPr lang="en-US" sz="19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5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56792"/>
            <a:ext cx="8535446" cy="404522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Asiste a </a:t>
            </a:r>
            <a:r>
              <a:rPr lang="en-US" dirty="0" err="1" smtClean="0"/>
              <a:t>clases</a:t>
            </a:r>
            <a:r>
              <a:rPr lang="en-US" dirty="0" smtClean="0"/>
              <a:t>,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clínica</a:t>
            </a:r>
            <a:r>
              <a:rPr lang="en-US" dirty="0" smtClean="0"/>
              <a:t> y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académicas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 smtClean="0"/>
              <a:t>Evaluación </a:t>
            </a:r>
            <a:r>
              <a:rPr lang="en-US" dirty="0" err="1" smtClean="0"/>
              <a:t>estudiantil</a:t>
            </a:r>
            <a:endParaRPr lang="en-US" dirty="0" smtClean="0"/>
          </a:p>
          <a:p>
            <a:pPr marL="1771650" lvl="3" indent="-457200">
              <a:buAutoNum type="arabicPeriod"/>
            </a:pPr>
            <a:r>
              <a:rPr lang="en-US" dirty="0" smtClean="0"/>
              <a:t>(Indique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>. Enlace con </a:t>
            </a:r>
            <a:r>
              <a:rPr lang="en-US" dirty="0" err="1" smtClean="0"/>
              <a:t>Evidencia</a:t>
            </a:r>
            <a:r>
              <a:rPr lang="en-US" dirty="0" smtClean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</a:t>
            </a:r>
            <a:r>
              <a:rPr lang="en-US" dirty="0" smtClean="0"/>
              <a:t>)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Evaluación del Supervisor(a)</a:t>
            </a:r>
          </a:p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	1.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5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8. </a:t>
            </a:r>
            <a:r>
              <a:rPr lang="en-US" sz="2400" dirty="0"/>
              <a:t>Orienta o </a:t>
            </a:r>
            <a:r>
              <a:rPr lang="en-US" sz="2400" dirty="0" err="1"/>
              <a:t>educa</a:t>
            </a:r>
            <a:r>
              <a:rPr lang="en-US" sz="2400" dirty="0"/>
              <a:t> al </a:t>
            </a:r>
            <a:r>
              <a:rPr lang="en-US" sz="2400" dirty="0" err="1"/>
              <a:t>paciente</a:t>
            </a:r>
            <a:r>
              <a:rPr lang="en-US" sz="2400" dirty="0"/>
              <a:t>/</a:t>
            </a:r>
            <a:r>
              <a:rPr lang="en-US" sz="2400" dirty="0" err="1"/>
              <a:t>cliente</a:t>
            </a:r>
            <a:r>
              <a:rPr lang="en-US" sz="2400" dirty="0"/>
              <a:t>,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familiares</a:t>
            </a:r>
            <a:r>
              <a:rPr lang="en-US" sz="2400" dirty="0"/>
              <a:t> o personas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significativas</a:t>
            </a:r>
            <a:r>
              <a:rPr lang="en-US" sz="2400" dirty="0" smtClean="0"/>
              <a:t> </a:t>
            </a:r>
            <a:r>
              <a:rPr lang="en-US" sz="2400" dirty="0" err="1"/>
              <a:t>cumpliendo</a:t>
            </a:r>
            <a:r>
              <a:rPr lang="en-US" sz="2400" dirty="0"/>
              <a:t> con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políticas</a:t>
            </a:r>
            <a:r>
              <a:rPr lang="en-US" sz="2400" dirty="0"/>
              <a:t> de </a:t>
            </a:r>
            <a:r>
              <a:rPr lang="en-US" sz="2400" dirty="0" err="1"/>
              <a:t>confidencialidad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aplicables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	      -   </a:t>
            </a:r>
            <a:r>
              <a:rPr lang="en-US" sz="2400" dirty="0" err="1" smtClean="0"/>
              <a:t>Pacientes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1900" dirty="0" smtClean="0"/>
              <a:t>Evaluación de Paciente</a:t>
            </a:r>
            <a:endParaRPr lang="en-US" sz="19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3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9</a:t>
            </a:r>
            <a:r>
              <a:rPr lang="en-US" sz="2400" dirty="0" smtClean="0"/>
              <a:t>. </a:t>
            </a:r>
            <a:r>
              <a:rPr lang="en-US" sz="2400" dirty="0"/>
              <a:t>Demuestra </a:t>
            </a:r>
            <a:r>
              <a:rPr lang="en-US" sz="2400" dirty="0" err="1"/>
              <a:t>sensibilidad</a:t>
            </a:r>
            <a:r>
              <a:rPr lang="en-US" sz="2400" dirty="0"/>
              <a:t> y </a:t>
            </a:r>
            <a:r>
              <a:rPr lang="en-US" sz="2400" dirty="0" err="1"/>
              <a:t>respeto</a:t>
            </a:r>
            <a:r>
              <a:rPr lang="en-US" sz="2400" dirty="0"/>
              <a:t> a la </a:t>
            </a:r>
            <a:r>
              <a:rPr lang="en-US" sz="2400" dirty="0" err="1"/>
              <a:t>diversidad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/</a:t>
            </a:r>
            <a:r>
              <a:rPr lang="en-US" sz="2400" dirty="0" err="1" smtClean="0"/>
              <a:t>clientes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10. </a:t>
            </a:r>
            <a:r>
              <a:rPr lang="en-US" sz="2400" dirty="0"/>
              <a:t>Propone </a:t>
            </a:r>
            <a:r>
              <a:rPr lang="en-US" sz="2400" dirty="0" err="1"/>
              <a:t>medidas</a:t>
            </a:r>
            <a:r>
              <a:rPr lang="en-US" sz="2400" dirty="0"/>
              <a:t> </a:t>
            </a:r>
            <a:r>
              <a:rPr lang="en-US" sz="2400" dirty="0" err="1"/>
              <a:t>preventivas</a:t>
            </a:r>
            <a:r>
              <a:rPr lang="en-US" sz="2400" dirty="0"/>
              <a:t> </a:t>
            </a:r>
            <a:r>
              <a:rPr lang="en-US" sz="2400" dirty="0" err="1"/>
              <a:t>adecuadas</a:t>
            </a:r>
            <a:r>
              <a:rPr lang="en-US" sz="2400" dirty="0"/>
              <a:t> a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situación</a:t>
            </a:r>
            <a:r>
              <a:rPr lang="en-US" sz="2400" dirty="0"/>
              <a:t> 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de </a:t>
            </a:r>
            <a:r>
              <a:rPr lang="en-US" sz="2400" dirty="0" err="1"/>
              <a:t>acuerdo</a:t>
            </a:r>
            <a:r>
              <a:rPr lang="en-US" sz="2400" dirty="0"/>
              <a:t> 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área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8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11. </a:t>
            </a:r>
            <a:r>
              <a:rPr lang="en-US" sz="2400" dirty="0" err="1"/>
              <a:t>Esta</a:t>
            </a:r>
            <a:r>
              <a:rPr lang="en-US" sz="2400" dirty="0"/>
              <a:t>́ </a:t>
            </a:r>
            <a:r>
              <a:rPr lang="en-US" sz="2400" dirty="0" err="1"/>
              <a:t>accesible</a:t>
            </a:r>
            <a:r>
              <a:rPr lang="en-US" sz="2400" dirty="0"/>
              <a:t> para </a:t>
            </a:r>
            <a:r>
              <a:rPr lang="en-US" sz="2400" dirty="0" err="1"/>
              <a:t>contestar</a:t>
            </a:r>
            <a:r>
              <a:rPr lang="en-US" sz="2400" dirty="0"/>
              <a:t> </a:t>
            </a:r>
            <a:r>
              <a:rPr lang="en-US" sz="2400" dirty="0" err="1"/>
              <a:t>preguntas</a:t>
            </a:r>
            <a:r>
              <a:rPr lang="en-US" sz="2400" dirty="0"/>
              <a:t> </a:t>
            </a:r>
            <a:r>
              <a:rPr lang="en-US" sz="2400" dirty="0" err="1"/>
              <a:t>respecto</a:t>
            </a:r>
            <a:r>
              <a:rPr lang="en-US" sz="2400" dirty="0"/>
              <a:t> 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intervención</a:t>
            </a:r>
            <a:r>
              <a:rPr lang="en-US" sz="2400" dirty="0" smtClean="0"/>
              <a:t> </a:t>
            </a:r>
            <a:r>
              <a:rPr lang="en-US" sz="2400" dirty="0"/>
              <a:t>con los </a:t>
            </a:r>
            <a:r>
              <a:rPr lang="en-US" sz="2400" dirty="0" err="1"/>
              <a:t>pacientes</a:t>
            </a:r>
            <a:r>
              <a:rPr lang="en-US" sz="2400" dirty="0"/>
              <a:t>/</a:t>
            </a:r>
            <a:r>
              <a:rPr lang="en-US" sz="2400" dirty="0" err="1"/>
              <a:t>clientes</a:t>
            </a:r>
            <a:r>
              <a:rPr lang="en-US" sz="2400" dirty="0"/>
              <a:t> </a:t>
            </a:r>
            <a:r>
              <a:rPr lang="en-US" sz="2400" dirty="0" err="1"/>
              <a:t>cumpliendo</a:t>
            </a:r>
            <a:r>
              <a:rPr lang="en-US" sz="2400" dirty="0"/>
              <a:t> con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políticas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confidencialidad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	      -   </a:t>
            </a:r>
            <a:r>
              <a:rPr lang="en-US" sz="2400" dirty="0" err="1" smtClean="0"/>
              <a:t>Pacientes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1900" dirty="0" smtClean="0"/>
              <a:t>Evaluación de Paciente</a:t>
            </a:r>
            <a:endParaRPr lang="en-US" sz="19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12. </a:t>
            </a:r>
            <a:r>
              <a:rPr lang="en-US" sz="2400" dirty="0"/>
              <a:t>Promueve </a:t>
            </a:r>
            <a:r>
              <a:rPr lang="en-US" sz="2400" dirty="0" err="1"/>
              <a:t>discusiones</a:t>
            </a:r>
            <a:r>
              <a:rPr lang="en-US" sz="2400" dirty="0"/>
              <a:t> </a:t>
            </a:r>
            <a:r>
              <a:rPr lang="en-US" sz="2400" dirty="0" err="1"/>
              <a:t>activas</a:t>
            </a:r>
            <a:r>
              <a:rPr lang="en-US" sz="2400" dirty="0"/>
              <a:t> en </a:t>
            </a:r>
            <a:r>
              <a:rPr lang="en-US" sz="2400" dirty="0" err="1"/>
              <a:t>torno</a:t>
            </a:r>
            <a:r>
              <a:rPr lang="en-US" sz="2400" dirty="0"/>
              <a:t> al </a:t>
            </a:r>
            <a:r>
              <a:rPr lang="en-US" sz="2400" dirty="0" err="1"/>
              <a:t>cuidado</a:t>
            </a:r>
            <a:r>
              <a:rPr lang="en-US" sz="2400" dirty="0"/>
              <a:t> de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/</a:t>
            </a:r>
            <a:r>
              <a:rPr lang="en-US" sz="2400" dirty="0" err="1" smtClean="0"/>
              <a:t>clientes</a:t>
            </a:r>
            <a:r>
              <a:rPr lang="en-US" sz="2400" dirty="0" smtClean="0"/>
              <a:t> </a:t>
            </a:r>
            <a:r>
              <a:rPr lang="en-US" sz="2400" dirty="0"/>
              <a:t>en el </a:t>
            </a:r>
            <a:r>
              <a:rPr lang="en-US" sz="2400" dirty="0" err="1"/>
              <a:t>ambiente</a:t>
            </a:r>
            <a:r>
              <a:rPr lang="en-US" sz="2400" dirty="0"/>
              <a:t> </a:t>
            </a:r>
            <a:r>
              <a:rPr lang="en-US" sz="2400" dirty="0" err="1"/>
              <a:t>clínico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13. </a:t>
            </a:r>
            <a:r>
              <a:rPr lang="en-US" sz="2400" dirty="0"/>
              <a:t>Ofrece </a:t>
            </a:r>
            <a:r>
              <a:rPr lang="en-US" sz="2400" dirty="0" err="1"/>
              <a:t>cuidado</a:t>
            </a:r>
            <a:r>
              <a:rPr lang="en-US" sz="2400" dirty="0"/>
              <a:t> en el </a:t>
            </a:r>
            <a:r>
              <a:rPr lang="en-US" sz="2400" dirty="0" err="1"/>
              <a:t>marco</a:t>
            </a:r>
            <a:r>
              <a:rPr lang="en-US" sz="2400" dirty="0"/>
              <a:t> de la </a:t>
            </a:r>
            <a:r>
              <a:rPr lang="en-US" sz="2400" dirty="0" err="1"/>
              <a:t>toma</a:t>
            </a:r>
            <a:r>
              <a:rPr lang="en-US" sz="2400" dirty="0"/>
              <a:t> de </a:t>
            </a:r>
            <a:r>
              <a:rPr lang="en-US" sz="2400" dirty="0" err="1"/>
              <a:t>decisiones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basado</a:t>
            </a:r>
            <a:r>
              <a:rPr lang="en-US" sz="2400" dirty="0" smtClean="0"/>
              <a:t> </a:t>
            </a:r>
            <a:r>
              <a:rPr lang="en-US" sz="2400" dirty="0"/>
              <a:t>en la </a:t>
            </a:r>
            <a:r>
              <a:rPr lang="en-US" sz="2400" dirty="0" err="1"/>
              <a:t>evidencia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3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14. </a:t>
            </a:r>
            <a:r>
              <a:rPr lang="en-US" sz="2400" dirty="0"/>
              <a:t>Aplica el </a:t>
            </a:r>
            <a:r>
              <a:rPr lang="en-US" sz="2400" dirty="0" err="1"/>
              <a:t>conocimiento</a:t>
            </a:r>
            <a:r>
              <a:rPr lang="en-US" sz="2400" dirty="0"/>
              <a:t> </a:t>
            </a:r>
            <a:r>
              <a:rPr lang="en-US" sz="2400" dirty="0" err="1"/>
              <a:t>actualizado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 en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práctica </a:t>
            </a:r>
            <a:r>
              <a:rPr lang="en-US" sz="2400" dirty="0" err="1"/>
              <a:t>clínica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r>
              <a:rPr lang="en-US" b="1" dirty="0" smtClean="0">
                <a:solidFill>
                  <a:srgbClr val="E46C0A"/>
                </a:solidFill>
              </a:rPr>
              <a:t> del </a:t>
            </a:r>
            <a:r>
              <a:rPr lang="en-US" b="1" dirty="0" err="1" smtClean="0">
                <a:solidFill>
                  <a:srgbClr val="E46C0A"/>
                </a:solidFill>
              </a:rPr>
              <a:t>Cuidado</a:t>
            </a:r>
            <a:r>
              <a:rPr lang="en-US" b="1" dirty="0" smtClean="0">
                <a:solidFill>
                  <a:srgbClr val="E46C0A"/>
                </a:solidFill>
              </a:rPr>
              <a:t> del Paciente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15. </a:t>
            </a:r>
            <a:r>
              <a:rPr lang="en-US" sz="2400" dirty="0" err="1"/>
              <a:t>Interpreta</a:t>
            </a:r>
            <a:r>
              <a:rPr lang="en-US" sz="2400" dirty="0"/>
              <a:t> los </a:t>
            </a:r>
            <a:r>
              <a:rPr lang="en-US" sz="2400" dirty="0" err="1"/>
              <a:t>resultados</a:t>
            </a:r>
            <a:r>
              <a:rPr lang="en-US" sz="2400" dirty="0"/>
              <a:t> de </a:t>
            </a:r>
            <a:r>
              <a:rPr lang="en-US" sz="2400" dirty="0" err="1"/>
              <a:t>pruebas</a:t>
            </a:r>
            <a:r>
              <a:rPr lang="en-US" sz="2400" dirty="0"/>
              <a:t> o </a:t>
            </a:r>
            <a:r>
              <a:rPr lang="en-US" sz="2400" dirty="0" err="1"/>
              <a:t>procedimientos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utilizados</a:t>
            </a:r>
            <a:r>
              <a:rPr lang="en-US" sz="2400" dirty="0" smtClean="0"/>
              <a:t> </a:t>
            </a:r>
            <a:r>
              <a:rPr lang="en-US" sz="2400" dirty="0" err="1"/>
              <a:t>comúnmente</a:t>
            </a:r>
            <a:r>
              <a:rPr lang="en-US" sz="2400" dirty="0"/>
              <a:t> para </a:t>
            </a:r>
            <a:r>
              <a:rPr lang="en-US" sz="2400" dirty="0" err="1"/>
              <a:t>diagnóstico</a:t>
            </a:r>
            <a:r>
              <a:rPr lang="en-US" sz="2400" dirty="0"/>
              <a:t>, en </a:t>
            </a:r>
            <a:r>
              <a:rPr lang="en-US" sz="2400" dirty="0" err="1"/>
              <a:t>cumplimiento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con </a:t>
            </a:r>
            <a:r>
              <a:rPr lang="en-US" sz="2400" dirty="0"/>
              <a:t>los </a:t>
            </a:r>
            <a:r>
              <a:rPr lang="en-US" sz="2400" dirty="0" err="1"/>
              <a:t>estándares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profesión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5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16. </a:t>
            </a:r>
            <a:r>
              <a:rPr lang="en-US" sz="2400" dirty="0"/>
              <a:t>Demuestra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conducta</a:t>
            </a:r>
            <a:r>
              <a:rPr lang="en-US" sz="2400" dirty="0"/>
              <a:t> </a:t>
            </a:r>
            <a:r>
              <a:rPr lang="en-US" sz="2400" dirty="0" err="1"/>
              <a:t>ética</a:t>
            </a:r>
            <a:r>
              <a:rPr lang="en-US" sz="2400" dirty="0"/>
              <a:t>, </a:t>
            </a:r>
            <a:r>
              <a:rPr lang="en-US" sz="2400" dirty="0" err="1"/>
              <a:t>honesta</a:t>
            </a:r>
            <a:r>
              <a:rPr lang="en-US" sz="2400" dirty="0"/>
              <a:t> y sensible con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/</a:t>
            </a:r>
            <a:r>
              <a:rPr lang="en-US" sz="2400" dirty="0" err="1" smtClean="0"/>
              <a:t>clientes</a:t>
            </a:r>
            <a:r>
              <a:rPr lang="en-US" sz="2400" dirty="0"/>
              <a:t>,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familiares</a:t>
            </a:r>
            <a:r>
              <a:rPr lang="en-US" sz="2400" dirty="0"/>
              <a:t> y/o personas </a:t>
            </a:r>
            <a:r>
              <a:rPr lang="en-US" sz="2400" dirty="0" err="1" smtClean="0"/>
              <a:t>significativas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err="1" smtClean="0"/>
              <a:t>Pacientes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Paciente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17. </a:t>
            </a:r>
            <a:r>
              <a:rPr lang="en-US" sz="2400" dirty="0"/>
              <a:t>Demuestra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conducta</a:t>
            </a:r>
            <a:r>
              <a:rPr lang="en-US" sz="2400" dirty="0"/>
              <a:t> </a:t>
            </a:r>
            <a:r>
              <a:rPr lang="en-US" sz="2400" dirty="0" err="1"/>
              <a:t>ética</a:t>
            </a:r>
            <a:r>
              <a:rPr lang="en-US" sz="2400" dirty="0"/>
              <a:t>, </a:t>
            </a:r>
            <a:r>
              <a:rPr lang="en-US" sz="2400" dirty="0" err="1"/>
              <a:t>honesta</a:t>
            </a:r>
            <a:r>
              <a:rPr lang="en-US" sz="2400" dirty="0"/>
              <a:t> y sensible con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400" dirty="0" err="1" smtClean="0"/>
              <a:t>profesionales</a:t>
            </a:r>
            <a:r>
              <a:rPr lang="en-US" sz="2400" dirty="0" smtClean="0"/>
              <a:t> </a:t>
            </a:r>
            <a:r>
              <a:rPr lang="en-US" sz="2400" dirty="0"/>
              <a:t>del </a:t>
            </a:r>
            <a:r>
              <a:rPr lang="en-US" sz="2400" dirty="0" err="1"/>
              <a:t>cuidado</a:t>
            </a:r>
            <a:r>
              <a:rPr lang="en-US" sz="2400" dirty="0"/>
              <a:t> de la </a:t>
            </a:r>
            <a:r>
              <a:rPr lang="en-US" sz="2400" dirty="0" err="1"/>
              <a:t>salud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149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6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56792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Cumple</a:t>
            </a:r>
            <a:r>
              <a:rPr lang="en-US" dirty="0" smtClean="0"/>
              <a:t> con el </a:t>
            </a:r>
            <a:r>
              <a:rPr lang="en-US" dirty="0" err="1" smtClean="0"/>
              <a:t>periodo</a:t>
            </a:r>
            <a:r>
              <a:rPr lang="en-US" dirty="0" smtClean="0"/>
              <a:t> de </a:t>
            </a:r>
            <a:r>
              <a:rPr lang="en-US" dirty="0" err="1" smtClean="0"/>
              <a:t>duración</a:t>
            </a:r>
            <a:r>
              <a:rPr lang="en-US" dirty="0" smtClean="0"/>
              <a:t> de la </a:t>
            </a:r>
            <a:r>
              <a:rPr lang="en-US" dirty="0" err="1" smtClean="0"/>
              <a:t>clase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clínica</a:t>
            </a:r>
            <a:r>
              <a:rPr lang="en-US" dirty="0" smtClean="0"/>
              <a:t> u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académicas</a:t>
            </a:r>
            <a:r>
              <a:rPr lang="en-US" dirty="0" smtClean="0"/>
              <a:t>.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Evaluación </a:t>
            </a:r>
            <a:r>
              <a:rPr lang="en-US" dirty="0" err="1"/>
              <a:t>estudiantil</a:t>
            </a:r>
            <a:endParaRPr lang="en-US" dirty="0"/>
          </a:p>
          <a:p>
            <a:pPr marL="1771650" lvl="3" indent="-457200"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314450" lvl="2" indent="-457200">
              <a:buAutoNum type="alphaLcPeriod"/>
            </a:pPr>
            <a:r>
              <a:rPr lang="en-US" dirty="0"/>
              <a:t>Evaluación del Supervisor(a)</a:t>
            </a:r>
          </a:p>
          <a:p>
            <a:pPr marL="857250" lvl="2" indent="0">
              <a:buNone/>
            </a:pPr>
            <a:r>
              <a:rPr lang="en-US" dirty="0"/>
              <a:t>		1. Labor en el </a:t>
            </a:r>
            <a:r>
              <a:rPr lang="en-US" dirty="0" err="1"/>
              <a:t>área</a:t>
            </a:r>
            <a:r>
              <a:rPr lang="en-US" dirty="0"/>
              <a:t> de Docencia General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22183" y="5676298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86728" y="5676298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81858" y="5676298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137" y="5676298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8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18. </a:t>
            </a:r>
            <a:r>
              <a:rPr lang="en-US" sz="2400" dirty="0"/>
              <a:t>Demuestra </a:t>
            </a:r>
            <a:r>
              <a:rPr lang="en-US" sz="2400" dirty="0" err="1"/>
              <a:t>claridad</a:t>
            </a:r>
            <a:r>
              <a:rPr lang="en-US" sz="2400" dirty="0"/>
              <a:t> al </a:t>
            </a:r>
            <a:r>
              <a:rPr lang="en-US" sz="2400" dirty="0" err="1"/>
              <a:t>comunicarse</a:t>
            </a:r>
            <a:r>
              <a:rPr lang="en-US" sz="2400" dirty="0"/>
              <a:t> </a:t>
            </a:r>
            <a:r>
              <a:rPr lang="en-US" sz="2400" dirty="0" err="1"/>
              <a:t>tanto</a:t>
            </a:r>
            <a:r>
              <a:rPr lang="en-US" sz="2400" dirty="0"/>
              <a:t> de </a:t>
            </a:r>
            <a:r>
              <a:rPr lang="en-US" sz="2400" dirty="0" err="1"/>
              <a:t>manera</a:t>
            </a:r>
            <a:r>
              <a:rPr lang="en-US" sz="2400" dirty="0"/>
              <a:t> oral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escrita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Paciente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Paciente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19. </a:t>
            </a:r>
            <a:r>
              <a:rPr lang="en-US" sz="2400" dirty="0"/>
              <a:t>Facilita la </a:t>
            </a:r>
            <a:r>
              <a:rPr lang="en-US" sz="2400" dirty="0" err="1"/>
              <a:t>participación</a:t>
            </a:r>
            <a:r>
              <a:rPr lang="en-US" sz="2400" dirty="0"/>
              <a:t> del </a:t>
            </a:r>
            <a:r>
              <a:rPr lang="en-US" sz="2400" dirty="0" err="1"/>
              <a:t>paciente</a:t>
            </a:r>
            <a:r>
              <a:rPr lang="en-US" sz="2400" dirty="0"/>
              <a:t>/</a:t>
            </a:r>
            <a:r>
              <a:rPr lang="en-US" sz="2400" dirty="0" err="1"/>
              <a:t>cliente</a:t>
            </a:r>
            <a:r>
              <a:rPr lang="en-US" sz="2400" dirty="0"/>
              <a:t>,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familiares</a:t>
            </a:r>
            <a:r>
              <a:rPr lang="en-US" sz="2400" dirty="0"/>
              <a:t> 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personas </a:t>
            </a:r>
            <a:r>
              <a:rPr lang="en-US" sz="2400" dirty="0" err="1"/>
              <a:t>significativas</a:t>
            </a:r>
            <a:r>
              <a:rPr lang="en-US" sz="2400" dirty="0"/>
              <a:t> en la </a:t>
            </a:r>
            <a:r>
              <a:rPr lang="en-US" sz="2400" dirty="0" err="1"/>
              <a:t>toma</a:t>
            </a:r>
            <a:r>
              <a:rPr lang="en-US" sz="2400" dirty="0"/>
              <a:t> de </a:t>
            </a:r>
            <a:r>
              <a:rPr lang="en-US" sz="2400" dirty="0" err="1"/>
              <a:t>decisiones</a:t>
            </a:r>
            <a:r>
              <a:rPr lang="en-US" sz="2400" dirty="0"/>
              <a:t>, </a:t>
            </a:r>
            <a:r>
              <a:rPr lang="en-US" sz="2400" dirty="0" err="1"/>
              <a:t>cuando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pertinente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Paciente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Paciente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9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20. </a:t>
            </a:r>
            <a:r>
              <a:rPr lang="en-US" sz="2400" dirty="0"/>
              <a:t>Promueve </a:t>
            </a:r>
            <a:r>
              <a:rPr lang="en-US" sz="2400" dirty="0" err="1"/>
              <a:t>una</a:t>
            </a:r>
            <a:r>
              <a:rPr lang="en-US" sz="2400" dirty="0"/>
              <a:t> labor </a:t>
            </a:r>
            <a:r>
              <a:rPr lang="en-US" sz="2400" dirty="0" err="1"/>
              <a:t>eficiente</a:t>
            </a:r>
            <a:r>
              <a:rPr lang="en-US" sz="2400" dirty="0"/>
              <a:t> en el </a:t>
            </a:r>
            <a:r>
              <a:rPr lang="en-US" sz="2400" dirty="0" err="1"/>
              <a:t>trabajo</a:t>
            </a:r>
            <a:r>
              <a:rPr lang="en-US" sz="2400" dirty="0"/>
              <a:t> </a:t>
            </a:r>
            <a:r>
              <a:rPr lang="en-US" sz="2400" dirty="0" err="1"/>
              <a:t>diario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21. </a:t>
            </a:r>
            <a:r>
              <a:rPr lang="en-US" sz="2400" dirty="0"/>
              <a:t>Sirve de enlace entre los </a:t>
            </a:r>
            <a:r>
              <a:rPr lang="en-US" sz="2400" dirty="0" err="1"/>
              <a:t>miembros</a:t>
            </a:r>
            <a:r>
              <a:rPr lang="en-US" sz="2400" dirty="0"/>
              <a:t> del </a:t>
            </a:r>
            <a:r>
              <a:rPr lang="en-US" sz="2400" dirty="0" err="1"/>
              <a:t>equipo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/>
              <a:t> 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/</a:t>
            </a:r>
            <a:r>
              <a:rPr lang="en-US" sz="2400" dirty="0" err="1" smtClean="0"/>
              <a:t>clientes</a:t>
            </a:r>
            <a:r>
              <a:rPr lang="en-US" sz="2400" dirty="0"/>
              <a:t>, </a:t>
            </a:r>
            <a:r>
              <a:rPr lang="en-US" sz="2400" dirty="0" err="1"/>
              <a:t>familiares</a:t>
            </a:r>
            <a:r>
              <a:rPr lang="en-US" sz="2400" dirty="0"/>
              <a:t> o personas </a:t>
            </a:r>
            <a:r>
              <a:rPr lang="en-US" sz="2400" dirty="0" err="1"/>
              <a:t>significativas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necesario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Paciente</a:t>
            </a:r>
          </a:p>
          <a:p>
            <a:pPr marL="1657350" lvl="3" indent="-342900">
              <a:buFontTx/>
              <a:buChar char="-"/>
            </a:pPr>
            <a:r>
              <a:rPr lang="en-US" dirty="0" err="1" smtClean="0"/>
              <a:t>Evalaución</a:t>
            </a:r>
            <a:r>
              <a:rPr lang="en-US" dirty="0" smtClean="0"/>
              <a:t> de Paciente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9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22. </a:t>
            </a:r>
            <a:r>
              <a:rPr lang="en-US" sz="2400" dirty="0"/>
              <a:t>Actúa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consultor</a:t>
            </a:r>
            <a:r>
              <a:rPr lang="en-US" sz="2400" dirty="0"/>
              <a:t> de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profesionales</a:t>
            </a:r>
            <a:r>
              <a:rPr lang="en-US" sz="2400" dirty="0"/>
              <a:t> de la </a:t>
            </a:r>
            <a:r>
              <a:rPr lang="en-US" sz="2400" dirty="0" err="1"/>
              <a:t>salud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23. </a:t>
            </a:r>
            <a:r>
              <a:rPr lang="en-US" sz="2400" dirty="0"/>
              <a:t>Reconoce los </a:t>
            </a:r>
            <a:r>
              <a:rPr lang="en-US" sz="2400" dirty="0" err="1"/>
              <a:t>factores</a:t>
            </a:r>
            <a:r>
              <a:rPr lang="en-US" sz="2400" dirty="0"/>
              <a:t> </a:t>
            </a:r>
            <a:r>
              <a:rPr lang="en-US" sz="2400" dirty="0" err="1"/>
              <a:t>culturales</a:t>
            </a:r>
            <a:r>
              <a:rPr lang="en-US" sz="2400" dirty="0"/>
              <a:t> y </a:t>
            </a:r>
            <a:r>
              <a:rPr lang="en-US" sz="2400" dirty="0" err="1"/>
              <a:t>personales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inciden</a:t>
            </a:r>
            <a:r>
              <a:rPr lang="en-US" sz="2400" dirty="0"/>
              <a:t> en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la </a:t>
            </a:r>
            <a:r>
              <a:rPr lang="en-US" sz="2400" dirty="0" err="1"/>
              <a:t>comunicación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4000" b="1" dirty="0" smtClean="0">
                <a:solidFill>
                  <a:srgbClr val="E46C0A"/>
                </a:solidFill>
              </a:rPr>
              <a:t> y de </a:t>
            </a:r>
            <a:r>
              <a:rPr lang="en-US" sz="4000" b="1" dirty="0" err="1" smtClean="0">
                <a:solidFill>
                  <a:srgbClr val="E46C0A"/>
                </a:solidFill>
              </a:rPr>
              <a:t>Comunicación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24. </a:t>
            </a:r>
            <a:r>
              <a:rPr lang="en-US" sz="2400" dirty="0"/>
              <a:t>Evalúa el </a:t>
            </a:r>
            <a:r>
              <a:rPr lang="en-US" sz="2400" dirty="0" err="1"/>
              <a:t>nivel</a:t>
            </a:r>
            <a:r>
              <a:rPr lang="en-US" sz="2400" dirty="0"/>
              <a:t> de </a:t>
            </a:r>
            <a:r>
              <a:rPr lang="en-US" sz="2400" dirty="0" err="1"/>
              <a:t>comprensión</a:t>
            </a:r>
            <a:r>
              <a:rPr lang="en-US" sz="2400" dirty="0"/>
              <a:t> del </a:t>
            </a:r>
            <a:r>
              <a:rPr lang="en-US" sz="2400" dirty="0" err="1"/>
              <a:t>paciente</a:t>
            </a:r>
            <a:r>
              <a:rPr lang="en-US" sz="2400" dirty="0"/>
              <a:t>, </a:t>
            </a:r>
            <a:r>
              <a:rPr lang="en-US" sz="2400" dirty="0" err="1"/>
              <a:t>familiares</a:t>
            </a:r>
            <a:r>
              <a:rPr lang="en-US" sz="2400" dirty="0"/>
              <a:t> 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personas </a:t>
            </a:r>
            <a:r>
              <a:rPr lang="en-US" sz="2400" dirty="0" err="1"/>
              <a:t>significativas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Paciente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Paciente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Mejoramiento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Fundamentado</a:t>
            </a:r>
            <a:r>
              <a:rPr lang="en-US" sz="4000" b="1" dirty="0" smtClean="0">
                <a:solidFill>
                  <a:srgbClr val="E46C0A"/>
                </a:solidFill>
              </a:rPr>
              <a:t> en la </a:t>
            </a: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25. </a:t>
            </a:r>
            <a:r>
              <a:rPr lang="en-US" sz="2400" dirty="0"/>
              <a:t>Utiliza </a:t>
            </a:r>
            <a:r>
              <a:rPr lang="en-US" sz="2400" dirty="0" err="1"/>
              <a:t>datos</a:t>
            </a:r>
            <a:r>
              <a:rPr lang="en-US" sz="2400" dirty="0"/>
              <a:t> </a:t>
            </a:r>
            <a:r>
              <a:rPr lang="en-US" sz="2400" dirty="0" err="1"/>
              <a:t>relacionados</a:t>
            </a:r>
            <a:r>
              <a:rPr lang="en-US" sz="2400" dirty="0"/>
              <a:t> con los </a:t>
            </a:r>
            <a:r>
              <a:rPr lang="en-US" sz="2400" dirty="0" err="1"/>
              <a:t>problemas</a:t>
            </a:r>
            <a:r>
              <a:rPr lang="en-US" sz="2400" dirty="0"/>
              <a:t> de </a:t>
            </a:r>
            <a:r>
              <a:rPr lang="en-US" sz="2400" dirty="0" err="1"/>
              <a:t>salud</a:t>
            </a:r>
            <a:r>
              <a:rPr lang="en-US" sz="2400" dirty="0"/>
              <a:t> de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 </a:t>
            </a:r>
            <a:r>
              <a:rPr lang="en-US" sz="2400" dirty="0"/>
              <a:t>y de la </a:t>
            </a:r>
            <a:r>
              <a:rPr lang="en-US" sz="2400" dirty="0" err="1"/>
              <a:t>población</a:t>
            </a:r>
            <a:r>
              <a:rPr lang="en-US" sz="2400" dirty="0"/>
              <a:t> de la </a:t>
            </a:r>
            <a:r>
              <a:rPr lang="en-US" sz="2400" dirty="0" err="1"/>
              <a:t>cual</a:t>
            </a:r>
            <a:r>
              <a:rPr lang="en-US" sz="2400" dirty="0"/>
              <a:t> </a:t>
            </a:r>
            <a:r>
              <a:rPr lang="en-US" sz="2400" dirty="0" err="1"/>
              <a:t>provienen</a:t>
            </a:r>
            <a:r>
              <a:rPr lang="en-US" sz="2400" dirty="0"/>
              <a:t> para </a:t>
            </a:r>
            <a:r>
              <a:rPr lang="en-US" sz="2400" dirty="0" err="1"/>
              <a:t>mejorar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/>
              <a:t>práctica.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</a:t>
            </a:r>
            <a:r>
              <a:rPr lang="en-US" dirty="0" smtClean="0"/>
              <a:t>Par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7010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2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Mejoramiento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Fundamentado</a:t>
            </a:r>
            <a:r>
              <a:rPr lang="en-US" sz="4000" b="1" dirty="0" smtClean="0">
                <a:solidFill>
                  <a:srgbClr val="E46C0A"/>
                </a:solidFill>
              </a:rPr>
              <a:t> en la </a:t>
            </a: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26. </a:t>
            </a:r>
            <a:r>
              <a:rPr lang="en-US" sz="2400" dirty="0"/>
              <a:t>Utiliza la </a:t>
            </a:r>
            <a:r>
              <a:rPr lang="en-US" sz="2400" dirty="0" err="1"/>
              <a:t>evidencia</a:t>
            </a:r>
            <a:r>
              <a:rPr lang="en-US" sz="2400" dirty="0"/>
              <a:t> de </a:t>
            </a:r>
            <a:r>
              <a:rPr lang="en-US" sz="2400" dirty="0" err="1"/>
              <a:t>investigaciones</a:t>
            </a:r>
            <a:r>
              <a:rPr lang="en-US" sz="2400" dirty="0"/>
              <a:t> </a:t>
            </a:r>
            <a:r>
              <a:rPr lang="en-US" sz="2400" dirty="0" err="1"/>
              <a:t>clínicas</a:t>
            </a:r>
            <a:r>
              <a:rPr lang="en-US" sz="2400" dirty="0"/>
              <a:t> en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para </a:t>
            </a:r>
            <a:r>
              <a:rPr lang="en-US" sz="2400" dirty="0" err="1"/>
              <a:t>mejorar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práctica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7010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3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Mejoramiento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Fundamentado</a:t>
            </a:r>
            <a:r>
              <a:rPr lang="en-US" sz="4000" b="1" dirty="0" smtClean="0">
                <a:solidFill>
                  <a:srgbClr val="E46C0A"/>
                </a:solidFill>
              </a:rPr>
              <a:t> en la </a:t>
            </a: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27. </a:t>
            </a:r>
            <a:r>
              <a:rPr lang="en-US" sz="2400" dirty="0"/>
              <a:t>Evalúa </a:t>
            </a:r>
            <a:r>
              <a:rPr lang="en-US" sz="2400" dirty="0" err="1"/>
              <a:t>sistemáticamente</a:t>
            </a:r>
            <a:r>
              <a:rPr lang="en-US" sz="2400" dirty="0"/>
              <a:t> la práctica </a:t>
            </a:r>
            <a:r>
              <a:rPr lang="en-US" sz="2400" dirty="0" err="1"/>
              <a:t>mediante</a:t>
            </a:r>
            <a:r>
              <a:rPr lang="en-US" sz="2400" dirty="0"/>
              <a:t> la </a:t>
            </a:r>
            <a:r>
              <a:rPr lang="en-US" sz="2400" dirty="0" err="1"/>
              <a:t>utilización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métodos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mejoramiento</a:t>
            </a:r>
            <a:r>
              <a:rPr lang="en-US" sz="2400" dirty="0"/>
              <a:t> de </a:t>
            </a:r>
            <a:r>
              <a:rPr lang="en-US" sz="2400" dirty="0" err="1"/>
              <a:t>calidad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159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7010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6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56792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para </a:t>
            </a:r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funciones</a:t>
            </a:r>
            <a:r>
              <a:rPr lang="en-US" dirty="0" smtClean="0"/>
              <a:t>.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Evaluación </a:t>
            </a:r>
            <a:r>
              <a:rPr lang="en-US" dirty="0" err="1"/>
              <a:t>estudiantil</a:t>
            </a:r>
            <a:endParaRPr lang="en-US" dirty="0"/>
          </a:p>
          <a:p>
            <a:pPr marL="1771650" lvl="3" indent="-457200"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</a:t>
            </a:r>
            <a:r>
              <a:rPr lang="en-US" dirty="0" smtClean="0"/>
              <a:t>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963817" y="569575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28362" y="569575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23492" y="569575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03771" y="569575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3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Mejoramiento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Fundamentado</a:t>
            </a:r>
            <a:r>
              <a:rPr lang="en-US" sz="4000" b="1" dirty="0" smtClean="0">
                <a:solidFill>
                  <a:srgbClr val="E46C0A"/>
                </a:solidFill>
              </a:rPr>
              <a:t> en la </a:t>
            </a: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28. </a:t>
            </a:r>
            <a:r>
              <a:rPr lang="en-US" sz="2400" dirty="0" err="1"/>
              <a:t>Implanta</a:t>
            </a:r>
            <a:r>
              <a:rPr lang="en-US" sz="2400" dirty="0"/>
              <a:t> </a:t>
            </a:r>
            <a:r>
              <a:rPr lang="en-US" sz="2400" dirty="0" err="1"/>
              <a:t>cambios</a:t>
            </a:r>
            <a:r>
              <a:rPr lang="en-US" sz="2400" dirty="0"/>
              <a:t> en la práctica </a:t>
            </a:r>
            <a:r>
              <a:rPr lang="en-US" sz="2400" dirty="0" err="1"/>
              <a:t>fundamentados</a:t>
            </a:r>
            <a:r>
              <a:rPr lang="en-US" sz="2400" dirty="0"/>
              <a:t> en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evaluaciones</a:t>
            </a:r>
            <a:r>
              <a:rPr lang="en-US" sz="2400" dirty="0" smtClean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realiza</a:t>
            </a:r>
            <a:r>
              <a:rPr lang="en-US" sz="2400" dirty="0"/>
              <a:t> de </a:t>
            </a:r>
            <a:r>
              <a:rPr lang="en-US" sz="2400" dirty="0" err="1"/>
              <a:t>ésta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7010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Mejoramiento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Fundamentado</a:t>
            </a:r>
            <a:r>
              <a:rPr lang="en-US" sz="4000" b="1" dirty="0" smtClean="0">
                <a:solidFill>
                  <a:srgbClr val="E46C0A"/>
                </a:solidFill>
              </a:rPr>
              <a:t> en la </a:t>
            </a: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196957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29. </a:t>
            </a:r>
            <a:r>
              <a:rPr lang="en-US" sz="1800" dirty="0"/>
              <a:t>Indique </a:t>
            </a:r>
            <a:r>
              <a:rPr lang="en-US" sz="1800" dirty="0" err="1"/>
              <a:t>las</a:t>
            </a:r>
            <a:r>
              <a:rPr lang="en-US" sz="1800" dirty="0"/>
              <a:t> </a:t>
            </a:r>
            <a:r>
              <a:rPr lang="en-US" sz="1800" dirty="0" err="1"/>
              <a:t>categorías</a:t>
            </a:r>
            <a:r>
              <a:rPr lang="en-US" sz="1800" dirty="0"/>
              <a:t> de </a:t>
            </a:r>
            <a:r>
              <a:rPr lang="en-US" sz="1800" dirty="0" err="1"/>
              <a:t>actividades</a:t>
            </a:r>
            <a:r>
              <a:rPr lang="en-US" sz="1800" dirty="0"/>
              <a:t> en </a:t>
            </a:r>
            <a:r>
              <a:rPr lang="en-US" sz="1800" dirty="0" err="1"/>
              <a:t>las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el </a:t>
            </a:r>
            <a:r>
              <a:rPr lang="en-US" sz="1800" dirty="0" err="1"/>
              <a:t>docente</a:t>
            </a:r>
            <a:r>
              <a:rPr lang="en-US" sz="1800" dirty="0"/>
              <a:t> </a:t>
            </a:r>
            <a:r>
              <a:rPr lang="en-US" sz="1800" dirty="0" err="1"/>
              <a:t>muestra</a:t>
            </a:r>
            <a:r>
              <a:rPr lang="en-US" sz="1800" dirty="0"/>
              <a:t> </a:t>
            </a:r>
            <a:r>
              <a:rPr lang="en-US" sz="1800" dirty="0" err="1"/>
              <a:t>evidencia</a:t>
            </a:r>
            <a:r>
              <a:rPr lang="en-US" sz="1800" dirty="0"/>
              <a:t> de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  </a:t>
            </a:r>
            <a:r>
              <a:rPr lang="en-US" sz="1800" dirty="0" err="1" smtClean="0"/>
              <a:t>haber</a:t>
            </a:r>
            <a:r>
              <a:rPr lang="en-US" sz="1800" dirty="0" smtClean="0"/>
              <a:t> </a:t>
            </a:r>
            <a:r>
              <a:rPr lang="en-US" sz="1800" dirty="0" err="1"/>
              <a:t>realizado</a:t>
            </a:r>
            <a:r>
              <a:rPr lang="en-US" sz="1800" dirty="0"/>
              <a:t> en </a:t>
            </a:r>
            <a:r>
              <a:rPr lang="en-US" sz="1800" dirty="0" err="1"/>
              <a:t>por</a:t>
            </a:r>
            <a:r>
              <a:rPr lang="en-US" sz="1800" dirty="0"/>
              <a:t> lo </a:t>
            </a:r>
            <a:r>
              <a:rPr lang="en-US" sz="1800" dirty="0" err="1"/>
              <a:t>menos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instancia</a:t>
            </a:r>
            <a:r>
              <a:rPr lang="en-US" sz="1800" dirty="0"/>
              <a:t> y </a:t>
            </a:r>
            <a:r>
              <a:rPr lang="en-US" sz="1800" dirty="0" err="1"/>
              <a:t>asigne</a:t>
            </a:r>
            <a:r>
              <a:rPr lang="en-US" sz="1800" dirty="0"/>
              <a:t> un </a:t>
            </a:r>
            <a:r>
              <a:rPr lang="en-US" sz="1800" dirty="0" err="1"/>
              <a:t>punto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  </a:t>
            </a:r>
            <a:r>
              <a:rPr lang="en-US" sz="1800" dirty="0" err="1" smtClean="0"/>
              <a:t>categoría</a:t>
            </a:r>
            <a:r>
              <a:rPr lang="en-US" sz="1800" dirty="0" smtClean="0"/>
              <a:t> </a:t>
            </a:r>
            <a:r>
              <a:rPr lang="en-US" sz="1800" dirty="0" err="1"/>
              <a:t>evidenciada</a:t>
            </a:r>
            <a:r>
              <a:rPr lang="en-US" sz="1800" dirty="0"/>
              <a:t> hasta un </a:t>
            </a:r>
            <a:r>
              <a:rPr lang="en-US" sz="1800" dirty="0" err="1"/>
              <a:t>máximo</a:t>
            </a:r>
            <a:r>
              <a:rPr lang="en-US" sz="1800" dirty="0"/>
              <a:t> de 4 </a:t>
            </a:r>
            <a:r>
              <a:rPr lang="en-US" sz="1800" dirty="0" err="1"/>
              <a:t>puntos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latin typeface="Wingdings" charset="2"/>
              </a:rPr>
              <a:t> </a:t>
            </a:r>
            <a:r>
              <a:rPr lang="en-US" sz="1800" dirty="0">
                <a:latin typeface="Wingdings" charset="2"/>
              </a:rPr>
              <a:t> </a:t>
            </a:r>
            <a:r>
              <a:rPr lang="en-US" sz="1800" dirty="0" err="1"/>
              <a:t>Desarrollo</a:t>
            </a:r>
            <a:r>
              <a:rPr lang="en-US" sz="1800" dirty="0"/>
              <a:t> de </a:t>
            </a:r>
            <a:r>
              <a:rPr lang="en-US" sz="1800" dirty="0" err="1"/>
              <a:t>protocolos</a:t>
            </a:r>
            <a:r>
              <a:rPr lang="en-US" sz="1800" dirty="0"/>
              <a:t> de </a:t>
            </a:r>
            <a:r>
              <a:rPr lang="en-US" sz="1800" dirty="0" err="1"/>
              <a:t>cuidado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latin typeface="Wingdings" charset="2"/>
              </a:rPr>
              <a:t>  </a:t>
            </a:r>
            <a:r>
              <a:rPr lang="en-US" sz="1800" dirty="0" err="1"/>
              <a:t>Diseño</a:t>
            </a:r>
            <a:r>
              <a:rPr lang="en-US" sz="1800" dirty="0"/>
              <a:t> de </a:t>
            </a:r>
            <a:r>
              <a:rPr lang="en-US" sz="1800" dirty="0" err="1"/>
              <a:t>servicios</a:t>
            </a:r>
            <a:r>
              <a:rPr lang="en-US" sz="1800" dirty="0"/>
              <a:t> </a:t>
            </a:r>
            <a:r>
              <a:rPr lang="en-US" sz="1800" dirty="0" err="1"/>
              <a:t>clínicos</a:t>
            </a:r>
            <a:r>
              <a:rPr lang="en-US" sz="1800" dirty="0"/>
              <a:t> en </a:t>
            </a:r>
            <a:r>
              <a:rPr lang="en-US" sz="1800" dirty="0" err="1"/>
              <a:t>respuesta</a:t>
            </a:r>
            <a:r>
              <a:rPr lang="en-US" sz="1800" dirty="0"/>
              <a:t> a </a:t>
            </a:r>
            <a:r>
              <a:rPr lang="en-US" sz="1800" dirty="0" err="1"/>
              <a:t>necesidades</a:t>
            </a:r>
            <a:r>
              <a:rPr lang="en-US" sz="1800" dirty="0"/>
              <a:t> </a:t>
            </a:r>
            <a:r>
              <a:rPr lang="en-US" sz="1800" dirty="0" err="1"/>
              <a:t>identificadas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latin typeface="Wingdings" charset="2"/>
              </a:rPr>
              <a:t>  </a:t>
            </a:r>
            <a:r>
              <a:rPr lang="en-US" sz="1800" dirty="0" err="1"/>
              <a:t>Desarrollo</a:t>
            </a:r>
            <a:r>
              <a:rPr lang="en-US" sz="1800" dirty="0"/>
              <a:t> de </a:t>
            </a:r>
            <a:r>
              <a:rPr lang="en-US" sz="1800" dirty="0" err="1"/>
              <a:t>propuestas</a:t>
            </a:r>
            <a:r>
              <a:rPr lang="en-US" sz="1800" dirty="0"/>
              <a:t> de </a:t>
            </a:r>
            <a:r>
              <a:rPr lang="en-US" sz="1800" dirty="0" err="1"/>
              <a:t>servicio</a:t>
            </a:r>
            <a:r>
              <a:rPr lang="en-US" sz="1800" dirty="0"/>
              <a:t> </a:t>
            </a:r>
            <a:r>
              <a:rPr lang="en-US" sz="1800" dirty="0" err="1"/>
              <a:t>clínico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latin typeface="Wingdings" charset="2"/>
              </a:rPr>
              <a:t>  </a:t>
            </a:r>
            <a:r>
              <a:rPr lang="en-US" sz="1800" dirty="0" err="1"/>
              <a:t>Evaluación</a:t>
            </a:r>
            <a:r>
              <a:rPr lang="en-US" sz="1800" dirty="0"/>
              <a:t> de </a:t>
            </a:r>
            <a:r>
              <a:rPr lang="en-US" sz="1800" dirty="0" err="1"/>
              <a:t>servicios</a:t>
            </a:r>
            <a:r>
              <a:rPr lang="en-US" sz="1800" dirty="0"/>
              <a:t> </a:t>
            </a:r>
            <a:r>
              <a:rPr lang="en-US" sz="1800" dirty="0" err="1"/>
              <a:t>clínicos</a:t>
            </a:r>
            <a:r>
              <a:rPr lang="en-US" sz="1800" dirty="0"/>
              <a:t> o de </a:t>
            </a:r>
            <a:r>
              <a:rPr lang="en-US" sz="1800" dirty="0" err="1"/>
              <a:t>mejoramiento</a:t>
            </a:r>
            <a:r>
              <a:rPr lang="en-US" sz="1800" dirty="0"/>
              <a:t> de </a:t>
            </a:r>
            <a:r>
              <a:rPr lang="en-US" sz="1800" dirty="0" err="1"/>
              <a:t>calidad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latin typeface="Wingdings" charset="2"/>
              </a:rPr>
              <a:t>  </a:t>
            </a:r>
            <a:r>
              <a:rPr lang="en-US" sz="1800" dirty="0" err="1"/>
              <a:t>Implantación</a:t>
            </a:r>
            <a:r>
              <a:rPr lang="en-US" sz="1800" dirty="0"/>
              <a:t> de </a:t>
            </a:r>
            <a:r>
              <a:rPr lang="en-US" sz="1800" dirty="0" err="1"/>
              <a:t>nuevos</a:t>
            </a:r>
            <a:r>
              <a:rPr lang="en-US" sz="1800" dirty="0"/>
              <a:t> </a:t>
            </a:r>
            <a:r>
              <a:rPr lang="en-US" sz="1800" dirty="0" err="1"/>
              <a:t>servicios</a:t>
            </a:r>
            <a:r>
              <a:rPr lang="en-US" sz="1800" dirty="0"/>
              <a:t> </a:t>
            </a:r>
            <a:r>
              <a:rPr lang="en-US" sz="1800" dirty="0" err="1"/>
              <a:t>clínicos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latin typeface="Wingdings" charset="2"/>
              </a:rPr>
              <a:t>  </a:t>
            </a:r>
            <a:r>
              <a:rPr lang="en-US" sz="1800" dirty="0" err="1"/>
              <a:t>Diseño</a:t>
            </a:r>
            <a:r>
              <a:rPr lang="en-US" sz="1800" dirty="0"/>
              <a:t> de </a:t>
            </a:r>
            <a:r>
              <a:rPr lang="en-US" sz="1800" dirty="0" err="1"/>
              <a:t>proyectos</a:t>
            </a:r>
            <a:r>
              <a:rPr lang="en-US" sz="1800" dirty="0"/>
              <a:t> de </a:t>
            </a:r>
            <a:r>
              <a:rPr lang="en-US" sz="1800" dirty="0" err="1"/>
              <a:t>mejoramiento</a:t>
            </a:r>
            <a:r>
              <a:rPr lang="en-US" sz="1800" dirty="0"/>
              <a:t> de la </a:t>
            </a:r>
            <a:r>
              <a:rPr lang="en-US" sz="1800" dirty="0" err="1"/>
              <a:t>calidad</a:t>
            </a:r>
            <a:r>
              <a:rPr lang="en-US" sz="1800" dirty="0"/>
              <a:t> del </a:t>
            </a:r>
            <a:r>
              <a:rPr lang="en-US" sz="1800" dirty="0" err="1"/>
              <a:t>cuidado</a:t>
            </a:r>
            <a:r>
              <a:rPr lang="en-US" sz="1800" dirty="0"/>
              <a:t> </a:t>
            </a:r>
            <a:r>
              <a:rPr lang="en-US" sz="1800" dirty="0" err="1"/>
              <a:t>clínico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latin typeface="Wingdings" charset="2"/>
              </a:rPr>
              <a:t>  </a:t>
            </a:r>
            <a:r>
              <a:rPr lang="en-US" sz="1800" dirty="0" err="1"/>
              <a:t>Implantación</a:t>
            </a:r>
            <a:r>
              <a:rPr lang="en-US" sz="1800" dirty="0"/>
              <a:t> de </a:t>
            </a:r>
            <a:r>
              <a:rPr lang="en-US" sz="1800" dirty="0" err="1"/>
              <a:t>proyectos</a:t>
            </a:r>
            <a:r>
              <a:rPr lang="en-US" sz="1800" dirty="0"/>
              <a:t> de </a:t>
            </a:r>
            <a:r>
              <a:rPr lang="en-US" sz="1800" dirty="0" err="1"/>
              <a:t>mejoramiento</a:t>
            </a:r>
            <a:r>
              <a:rPr lang="en-US" sz="1800" dirty="0"/>
              <a:t> de la </a:t>
            </a:r>
            <a:r>
              <a:rPr lang="en-US" sz="1800" dirty="0" err="1"/>
              <a:t>calidad</a:t>
            </a:r>
            <a:r>
              <a:rPr lang="en-US" sz="1800" dirty="0"/>
              <a:t> del </a:t>
            </a:r>
            <a:r>
              <a:rPr lang="en-US" sz="1800" dirty="0" err="1"/>
              <a:t>cuidado</a:t>
            </a:r>
            <a:r>
              <a:rPr lang="en-US" sz="1800" dirty="0"/>
              <a:t> </a:t>
            </a:r>
            <a:r>
              <a:rPr lang="en-US" sz="1800" dirty="0" err="1" smtClean="0"/>
              <a:t>clínico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Wingdings" charset="2"/>
              </a:rPr>
              <a:t>  </a:t>
            </a:r>
            <a:r>
              <a:rPr lang="en-US" sz="1800" dirty="0" err="1"/>
              <a:t>Preparación</a:t>
            </a:r>
            <a:r>
              <a:rPr lang="en-US" sz="1800" dirty="0"/>
              <a:t> de material </a:t>
            </a:r>
            <a:r>
              <a:rPr lang="en-US" sz="1800" dirty="0" err="1"/>
              <a:t>educativo</a:t>
            </a:r>
            <a:r>
              <a:rPr lang="en-US" sz="1800" dirty="0"/>
              <a:t> para </a:t>
            </a:r>
            <a:r>
              <a:rPr lang="en-US" sz="1800" dirty="0" err="1"/>
              <a:t>pacientes</a:t>
            </a:r>
            <a:r>
              <a:rPr lang="en-US" sz="1800" dirty="0"/>
              <a:t>/</a:t>
            </a:r>
            <a:r>
              <a:rPr lang="en-US" sz="1800" dirty="0" err="1"/>
              <a:t>clientes</a:t>
            </a:r>
            <a:r>
              <a:rPr lang="en-US" sz="1800" dirty="0"/>
              <a:t> y </a:t>
            </a:r>
            <a:r>
              <a:rPr lang="en-US" sz="1800" dirty="0" err="1"/>
              <a:t>familiares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7010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Fundamentada</a:t>
            </a:r>
            <a:r>
              <a:rPr lang="en-US" sz="4000" b="1" dirty="0" smtClean="0">
                <a:solidFill>
                  <a:srgbClr val="E46C0A"/>
                </a:solidFill>
              </a:rPr>
              <a:t> en </a:t>
            </a:r>
            <a:r>
              <a:rPr lang="en-US" sz="4000" b="1" dirty="0" err="1" smtClean="0">
                <a:solidFill>
                  <a:srgbClr val="E46C0A"/>
                </a:solidFill>
              </a:rPr>
              <a:t>Sistemas</a:t>
            </a:r>
            <a:r>
              <a:rPr lang="en-US" sz="4000" b="1" dirty="0" smtClean="0">
                <a:solidFill>
                  <a:srgbClr val="E46C0A"/>
                </a:solidFill>
              </a:rPr>
              <a:t> de </a:t>
            </a:r>
            <a:r>
              <a:rPr lang="en-US" sz="4000" b="1" dirty="0" err="1" smtClean="0">
                <a:solidFill>
                  <a:srgbClr val="E46C0A"/>
                </a:solidFill>
              </a:rPr>
              <a:t>Salud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Contexto</a:t>
            </a:r>
            <a:r>
              <a:rPr lang="en-US" sz="4000" b="1" dirty="0" smtClean="0">
                <a:solidFill>
                  <a:srgbClr val="E46C0A"/>
                </a:solidFill>
              </a:rPr>
              <a:t> Social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4452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30. </a:t>
            </a:r>
            <a:r>
              <a:rPr lang="en-US" sz="2000" dirty="0"/>
              <a:t>Atiende los </a:t>
            </a:r>
            <a:r>
              <a:rPr lang="en-US" sz="2000" dirty="0" err="1"/>
              <a:t>diversos</a:t>
            </a:r>
            <a:r>
              <a:rPr lang="en-US" sz="2000" dirty="0"/>
              <a:t> </a:t>
            </a:r>
            <a:r>
              <a:rPr lang="en-US" sz="2000" dirty="0" err="1"/>
              <a:t>factores</a:t>
            </a:r>
            <a:r>
              <a:rPr lang="en-US" sz="2000" dirty="0"/>
              <a:t> de </a:t>
            </a:r>
            <a:r>
              <a:rPr lang="en-US" sz="2000" dirty="0" err="1"/>
              <a:t>riesgo</a:t>
            </a:r>
            <a:r>
              <a:rPr lang="en-US" sz="2000" dirty="0"/>
              <a:t> </a:t>
            </a:r>
            <a:r>
              <a:rPr lang="en-US" sz="2000" dirty="0" err="1"/>
              <a:t>incluyendo</a:t>
            </a:r>
            <a:r>
              <a:rPr lang="en-US" sz="2000" dirty="0"/>
              <a:t> los </a:t>
            </a:r>
            <a:r>
              <a:rPr lang="en-US" sz="2000" dirty="0" err="1"/>
              <a:t>determinantes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sz="2000" dirty="0" err="1" smtClean="0"/>
              <a:t>sociales</a:t>
            </a:r>
            <a:r>
              <a:rPr lang="en-US" sz="2000" dirty="0" smtClean="0"/>
              <a:t> </a:t>
            </a:r>
            <a:r>
              <a:rPr lang="en-US" sz="2000" dirty="0"/>
              <a:t>de la </a:t>
            </a:r>
            <a:r>
              <a:rPr lang="en-US" sz="2000" dirty="0" err="1" smtClean="0"/>
              <a:t>salud</a:t>
            </a:r>
            <a:r>
              <a:rPr lang="en-US" sz="2000" dirty="0"/>
              <a:t>, en la práctica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disciplina</a:t>
            </a:r>
            <a:r>
              <a:rPr lang="en-US" sz="2000" dirty="0"/>
              <a:t>. </a:t>
            </a:r>
            <a:endParaRPr lang="en-US" sz="2000" dirty="0" smtClean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3006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7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Fundamentada</a:t>
            </a:r>
            <a:r>
              <a:rPr lang="en-US" sz="4000" b="1" dirty="0" smtClean="0">
                <a:solidFill>
                  <a:srgbClr val="E46C0A"/>
                </a:solidFill>
              </a:rPr>
              <a:t> en </a:t>
            </a:r>
            <a:r>
              <a:rPr lang="en-US" sz="4000" b="1" dirty="0" err="1" smtClean="0">
                <a:solidFill>
                  <a:srgbClr val="E46C0A"/>
                </a:solidFill>
              </a:rPr>
              <a:t>Sistemas</a:t>
            </a:r>
            <a:r>
              <a:rPr lang="en-US" sz="4000" b="1" dirty="0" smtClean="0">
                <a:solidFill>
                  <a:srgbClr val="E46C0A"/>
                </a:solidFill>
              </a:rPr>
              <a:t> de </a:t>
            </a:r>
            <a:r>
              <a:rPr lang="en-US" sz="4000" b="1" dirty="0" err="1" smtClean="0">
                <a:solidFill>
                  <a:srgbClr val="E46C0A"/>
                </a:solidFill>
              </a:rPr>
              <a:t>Salud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Contexto</a:t>
            </a:r>
            <a:r>
              <a:rPr lang="en-US" sz="4000" b="1" dirty="0" smtClean="0">
                <a:solidFill>
                  <a:srgbClr val="E46C0A"/>
                </a:solidFill>
              </a:rPr>
              <a:t> Social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4452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31. </a:t>
            </a:r>
            <a:r>
              <a:rPr lang="en-US" sz="2000" dirty="0" err="1"/>
              <a:t>Realiza</a:t>
            </a:r>
            <a:r>
              <a:rPr lang="en-US" sz="2000" dirty="0"/>
              <a:t> </a:t>
            </a:r>
            <a:r>
              <a:rPr lang="en-US" sz="2000" dirty="0" err="1"/>
              <a:t>acciones</a:t>
            </a:r>
            <a:r>
              <a:rPr lang="en-US" sz="2000" dirty="0"/>
              <a:t> de </a:t>
            </a:r>
            <a:r>
              <a:rPr lang="en-US" sz="2000" dirty="0" err="1"/>
              <a:t>prevención</a:t>
            </a:r>
            <a:r>
              <a:rPr lang="en-US" sz="2000" dirty="0"/>
              <a:t> de </a:t>
            </a:r>
            <a:r>
              <a:rPr lang="en-US" sz="2000" dirty="0" err="1"/>
              <a:t>enfermedades</a:t>
            </a:r>
            <a:r>
              <a:rPr lang="en-US" sz="2000" dirty="0"/>
              <a:t> y de </a:t>
            </a:r>
            <a:r>
              <a:rPr lang="en-US" sz="2000" dirty="0" err="1"/>
              <a:t>promoción</a:t>
            </a:r>
            <a:r>
              <a:rPr lang="en-US" sz="2000" dirty="0"/>
              <a:t> de la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sz="2000" dirty="0" err="1" smtClean="0"/>
              <a:t>salud</a:t>
            </a:r>
            <a:r>
              <a:rPr lang="en-US" sz="2000" dirty="0" smtClean="0"/>
              <a:t> </a:t>
            </a:r>
            <a:r>
              <a:rPr lang="en-US" sz="2000" dirty="0"/>
              <a:t>en la práctica </a:t>
            </a:r>
            <a:r>
              <a:rPr lang="en-US" sz="2000" dirty="0" err="1"/>
              <a:t>clínica</a:t>
            </a:r>
            <a:r>
              <a:rPr lang="en-US" sz="2000" dirty="0"/>
              <a:t>. </a:t>
            </a:r>
            <a:endParaRPr lang="en-US" sz="2000" dirty="0" smtClean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3006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2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Fundamentada</a:t>
            </a:r>
            <a:r>
              <a:rPr lang="en-US" sz="4000" b="1" dirty="0" smtClean="0">
                <a:solidFill>
                  <a:srgbClr val="E46C0A"/>
                </a:solidFill>
              </a:rPr>
              <a:t> en </a:t>
            </a:r>
            <a:r>
              <a:rPr lang="en-US" sz="4000" b="1" dirty="0" err="1" smtClean="0">
                <a:solidFill>
                  <a:srgbClr val="E46C0A"/>
                </a:solidFill>
              </a:rPr>
              <a:t>Sistemas</a:t>
            </a:r>
            <a:r>
              <a:rPr lang="en-US" sz="4000" b="1" dirty="0" smtClean="0">
                <a:solidFill>
                  <a:srgbClr val="E46C0A"/>
                </a:solidFill>
              </a:rPr>
              <a:t> de </a:t>
            </a:r>
            <a:r>
              <a:rPr lang="en-US" sz="4000" b="1" dirty="0" err="1" smtClean="0">
                <a:solidFill>
                  <a:srgbClr val="E46C0A"/>
                </a:solidFill>
              </a:rPr>
              <a:t>Salud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Contexto</a:t>
            </a:r>
            <a:r>
              <a:rPr lang="en-US" sz="4000" b="1" dirty="0" smtClean="0">
                <a:solidFill>
                  <a:srgbClr val="E46C0A"/>
                </a:solidFill>
              </a:rPr>
              <a:t> Social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44527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32. </a:t>
            </a:r>
            <a:r>
              <a:rPr lang="en-US" sz="2000" dirty="0"/>
              <a:t>Toma </a:t>
            </a:r>
            <a:r>
              <a:rPr lang="en-US" sz="2000" dirty="0" err="1"/>
              <a:t>acción</a:t>
            </a:r>
            <a:r>
              <a:rPr lang="en-US" sz="2000" dirty="0"/>
              <a:t> en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entorno</a:t>
            </a:r>
            <a:r>
              <a:rPr lang="en-US" sz="2000" dirty="0"/>
              <a:t> para </a:t>
            </a:r>
            <a:r>
              <a:rPr lang="en-US" sz="2000" dirty="0" err="1"/>
              <a:t>promover</a:t>
            </a:r>
            <a:r>
              <a:rPr lang="en-US" sz="2000" dirty="0"/>
              <a:t> la </a:t>
            </a:r>
            <a:r>
              <a:rPr lang="en-US" sz="2000" dirty="0" err="1"/>
              <a:t>equidad</a:t>
            </a:r>
            <a:r>
              <a:rPr lang="en-US" sz="2000" dirty="0"/>
              <a:t> en el </a:t>
            </a:r>
            <a:r>
              <a:rPr lang="en-US" sz="2000" dirty="0" err="1"/>
              <a:t>acceso</a:t>
            </a:r>
            <a:r>
              <a:rPr lang="en-US" sz="2000" dirty="0"/>
              <a:t> al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sz="2000" dirty="0" err="1" smtClean="0"/>
              <a:t>servicio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salud</a:t>
            </a:r>
            <a:r>
              <a:rPr lang="en-US" sz="2000" dirty="0"/>
              <a:t>. </a:t>
            </a:r>
            <a:endParaRPr lang="en-US" sz="2000" dirty="0" smtClean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3006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Fundamentada</a:t>
            </a:r>
            <a:r>
              <a:rPr lang="en-US" sz="4000" b="1" dirty="0" smtClean="0">
                <a:solidFill>
                  <a:srgbClr val="E46C0A"/>
                </a:solidFill>
              </a:rPr>
              <a:t> en </a:t>
            </a:r>
            <a:r>
              <a:rPr lang="en-US" sz="4000" b="1" dirty="0" err="1" smtClean="0">
                <a:solidFill>
                  <a:srgbClr val="E46C0A"/>
                </a:solidFill>
              </a:rPr>
              <a:t>Sistemas</a:t>
            </a:r>
            <a:r>
              <a:rPr lang="en-US" sz="4000" b="1" dirty="0" smtClean="0">
                <a:solidFill>
                  <a:srgbClr val="E46C0A"/>
                </a:solidFill>
              </a:rPr>
              <a:t> de </a:t>
            </a:r>
            <a:r>
              <a:rPr lang="en-US" sz="4000" b="1" dirty="0" err="1" smtClean="0">
                <a:solidFill>
                  <a:srgbClr val="E46C0A"/>
                </a:solidFill>
              </a:rPr>
              <a:t>Salud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Contexto</a:t>
            </a:r>
            <a:r>
              <a:rPr lang="en-US" sz="4000" b="1" dirty="0" smtClean="0">
                <a:solidFill>
                  <a:srgbClr val="E46C0A"/>
                </a:solidFill>
              </a:rPr>
              <a:t> Social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205258"/>
            <a:ext cx="8762384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33. </a:t>
            </a:r>
            <a:r>
              <a:rPr lang="en-US" sz="2000" dirty="0"/>
              <a:t>Aplica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conocimiento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los </a:t>
            </a:r>
            <a:r>
              <a:rPr lang="en-US" sz="2000" dirty="0" err="1"/>
              <a:t>tipos</a:t>
            </a:r>
            <a:r>
              <a:rPr lang="en-US" sz="2000" dirty="0"/>
              <a:t> de práctica </a:t>
            </a:r>
            <a:r>
              <a:rPr lang="en-US" sz="2000" dirty="0" err="1"/>
              <a:t>profesional</a:t>
            </a:r>
            <a:r>
              <a:rPr lang="en-US" sz="2000" dirty="0"/>
              <a:t> y de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sz="2000" dirty="0" err="1" smtClean="0"/>
              <a:t>sistemas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prestación</a:t>
            </a:r>
            <a:r>
              <a:rPr lang="en-US" sz="2000" dirty="0"/>
              <a:t> de </a:t>
            </a:r>
            <a:r>
              <a:rPr lang="en-US" sz="2000" dirty="0" err="1"/>
              <a:t>servicios</a:t>
            </a:r>
            <a:r>
              <a:rPr lang="en-US" sz="2000" dirty="0"/>
              <a:t> de </a:t>
            </a:r>
            <a:r>
              <a:rPr lang="en-US" sz="2000" dirty="0" err="1"/>
              <a:t>cuidado</a:t>
            </a:r>
            <a:r>
              <a:rPr lang="en-US" sz="2000" dirty="0"/>
              <a:t> de </a:t>
            </a:r>
            <a:r>
              <a:rPr lang="en-US" sz="2000" dirty="0" err="1"/>
              <a:t>salud</a:t>
            </a:r>
            <a:r>
              <a:rPr lang="en-US" sz="2000" dirty="0"/>
              <a:t>, </a:t>
            </a:r>
            <a:r>
              <a:rPr lang="en-US" sz="2000" dirty="0" err="1"/>
              <a:t>incluyendo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sz="2000" dirty="0" err="1" smtClean="0"/>
              <a:t>métodos</a:t>
            </a:r>
            <a:r>
              <a:rPr lang="en-US" sz="2000" dirty="0" smtClean="0"/>
              <a:t> </a:t>
            </a:r>
            <a:r>
              <a:rPr lang="en-US" sz="2000" dirty="0"/>
              <a:t>de control de </a:t>
            </a:r>
            <a:r>
              <a:rPr lang="en-US" sz="2000" dirty="0" err="1"/>
              <a:t>costos</a:t>
            </a:r>
            <a:r>
              <a:rPr lang="en-US" sz="2000" dirty="0"/>
              <a:t> y de </a:t>
            </a:r>
            <a:r>
              <a:rPr lang="en-US" sz="2000" dirty="0" err="1"/>
              <a:t>distribución</a:t>
            </a:r>
            <a:r>
              <a:rPr lang="en-US" sz="2000" dirty="0"/>
              <a:t> de </a:t>
            </a:r>
            <a:r>
              <a:rPr lang="en-US" sz="2000" dirty="0" err="1"/>
              <a:t>recursos</a:t>
            </a:r>
            <a:r>
              <a:rPr lang="en-US" sz="2000" dirty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3006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9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Fundamentada</a:t>
            </a:r>
            <a:r>
              <a:rPr lang="en-US" sz="4000" b="1" dirty="0" smtClean="0">
                <a:solidFill>
                  <a:srgbClr val="E46C0A"/>
                </a:solidFill>
              </a:rPr>
              <a:t> en </a:t>
            </a:r>
            <a:r>
              <a:rPr lang="en-US" sz="4000" b="1" dirty="0" err="1" smtClean="0">
                <a:solidFill>
                  <a:srgbClr val="E46C0A"/>
                </a:solidFill>
              </a:rPr>
              <a:t>Sistemas</a:t>
            </a:r>
            <a:r>
              <a:rPr lang="en-US" sz="4000" b="1" dirty="0" smtClean="0">
                <a:solidFill>
                  <a:srgbClr val="E46C0A"/>
                </a:solidFill>
              </a:rPr>
              <a:t> de </a:t>
            </a:r>
            <a:r>
              <a:rPr lang="en-US" sz="4000" b="1" dirty="0" err="1" smtClean="0">
                <a:solidFill>
                  <a:srgbClr val="E46C0A"/>
                </a:solidFill>
              </a:rPr>
              <a:t>Salud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Contexto</a:t>
            </a:r>
            <a:r>
              <a:rPr lang="en-US" sz="4000" b="1" dirty="0" smtClean="0">
                <a:solidFill>
                  <a:srgbClr val="E46C0A"/>
                </a:solidFill>
              </a:rPr>
              <a:t> Social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5358"/>
            <a:ext cx="8762384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34. </a:t>
            </a:r>
            <a:r>
              <a:rPr lang="en-US" sz="2000" dirty="0"/>
              <a:t>Ayuda a los </a:t>
            </a:r>
            <a:r>
              <a:rPr lang="en-US" sz="2000" dirty="0" err="1"/>
              <a:t>pacientes</a:t>
            </a:r>
            <a:r>
              <a:rPr lang="en-US" sz="2000" dirty="0"/>
              <a:t> a </a:t>
            </a:r>
            <a:r>
              <a:rPr lang="en-US" sz="2000" dirty="0" err="1"/>
              <a:t>enfrentarse</a:t>
            </a:r>
            <a:r>
              <a:rPr lang="en-US" sz="2000" dirty="0"/>
              <a:t> a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complejidades</a:t>
            </a:r>
            <a:r>
              <a:rPr lang="en-US" sz="2000" dirty="0"/>
              <a:t> del </a:t>
            </a:r>
            <a:r>
              <a:rPr lang="en-US" sz="2000" dirty="0" err="1"/>
              <a:t>sistema</a:t>
            </a:r>
            <a:r>
              <a:rPr lang="en-US" sz="2000" dirty="0"/>
              <a:t> de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sz="2000" dirty="0" err="1" smtClean="0"/>
              <a:t>salud</a:t>
            </a:r>
            <a:r>
              <a:rPr lang="en-US" sz="20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Paciente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 err="1">
                <a:solidFill>
                  <a:srgbClr val="000000"/>
                </a:solidFill>
              </a:rPr>
              <a:t>Evalaución</a:t>
            </a:r>
            <a:r>
              <a:rPr lang="en-US" dirty="0"/>
              <a:t> de Paciente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3006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– </a:t>
            </a: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Práctica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Fundamentada</a:t>
            </a:r>
            <a:r>
              <a:rPr lang="en-US" sz="4000" b="1" dirty="0" smtClean="0">
                <a:solidFill>
                  <a:srgbClr val="E46C0A"/>
                </a:solidFill>
              </a:rPr>
              <a:t> en </a:t>
            </a:r>
            <a:r>
              <a:rPr lang="en-US" sz="4000" b="1" dirty="0" err="1" smtClean="0">
                <a:solidFill>
                  <a:srgbClr val="E46C0A"/>
                </a:solidFill>
              </a:rPr>
              <a:t>Sistemas</a:t>
            </a:r>
            <a:r>
              <a:rPr lang="en-US" sz="4000" b="1" dirty="0" smtClean="0">
                <a:solidFill>
                  <a:srgbClr val="E46C0A"/>
                </a:solidFill>
              </a:rPr>
              <a:t> de </a:t>
            </a:r>
            <a:r>
              <a:rPr lang="en-US" sz="4000" b="1" dirty="0" err="1" smtClean="0">
                <a:solidFill>
                  <a:srgbClr val="E46C0A"/>
                </a:solidFill>
              </a:rPr>
              <a:t>Salud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Contexto</a:t>
            </a:r>
            <a:r>
              <a:rPr lang="en-US" sz="4000" b="1" dirty="0" smtClean="0">
                <a:solidFill>
                  <a:srgbClr val="E46C0A"/>
                </a:solidFill>
              </a:rPr>
              <a:t> Social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90268"/>
            <a:ext cx="8762384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35. </a:t>
            </a:r>
            <a:r>
              <a:rPr lang="en-US" sz="2000" dirty="0" err="1"/>
              <a:t>Colabora</a:t>
            </a:r>
            <a:r>
              <a:rPr lang="en-US" sz="2000" dirty="0"/>
              <a:t> con </a:t>
            </a:r>
            <a:r>
              <a:rPr lang="en-US" sz="2000" dirty="0" err="1"/>
              <a:t>administradores</a:t>
            </a:r>
            <a:r>
              <a:rPr lang="en-US" sz="2000" dirty="0"/>
              <a:t> y </a:t>
            </a:r>
            <a:r>
              <a:rPr lang="en-US" sz="2000" dirty="0" err="1"/>
              <a:t>proveedores</a:t>
            </a:r>
            <a:r>
              <a:rPr lang="en-US" sz="2000" dirty="0"/>
              <a:t> del </a:t>
            </a:r>
            <a:r>
              <a:rPr lang="en-US" sz="2000" dirty="0" err="1"/>
              <a:t>cuidado</a:t>
            </a:r>
            <a:r>
              <a:rPr lang="en-US" sz="2000" dirty="0"/>
              <a:t> de </a:t>
            </a:r>
            <a:r>
              <a:rPr lang="en-US" sz="2000" dirty="0" err="1"/>
              <a:t>salud</a:t>
            </a:r>
            <a:r>
              <a:rPr lang="en-US" sz="2000" dirty="0"/>
              <a:t> en la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sz="2000" dirty="0" err="1" smtClean="0"/>
              <a:t>evaluación</a:t>
            </a:r>
            <a:r>
              <a:rPr lang="en-US" sz="2000" dirty="0"/>
              <a:t>, </a:t>
            </a:r>
            <a:r>
              <a:rPr lang="en-US" sz="2000" dirty="0" err="1"/>
              <a:t>coordinación</a:t>
            </a:r>
            <a:r>
              <a:rPr lang="en-US" sz="2000" dirty="0"/>
              <a:t> y </a:t>
            </a:r>
            <a:r>
              <a:rPr lang="en-US" sz="2000" dirty="0" err="1"/>
              <a:t>mejoramiento</a:t>
            </a:r>
            <a:r>
              <a:rPr lang="en-US" sz="2000" dirty="0"/>
              <a:t> de los </a:t>
            </a:r>
            <a:r>
              <a:rPr lang="en-US" sz="2000" dirty="0" err="1"/>
              <a:t>servicios</a:t>
            </a:r>
            <a:r>
              <a:rPr lang="en-US" sz="20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3006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3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Clínico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41" y="1366415"/>
            <a:ext cx="8353585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err="1" smtClean="0"/>
              <a:t>Resumen</a:t>
            </a:r>
            <a:r>
              <a:rPr lang="en-US" sz="2400" b="1" dirty="0" smtClean="0"/>
              <a:t> de la Evaluación en el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Servicio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Clínico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(</a:t>
            </a:r>
            <a:r>
              <a:rPr lang="en-US" sz="2400" dirty="0" err="1" smtClean="0"/>
              <a:t>Describa</a:t>
            </a:r>
            <a:r>
              <a:rPr lang="en-US" sz="2400" dirty="0" smtClean="0"/>
              <a:t> y enlace el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168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2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3859" y="2570812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Servicio Especial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5710898" y="526773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275443" y="526773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070573" y="526773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50852" y="5267739"/>
            <a:ext cx="693032" cy="556591"/>
            <a:chOff x="6450852" y="5267739"/>
            <a:chExt cx="693032" cy="556591"/>
          </a:xfrm>
        </p:grpSpPr>
        <p:sp>
          <p:nvSpPr>
            <p:cNvPr id="15" name="Action Button: Custom 14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2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56792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4</a:t>
            </a:r>
            <a:r>
              <a:rPr lang="en-US" dirty="0" smtClean="0"/>
              <a:t>. Facilita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acerquen</a:t>
            </a:r>
            <a:r>
              <a:rPr lang="en-US" dirty="0" smtClean="0"/>
              <a:t> a </a:t>
            </a:r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 con </a:t>
            </a:r>
            <a:r>
              <a:rPr lang="en-US" dirty="0" err="1" smtClean="0"/>
              <a:t>preguntas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dificultades</a:t>
            </a:r>
            <a:r>
              <a:rPr lang="en-US" dirty="0" smtClean="0"/>
              <a:t> o </a:t>
            </a:r>
            <a:r>
              <a:rPr lang="en-US" dirty="0" err="1" smtClean="0"/>
              <a:t>comentarios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Evaluación </a:t>
            </a:r>
            <a:r>
              <a:rPr lang="en-US" dirty="0" err="1"/>
              <a:t>estudiantil</a:t>
            </a:r>
            <a:endParaRPr lang="en-US" dirty="0"/>
          </a:p>
          <a:p>
            <a:pPr marL="1771650" lvl="3" indent="-457200"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</a:t>
            </a:r>
            <a:r>
              <a:rPr lang="en-US" dirty="0" smtClean="0"/>
              <a:t>)</a:t>
            </a:r>
          </a:p>
          <a:p>
            <a:pPr marL="1771650" lvl="3" indent="-457200">
              <a:buFont typeface="Arial"/>
              <a:buAutoNum type="arabicPeriod"/>
            </a:pPr>
            <a:r>
              <a:rPr lang="en-US" dirty="0"/>
              <a:t>(Indique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. Enlace con </a:t>
            </a:r>
            <a:r>
              <a:rPr lang="en-US" dirty="0" err="1"/>
              <a:t>Evidencia</a:t>
            </a:r>
            <a:r>
              <a:rPr lang="en-US" dirty="0"/>
              <a:t> de Evaluación)</a:t>
            </a:r>
          </a:p>
          <a:p>
            <a:pPr marL="1771650" lvl="3" indent="-457200">
              <a:buFont typeface="Arial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983272" y="569575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47817" y="569575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42947" y="569575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23226" y="569575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6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1. El </a:t>
            </a:r>
            <a:r>
              <a:rPr lang="en-US" sz="2400" dirty="0" err="1"/>
              <a:t>servicio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ofrece</a:t>
            </a:r>
            <a:r>
              <a:rPr lang="en-US" sz="2400" dirty="0"/>
              <a:t> 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contribuye</a:t>
            </a:r>
            <a:r>
              <a:rPr lang="en-US" sz="2400" dirty="0"/>
              <a:t> a </a:t>
            </a:r>
            <a:r>
              <a:rPr lang="en-US" sz="2400" dirty="0" err="1"/>
              <a:t>mejorar</a:t>
            </a:r>
            <a:r>
              <a:rPr lang="en-US" sz="2400" dirty="0"/>
              <a:t>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formación</a:t>
            </a:r>
            <a:r>
              <a:rPr lang="en-US" sz="2400" dirty="0" smtClean="0"/>
              <a:t> </a:t>
            </a:r>
            <a:r>
              <a:rPr lang="en-US" sz="2400" dirty="0" err="1"/>
              <a:t>académica</a:t>
            </a:r>
            <a:r>
              <a:rPr lang="en-US" sz="2400" dirty="0"/>
              <a:t> o </a:t>
            </a:r>
            <a:r>
              <a:rPr lang="en-US" sz="2400" dirty="0" err="1"/>
              <a:t>profesional</a:t>
            </a:r>
            <a:r>
              <a:rPr lang="en-US" sz="2400" dirty="0"/>
              <a:t> de los </a:t>
            </a:r>
            <a:r>
              <a:rPr lang="en-US" sz="2400" dirty="0" err="1"/>
              <a:t>estudiantes</a:t>
            </a:r>
            <a:r>
              <a:rPr lang="en-US" sz="2400" dirty="0"/>
              <a:t> o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algún</a:t>
            </a:r>
            <a:r>
              <a:rPr lang="en-US" sz="2400" dirty="0" smtClean="0"/>
              <a:t> </a:t>
            </a:r>
            <a:r>
              <a:rPr lang="en-US" sz="2400" dirty="0" err="1"/>
              <a:t>grupo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 o </a:t>
            </a:r>
            <a:r>
              <a:rPr lang="en-US" dirty="0" err="1" smtClean="0"/>
              <a:t>Profesionales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Estudiantes o </a:t>
            </a:r>
            <a:r>
              <a:rPr lang="en-US" dirty="0" err="1" smtClean="0"/>
              <a:t>Profesionales</a:t>
            </a:r>
            <a:endParaRPr lang="en-US" dirty="0" smtClean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</a:t>
            </a:r>
            <a:r>
              <a:rPr lang="en-US" dirty="0" smtClean="0"/>
              <a:t>Par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6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2</a:t>
            </a:r>
            <a:r>
              <a:rPr lang="en-US" sz="2400" dirty="0" smtClean="0"/>
              <a:t>. El </a:t>
            </a:r>
            <a:r>
              <a:rPr lang="en-US" sz="2400" dirty="0" err="1" smtClean="0"/>
              <a:t>servicio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ofrece</a:t>
            </a:r>
            <a:r>
              <a:rPr lang="en-US" sz="2400" dirty="0" smtClean="0"/>
              <a:t> el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</a:t>
            </a:r>
            <a:r>
              <a:rPr lang="en-US" sz="2400" dirty="0" err="1" smtClean="0"/>
              <a:t>contribuye</a:t>
            </a:r>
            <a:r>
              <a:rPr lang="en-US" sz="2400" dirty="0" smtClean="0"/>
              <a:t> a </a:t>
            </a:r>
            <a:r>
              <a:rPr lang="en-US" sz="2400" dirty="0" err="1" smtClean="0"/>
              <a:t>mejorar</a:t>
            </a:r>
            <a:r>
              <a:rPr lang="en-US" sz="2400" dirty="0" smtClean="0"/>
              <a:t> el </a:t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beneficiarios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Evaluación de </a:t>
            </a:r>
            <a:r>
              <a:rPr lang="en-US" dirty="0" err="1" smtClean="0"/>
              <a:t>Beneficiarios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(Enlace la </a:t>
            </a:r>
            <a:r>
              <a:rPr lang="en-US" dirty="0" err="1" smtClean="0"/>
              <a:t>evidencia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9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contribuye</a:t>
            </a:r>
            <a:r>
              <a:rPr lang="en-US" sz="2400" dirty="0"/>
              <a:t> a </a:t>
            </a:r>
            <a:r>
              <a:rPr lang="en-US" sz="2400" dirty="0" err="1"/>
              <a:t>mejorar</a:t>
            </a:r>
            <a:r>
              <a:rPr lang="en-US" sz="2400" dirty="0"/>
              <a:t> la </a:t>
            </a:r>
            <a:r>
              <a:rPr lang="en-US" sz="2400" dirty="0" err="1"/>
              <a:t>capacidad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beneficiarios</a:t>
            </a:r>
            <a:r>
              <a:rPr lang="en-US" sz="2400" dirty="0" smtClean="0"/>
              <a:t> </a:t>
            </a:r>
            <a:r>
              <a:rPr lang="en-US" sz="2400" dirty="0"/>
              <a:t>para </a:t>
            </a:r>
            <a:r>
              <a:rPr lang="en-US" sz="2400" dirty="0" err="1"/>
              <a:t>realizar</a:t>
            </a:r>
            <a:r>
              <a:rPr lang="en-US" sz="2400" dirty="0"/>
              <a:t> </a:t>
            </a:r>
            <a:r>
              <a:rPr lang="en-US" sz="2400" dirty="0" err="1"/>
              <a:t>alguna</a:t>
            </a:r>
            <a:r>
              <a:rPr lang="en-US" sz="2400" dirty="0"/>
              <a:t> </a:t>
            </a:r>
            <a:r>
              <a:rPr lang="en-US" sz="2400" dirty="0" err="1"/>
              <a:t>acción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Evaluación de </a:t>
            </a:r>
            <a:r>
              <a:rPr lang="en-US" dirty="0" err="1" smtClean="0"/>
              <a:t>Beneficiarios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(Enlace la </a:t>
            </a:r>
            <a:r>
              <a:rPr lang="en-US" dirty="0" err="1" smtClean="0"/>
              <a:t>evidencia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promueve</a:t>
            </a:r>
            <a:r>
              <a:rPr lang="en-US" sz="2400" dirty="0"/>
              <a:t> la </a:t>
            </a:r>
            <a:r>
              <a:rPr lang="en-US" sz="2400" dirty="0" err="1"/>
              <a:t>investigación</a:t>
            </a:r>
            <a:r>
              <a:rPr lang="en-US" sz="2400" dirty="0"/>
              <a:t> en el </a:t>
            </a:r>
            <a:r>
              <a:rPr lang="en-US" sz="2400" dirty="0" err="1"/>
              <a:t>servicio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Documentos </a:t>
            </a:r>
            <a:r>
              <a:rPr lang="en-US" dirty="0" err="1" smtClean="0"/>
              <a:t>provisto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evidencian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(Enlace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6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realiza</a:t>
            </a:r>
            <a:r>
              <a:rPr lang="en-US" sz="2400" dirty="0"/>
              <a:t> </a:t>
            </a:r>
            <a:r>
              <a:rPr lang="en-US" sz="2400" dirty="0" err="1"/>
              <a:t>investigación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oportunidades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/>
              <a:t>le </a:t>
            </a:r>
            <a:r>
              <a:rPr lang="en-US" sz="2400" dirty="0" err="1"/>
              <a:t>ofrece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Documentos </a:t>
            </a:r>
            <a:r>
              <a:rPr lang="en-US" dirty="0" err="1" smtClean="0"/>
              <a:t>provisto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evidencian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(Enlace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9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6</a:t>
            </a:r>
            <a:r>
              <a:rPr lang="en-US" sz="2400" dirty="0" smtClean="0"/>
              <a:t>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utiliza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fuente</a:t>
            </a:r>
            <a:r>
              <a:rPr lang="en-US" sz="2400" dirty="0"/>
              <a:t> de </a:t>
            </a:r>
            <a:r>
              <a:rPr lang="en-US" sz="2400" dirty="0" err="1"/>
              <a:t>innovación</a:t>
            </a:r>
            <a:r>
              <a:rPr lang="en-US" sz="2400" dirty="0"/>
              <a:t> 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descubrimiento</a:t>
            </a:r>
            <a:r>
              <a:rPr lang="en-US" sz="2400" dirty="0" smtClean="0"/>
              <a:t> </a:t>
            </a:r>
            <a:r>
              <a:rPr lang="en-US" sz="2400" dirty="0"/>
              <a:t>para el </a:t>
            </a:r>
            <a:r>
              <a:rPr lang="en-US" sz="2400" dirty="0" err="1"/>
              <a:t>desarrollo</a:t>
            </a:r>
            <a:r>
              <a:rPr lang="en-US" sz="2400" dirty="0"/>
              <a:t> de </a:t>
            </a:r>
            <a:r>
              <a:rPr lang="en-US" sz="2400" dirty="0" err="1"/>
              <a:t>nuevos</a:t>
            </a:r>
            <a:r>
              <a:rPr lang="en-US" sz="2400" dirty="0"/>
              <a:t> </a:t>
            </a:r>
            <a:r>
              <a:rPr lang="en-US" sz="2400" dirty="0" err="1"/>
              <a:t>proyectos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3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7. </a:t>
            </a:r>
            <a:r>
              <a:rPr lang="en-US" sz="2400" dirty="0"/>
              <a:t>En el </a:t>
            </a:r>
            <a:r>
              <a:rPr lang="en-US" sz="2400" dirty="0" err="1"/>
              <a:t>servicio</a:t>
            </a:r>
            <a:r>
              <a:rPr lang="en-US" sz="2400" dirty="0"/>
              <a:t>, 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satisface</a:t>
            </a:r>
            <a:r>
              <a:rPr lang="en-US" sz="2400" dirty="0"/>
              <a:t> </a:t>
            </a:r>
            <a:r>
              <a:rPr lang="en-US" sz="2400" dirty="0" err="1"/>
              <a:t>unas</a:t>
            </a:r>
            <a:r>
              <a:rPr lang="en-US" sz="2400" dirty="0"/>
              <a:t> </a:t>
            </a:r>
            <a:r>
              <a:rPr lang="en-US" sz="2400" dirty="0" err="1"/>
              <a:t>necesidades</a:t>
            </a:r>
            <a:r>
              <a:rPr lang="en-US" sz="2400" dirty="0"/>
              <a:t> de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Institución</a:t>
            </a:r>
            <a:r>
              <a:rPr lang="en-US" sz="2400" dirty="0" smtClean="0"/>
              <a:t> </a:t>
            </a:r>
            <a:r>
              <a:rPr lang="en-US" sz="2400" dirty="0"/>
              <a:t>o de un sector </a:t>
            </a:r>
            <a:r>
              <a:rPr lang="en-US" sz="2400" dirty="0" err="1"/>
              <a:t>poblacional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8</a:t>
            </a:r>
            <a:r>
              <a:rPr lang="en-US" sz="2400" dirty="0" smtClean="0"/>
              <a:t>. </a:t>
            </a:r>
            <a:r>
              <a:rPr lang="en-US" sz="2400" dirty="0"/>
              <a:t>La </a:t>
            </a:r>
            <a:r>
              <a:rPr lang="en-US" sz="2400" dirty="0" err="1"/>
              <a:t>ejecución</a:t>
            </a:r>
            <a:r>
              <a:rPr lang="en-US" sz="2400" dirty="0"/>
              <a:t> del </a:t>
            </a:r>
            <a:r>
              <a:rPr lang="en-US" sz="2400" dirty="0" err="1"/>
              <a:t>docente</a:t>
            </a:r>
            <a:r>
              <a:rPr lang="en-US" sz="2400" dirty="0"/>
              <a:t> en el </a:t>
            </a:r>
            <a:r>
              <a:rPr lang="en-US" sz="2400" dirty="0" err="1"/>
              <a:t>servicio</a:t>
            </a:r>
            <a:r>
              <a:rPr lang="en-US" sz="2400" dirty="0"/>
              <a:t> </a:t>
            </a:r>
            <a:r>
              <a:rPr lang="en-US" sz="2400" dirty="0" err="1"/>
              <a:t>contribuye</a:t>
            </a:r>
            <a:r>
              <a:rPr lang="en-US" sz="2400" dirty="0"/>
              <a:t> a </a:t>
            </a:r>
            <a:r>
              <a:rPr lang="en-US" sz="2400" dirty="0" err="1"/>
              <a:t>ampliar</a:t>
            </a:r>
            <a:r>
              <a:rPr lang="en-US" sz="2400" dirty="0"/>
              <a:t> 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mejorar</a:t>
            </a:r>
            <a:r>
              <a:rPr lang="en-US" sz="2400" dirty="0" smtClean="0"/>
              <a:t> </a:t>
            </a:r>
            <a:r>
              <a:rPr lang="en-US" sz="2400" dirty="0" err="1"/>
              <a:t>una</a:t>
            </a:r>
            <a:r>
              <a:rPr lang="en-US" sz="2400" dirty="0"/>
              <a:t> base </a:t>
            </a:r>
            <a:r>
              <a:rPr lang="en-US" sz="2400" dirty="0" err="1"/>
              <a:t>teórica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 o a </a:t>
            </a:r>
            <a:r>
              <a:rPr lang="en-US" sz="2400" dirty="0" err="1"/>
              <a:t>mejorar</a:t>
            </a:r>
            <a:r>
              <a:rPr lang="en-US" sz="2400" dirty="0"/>
              <a:t>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práctica </a:t>
            </a:r>
            <a:r>
              <a:rPr lang="en-US" sz="2400" dirty="0"/>
              <a:t>en un campo </a:t>
            </a:r>
            <a:r>
              <a:rPr lang="en-US" sz="2400" dirty="0" err="1"/>
              <a:t>profesional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Importancia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9.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presenta</a:t>
            </a:r>
            <a:r>
              <a:rPr lang="en-US" sz="2400" dirty="0"/>
              <a:t> </a:t>
            </a:r>
            <a:r>
              <a:rPr lang="en-US" sz="2400" dirty="0" err="1"/>
              <a:t>evidencia</a:t>
            </a:r>
            <a:r>
              <a:rPr lang="en-US" sz="2400" dirty="0"/>
              <a:t> de la </a:t>
            </a:r>
            <a:r>
              <a:rPr lang="en-US" sz="2400" dirty="0" err="1"/>
              <a:t>importancia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perciben</a:t>
            </a:r>
            <a:r>
              <a:rPr lang="en-US" sz="2400" dirty="0" smtClean="0"/>
              <a:t> </a:t>
            </a:r>
            <a:r>
              <a:rPr lang="en-US" sz="2400" dirty="0"/>
              <a:t>los </a:t>
            </a:r>
            <a:r>
              <a:rPr lang="en-US" sz="2400" dirty="0" err="1"/>
              <a:t>participantes</a:t>
            </a:r>
            <a:r>
              <a:rPr lang="en-US" sz="2400" dirty="0"/>
              <a:t> de los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presta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Evaluación de </a:t>
            </a:r>
            <a:r>
              <a:rPr lang="en-US" dirty="0" err="1"/>
              <a:t>Beneficiarios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la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9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10.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avalúa</a:t>
            </a:r>
            <a:r>
              <a:rPr lang="en-US" sz="2400" dirty="0"/>
              <a:t> </a:t>
            </a:r>
            <a:r>
              <a:rPr lang="en-US" sz="2400" dirty="0" err="1"/>
              <a:t>regularmente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un </a:t>
            </a:r>
            <a:r>
              <a:rPr lang="en-US" sz="2400" dirty="0" err="1"/>
              <a:t>medio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para </a:t>
            </a:r>
            <a:r>
              <a:rPr lang="en-US" sz="2400" dirty="0" err="1"/>
              <a:t>mantener</a:t>
            </a:r>
            <a:r>
              <a:rPr lang="en-US" sz="2400" dirty="0"/>
              <a:t> y </a:t>
            </a:r>
            <a:r>
              <a:rPr lang="en-US" sz="2400" dirty="0" err="1"/>
              <a:t>mejorar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calidad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179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8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56792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Prepara</a:t>
            </a:r>
            <a:r>
              <a:rPr lang="en-US" dirty="0" smtClean="0"/>
              <a:t> y </a:t>
            </a:r>
            <a:r>
              <a:rPr lang="en-US" dirty="0" err="1" smtClean="0"/>
              <a:t>mantiene</a:t>
            </a:r>
            <a:r>
              <a:rPr lang="en-US" dirty="0" smtClean="0"/>
              <a:t> al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expedientes</a:t>
            </a:r>
            <a:r>
              <a:rPr lang="en-US" dirty="0" smtClean="0"/>
              <a:t> de los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estudiantes</a:t>
            </a:r>
            <a:r>
              <a:rPr lang="en-US" dirty="0" smtClean="0"/>
              <a:t> u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asuntos</a:t>
            </a:r>
            <a:r>
              <a:rPr lang="en-US" dirty="0" smtClean="0"/>
              <a:t> a fines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funciones</a:t>
            </a:r>
            <a:r>
              <a:rPr lang="en-US" dirty="0" smtClean="0"/>
              <a:t>.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 smtClean="0"/>
              <a:t>(Indique </a:t>
            </a:r>
            <a:r>
              <a:rPr lang="en-US" dirty="0" err="1" smtClean="0"/>
              <a:t>documento</a:t>
            </a:r>
            <a:r>
              <a:rPr lang="en-US" dirty="0" smtClean="0"/>
              <a:t> y enlace con </a:t>
            </a:r>
            <a:r>
              <a:rPr lang="en-US" dirty="0" err="1" smtClean="0"/>
              <a:t>evidencia</a:t>
            </a:r>
            <a:r>
              <a:rPr lang="en-US" dirty="0" smtClean="0"/>
              <a:t>)</a:t>
            </a:r>
          </a:p>
          <a:p>
            <a:pPr marL="1314450" lvl="2" indent="-457200">
              <a:buFont typeface="Arial"/>
              <a:buAutoNum type="alphaLcPeriod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con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314450" lvl="2" indent="-457200">
              <a:buFont typeface="Arial"/>
              <a:buAutoNum type="alphaLcPeriod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con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314450" lvl="2" indent="-457200">
              <a:buFont typeface="Arial"/>
              <a:buAutoNum type="alphaLcPeriod"/>
            </a:pPr>
            <a:r>
              <a:rPr lang="en-US" dirty="0"/>
              <a:t>(Indique </a:t>
            </a:r>
            <a:r>
              <a:rPr lang="en-US" dirty="0" err="1"/>
              <a:t>documento</a:t>
            </a:r>
            <a:r>
              <a:rPr lang="en-US" dirty="0"/>
              <a:t> y enlace con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857250" lvl="2" indent="0">
              <a:buNone/>
            </a:pPr>
            <a:endParaRPr lang="en-US" dirty="0"/>
          </a:p>
          <a:p>
            <a:pPr marL="1771650" lvl="3" indent="-457200">
              <a:buFont typeface="Arial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944358" y="567629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08903" y="567629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04033" y="567629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684312" y="5676299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8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11.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utiliza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inferencias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avaluaciones</a:t>
            </a:r>
            <a:r>
              <a:rPr lang="en-US" sz="2400" dirty="0"/>
              <a:t> del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servicio</a:t>
            </a:r>
            <a:r>
              <a:rPr lang="en-US" sz="2400" dirty="0" smtClean="0"/>
              <a:t> </a:t>
            </a:r>
            <a:r>
              <a:rPr lang="en-US" sz="2400" dirty="0"/>
              <a:t>para </a:t>
            </a:r>
            <a:r>
              <a:rPr lang="en-US" sz="2400" dirty="0" err="1"/>
              <a:t>fundamentar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trabajo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Documentos </a:t>
            </a:r>
            <a:r>
              <a:rPr lang="en-US" dirty="0" err="1" smtClean="0"/>
              <a:t>provisto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evidencian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(Enlace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7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12.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se </a:t>
            </a:r>
            <a:r>
              <a:rPr lang="en-US" sz="2400" dirty="0" err="1"/>
              <a:t>acerca</a:t>
            </a:r>
            <a:r>
              <a:rPr lang="en-US" sz="2400" dirty="0"/>
              <a:t> al </a:t>
            </a:r>
            <a:r>
              <a:rPr lang="en-US" sz="2400" dirty="0" err="1"/>
              <a:t>servicio</a:t>
            </a:r>
            <a:r>
              <a:rPr lang="en-US" sz="2400" dirty="0"/>
              <a:t> en forma </a:t>
            </a:r>
            <a:r>
              <a:rPr lang="en-US" sz="2400" dirty="0" err="1"/>
              <a:t>innovadora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13.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se </a:t>
            </a:r>
            <a:r>
              <a:rPr lang="en-US" sz="2400" dirty="0" err="1"/>
              <a:t>comunica</a:t>
            </a:r>
            <a:r>
              <a:rPr lang="en-US" sz="2400" dirty="0"/>
              <a:t> </a:t>
            </a:r>
            <a:r>
              <a:rPr lang="en-US" sz="2400" dirty="0" err="1"/>
              <a:t>efectivamente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prestación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/>
              <a:t>servicios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err="1" smtClean="0"/>
              <a:t>Beneficiarios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</a:t>
            </a:r>
            <a:r>
              <a:rPr lang="en-US" dirty="0" err="1" smtClean="0"/>
              <a:t>Beneficiarios</a:t>
            </a:r>
            <a:endParaRPr lang="en-US" dirty="0" smtClean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</a:t>
            </a:r>
            <a:r>
              <a:rPr lang="en-US" dirty="0" smtClean="0"/>
              <a:t>Par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5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14. </a:t>
            </a:r>
            <a:r>
              <a:rPr lang="en-US" sz="2400" dirty="0"/>
              <a:t>En el </a:t>
            </a:r>
            <a:r>
              <a:rPr lang="en-US" sz="2400" dirty="0" err="1"/>
              <a:t>servicio</a:t>
            </a:r>
            <a:r>
              <a:rPr lang="en-US" sz="2400" dirty="0"/>
              <a:t>, 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explora</a:t>
            </a:r>
            <a:r>
              <a:rPr lang="en-US" sz="2400" dirty="0"/>
              <a:t> o </a:t>
            </a:r>
            <a:r>
              <a:rPr lang="en-US" sz="2400" dirty="0" err="1"/>
              <a:t>establece</a:t>
            </a:r>
            <a:r>
              <a:rPr lang="en-US" sz="2400" dirty="0"/>
              <a:t> </a:t>
            </a:r>
            <a:r>
              <a:rPr lang="en-US" sz="2400" dirty="0" err="1"/>
              <a:t>conexiones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entre </a:t>
            </a:r>
            <a:r>
              <a:rPr lang="en-US" sz="2400" dirty="0"/>
              <a:t>la </a:t>
            </a:r>
            <a:r>
              <a:rPr lang="en-US" sz="2400" dirty="0" err="1" smtClean="0"/>
              <a:t>teoría</a:t>
            </a:r>
            <a:r>
              <a:rPr lang="en-US" sz="2400" dirty="0" smtClean="0"/>
              <a:t> </a:t>
            </a:r>
            <a:r>
              <a:rPr lang="en-US" sz="2400" dirty="0"/>
              <a:t>y la práctica.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5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15.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fundamenta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 en </a:t>
            </a:r>
            <a:r>
              <a:rPr lang="en-US" sz="2400" dirty="0" err="1"/>
              <a:t>algún</a:t>
            </a:r>
            <a:r>
              <a:rPr lang="en-US" sz="2400" dirty="0"/>
              <a:t> </a:t>
            </a:r>
            <a:r>
              <a:rPr lang="en-US" sz="2400" dirty="0" err="1"/>
              <a:t>modelo</a:t>
            </a:r>
            <a:r>
              <a:rPr lang="en-US" sz="2400" dirty="0"/>
              <a:t>/</a:t>
            </a:r>
            <a:r>
              <a:rPr lang="en-US" sz="2400" dirty="0" err="1"/>
              <a:t>teoría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autoría</a:t>
            </a:r>
            <a:r>
              <a:rPr lang="en-US" sz="2400" dirty="0"/>
              <a:t> o en un </a:t>
            </a:r>
            <a:r>
              <a:rPr lang="en-US" sz="2400" dirty="0" err="1"/>
              <a:t>modelo</a:t>
            </a:r>
            <a:r>
              <a:rPr lang="en-US" sz="2400" dirty="0"/>
              <a:t>/</a:t>
            </a:r>
            <a:r>
              <a:rPr lang="en-US" sz="2400" dirty="0" err="1"/>
              <a:t>teoría</a:t>
            </a:r>
            <a:r>
              <a:rPr lang="en-US" sz="2400" dirty="0"/>
              <a:t> </a:t>
            </a:r>
            <a:r>
              <a:rPr lang="en-US" sz="2400" dirty="0" err="1"/>
              <a:t>existente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ha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adaptado</a:t>
            </a:r>
            <a:r>
              <a:rPr lang="en-US" sz="2400" dirty="0" smtClean="0"/>
              <a:t> </a:t>
            </a:r>
            <a:r>
              <a:rPr lang="en-US" sz="2400" dirty="0" err="1"/>
              <a:t>debidamente</a:t>
            </a:r>
            <a:r>
              <a:rPr lang="en-US" sz="2400" dirty="0"/>
              <a:t> al </a:t>
            </a:r>
            <a:r>
              <a:rPr lang="en-US" sz="2400" dirty="0" err="1"/>
              <a:t>escenario</a:t>
            </a:r>
            <a:r>
              <a:rPr lang="en-US" sz="2400" dirty="0"/>
              <a:t> en </a:t>
            </a:r>
            <a:r>
              <a:rPr lang="en-US" sz="2400" dirty="0" err="1"/>
              <a:t>que</a:t>
            </a:r>
            <a:r>
              <a:rPr lang="en-US" sz="2400" dirty="0"/>
              <a:t> se </a:t>
            </a:r>
            <a:r>
              <a:rPr lang="en-US" sz="2400" dirty="0" err="1"/>
              <a:t>presta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16.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fundamenta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servicio</a:t>
            </a:r>
            <a:r>
              <a:rPr lang="en-US" sz="2400" dirty="0"/>
              <a:t> en el </a:t>
            </a:r>
            <a:r>
              <a:rPr lang="en-US" sz="2400" dirty="0" err="1"/>
              <a:t>conocimiento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actualizado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 o </a:t>
            </a:r>
            <a:r>
              <a:rPr lang="en-US" sz="2400" dirty="0" err="1"/>
              <a:t>múltiples</a:t>
            </a:r>
            <a:r>
              <a:rPr lang="en-US" sz="2400" dirty="0"/>
              <a:t> </a:t>
            </a:r>
            <a:r>
              <a:rPr lang="en-US" sz="2400" dirty="0" err="1"/>
              <a:t>disciplinas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17.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evidencia</a:t>
            </a:r>
            <a:r>
              <a:rPr lang="en-US" sz="2400" dirty="0"/>
              <a:t> el </a:t>
            </a:r>
            <a:r>
              <a:rPr lang="en-US" sz="2400" dirty="0" err="1"/>
              <a:t>cumplimiento</a:t>
            </a:r>
            <a:r>
              <a:rPr lang="en-US" sz="2400" dirty="0"/>
              <a:t> de los </a:t>
            </a:r>
            <a:r>
              <a:rPr lang="en-US" sz="2400" dirty="0" err="1"/>
              <a:t>estándares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la </a:t>
            </a:r>
            <a:r>
              <a:rPr lang="en-US" sz="2400" dirty="0"/>
              <a:t>práctica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profesión</a:t>
            </a:r>
            <a:r>
              <a:rPr lang="en-US" sz="2400" dirty="0"/>
              <a:t> al </a:t>
            </a:r>
            <a:r>
              <a:rPr lang="en-US" sz="2400" dirty="0" err="1"/>
              <a:t>prestar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2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18.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presenta</a:t>
            </a:r>
            <a:r>
              <a:rPr lang="en-US" sz="2400" dirty="0"/>
              <a:t> </a:t>
            </a:r>
            <a:r>
              <a:rPr lang="en-US" sz="2400" dirty="0" err="1"/>
              <a:t>evidencia</a:t>
            </a:r>
            <a:r>
              <a:rPr lang="en-US" sz="2400" dirty="0"/>
              <a:t> de la </a:t>
            </a:r>
            <a:r>
              <a:rPr lang="en-US" sz="2400" dirty="0" err="1"/>
              <a:t>satisfacción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sienten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los </a:t>
            </a:r>
            <a:r>
              <a:rPr lang="en-US" sz="2400" dirty="0" err="1"/>
              <a:t>beneficiarios</a:t>
            </a:r>
            <a:r>
              <a:rPr lang="en-US" sz="2400" dirty="0"/>
              <a:t> con el </a:t>
            </a:r>
            <a:r>
              <a:rPr lang="en-US" sz="2400" dirty="0" err="1"/>
              <a:t>servicio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7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 - </a:t>
            </a:r>
            <a:r>
              <a:rPr lang="en-US" b="1" dirty="0" err="1" smtClean="0">
                <a:solidFill>
                  <a:srgbClr val="E46C0A"/>
                </a:solidFill>
              </a:rPr>
              <a:t>Calidad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19. </a:t>
            </a:r>
            <a:r>
              <a:rPr lang="en-US" sz="2400" dirty="0"/>
              <a:t>Su </a:t>
            </a:r>
            <a:r>
              <a:rPr lang="en-US" sz="2400" dirty="0" err="1"/>
              <a:t>servicio</a:t>
            </a:r>
            <a:r>
              <a:rPr lang="en-US" sz="2400" dirty="0"/>
              <a:t> ha </a:t>
            </a:r>
            <a:r>
              <a:rPr lang="en-US" sz="2400" dirty="0" err="1"/>
              <a:t>sido</a:t>
            </a:r>
            <a:r>
              <a:rPr lang="en-US" sz="2400" dirty="0"/>
              <a:t> </a:t>
            </a:r>
            <a:r>
              <a:rPr lang="en-US" sz="2400" dirty="0" err="1"/>
              <a:t>subvencionado</a:t>
            </a:r>
            <a:r>
              <a:rPr lang="en-US" sz="2400" dirty="0"/>
              <a:t> con </a:t>
            </a:r>
            <a:r>
              <a:rPr lang="en-US" sz="2400" dirty="0" err="1"/>
              <a:t>fondos</a:t>
            </a:r>
            <a:r>
              <a:rPr lang="en-US" sz="2400" dirty="0"/>
              <a:t> </a:t>
            </a:r>
            <a:r>
              <a:rPr lang="en-US" sz="2400" dirty="0" err="1"/>
              <a:t>competitivos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3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r>
              <a:rPr lang="en-US" sz="4000" b="1" dirty="0" smtClean="0">
                <a:solidFill>
                  <a:srgbClr val="E46C0A"/>
                </a:solidFill>
              </a:rPr>
              <a:t> Especial – </a:t>
            </a:r>
            <a:r>
              <a:rPr lang="en-US" sz="4000" b="1" dirty="0" err="1" smtClean="0">
                <a:solidFill>
                  <a:srgbClr val="E46C0A"/>
                </a:solidFill>
              </a:rPr>
              <a:t>Divulgación</a:t>
            </a:r>
            <a:r>
              <a:rPr lang="en-US" sz="4000" b="1" dirty="0" smtClean="0">
                <a:solidFill>
                  <a:srgbClr val="E46C0A"/>
                </a:solidFill>
              </a:rPr>
              <a:t> del </a:t>
            </a: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20.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divulga</a:t>
            </a:r>
            <a:r>
              <a:rPr lang="en-US" sz="2400" dirty="0"/>
              <a:t>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 en </a:t>
            </a:r>
            <a:r>
              <a:rPr lang="en-US" sz="2400" dirty="0" err="1"/>
              <a:t>foros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académicos</a:t>
            </a:r>
            <a:r>
              <a:rPr lang="en-US" sz="2400" dirty="0" smtClean="0"/>
              <a:t> </a:t>
            </a:r>
            <a:r>
              <a:rPr lang="en-US" sz="2400" dirty="0"/>
              <a:t>o </a:t>
            </a:r>
            <a:r>
              <a:rPr lang="en-US" sz="2400" dirty="0" err="1"/>
              <a:t>profesionales</a:t>
            </a:r>
            <a:r>
              <a:rPr lang="en-US" sz="2400" dirty="0"/>
              <a:t> en Puerto Rico.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189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3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56792"/>
            <a:ext cx="8776402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dirty="0" err="1" smtClean="0"/>
              <a:t>Entrega</a:t>
            </a:r>
            <a:r>
              <a:rPr lang="en-US" dirty="0" smtClean="0"/>
              <a:t> o </a:t>
            </a:r>
            <a:r>
              <a:rPr lang="en-US" dirty="0" err="1" smtClean="0"/>
              <a:t>presenta</a:t>
            </a:r>
            <a:r>
              <a:rPr lang="en-US" dirty="0" smtClean="0"/>
              <a:t> a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le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asignan</a:t>
            </a:r>
            <a:r>
              <a:rPr lang="en-US" dirty="0" smtClean="0"/>
              <a:t> en los </a:t>
            </a:r>
            <a:r>
              <a:rPr lang="en-US" dirty="0" err="1" smtClean="0"/>
              <a:t>comités</a:t>
            </a:r>
            <a:r>
              <a:rPr lang="en-US" dirty="0" smtClean="0"/>
              <a:t> o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a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pertenece</a:t>
            </a:r>
            <a:r>
              <a:rPr lang="en-US" dirty="0" smtClean="0"/>
              <a:t>.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 smtClean="0"/>
              <a:t>(Indique </a:t>
            </a:r>
            <a:r>
              <a:rPr lang="en-US" dirty="0" err="1" smtClean="0"/>
              <a:t>Comité</a:t>
            </a:r>
            <a:r>
              <a:rPr lang="en-US" dirty="0" smtClean="0"/>
              <a:t> y enlace </a:t>
            </a:r>
            <a:r>
              <a:rPr lang="en-US" dirty="0" err="1" smtClean="0"/>
              <a:t>texto</a:t>
            </a:r>
            <a:r>
              <a:rPr lang="en-US" dirty="0" smtClean="0"/>
              <a:t> con </a:t>
            </a:r>
            <a:r>
              <a:rPr lang="en-US" dirty="0" err="1" smtClean="0"/>
              <a:t>evidencia</a:t>
            </a:r>
            <a:r>
              <a:rPr lang="en-US" dirty="0" smtClean="0"/>
              <a:t>)</a:t>
            </a:r>
          </a:p>
          <a:p>
            <a:pPr marL="1314450" lvl="2" indent="-457200">
              <a:buAutoNum type="alphaLcPeriod"/>
            </a:pPr>
            <a:r>
              <a:rPr lang="en-US" dirty="0"/>
              <a:t>(Indique </a:t>
            </a:r>
            <a:r>
              <a:rPr lang="en-US" dirty="0" err="1"/>
              <a:t>Comité</a:t>
            </a:r>
            <a:r>
              <a:rPr lang="en-US" dirty="0"/>
              <a:t> y enlace </a:t>
            </a:r>
            <a:r>
              <a:rPr lang="en-US" dirty="0" err="1"/>
              <a:t>texto</a:t>
            </a:r>
            <a:r>
              <a:rPr lang="en-US" dirty="0"/>
              <a:t> con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314450" lvl="2" indent="-457200">
              <a:buAutoNum type="alphaLcPeriod"/>
            </a:pPr>
            <a:r>
              <a:rPr lang="en-US" dirty="0"/>
              <a:t>(Indique </a:t>
            </a:r>
            <a:r>
              <a:rPr lang="en-US" dirty="0" err="1"/>
              <a:t>Comité</a:t>
            </a:r>
            <a:r>
              <a:rPr lang="en-US" dirty="0"/>
              <a:t> y enlace </a:t>
            </a:r>
            <a:r>
              <a:rPr lang="en-US" dirty="0" err="1"/>
              <a:t>texto</a:t>
            </a:r>
            <a:r>
              <a:rPr lang="en-US" dirty="0"/>
              <a:t> con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1314450" lvl="2" indent="-457200">
              <a:buAutoNum type="alphaLcPeriod"/>
            </a:pPr>
            <a:r>
              <a:rPr lang="en-US" dirty="0"/>
              <a:t>(Indique </a:t>
            </a:r>
            <a:r>
              <a:rPr lang="en-US" dirty="0" err="1"/>
              <a:t>Comité</a:t>
            </a:r>
            <a:r>
              <a:rPr lang="en-US" dirty="0"/>
              <a:t> y enlace </a:t>
            </a:r>
            <a:r>
              <a:rPr lang="en-US" dirty="0" err="1"/>
              <a:t>texto</a:t>
            </a:r>
            <a:r>
              <a:rPr lang="en-US" dirty="0"/>
              <a:t> con </a:t>
            </a:r>
            <a:r>
              <a:rPr lang="en-US" dirty="0" err="1"/>
              <a:t>evidencia</a:t>
            </a:r>
            <a:r>
              <a:rPr lang="en-US" dirty="0"/>
              <a:t>)</a:t>
            </a:r>
          </a:p>
          <a:p>
            <a:pPr marL="857250" lvl="2" indent="0">
              <a:buNone/>
            </a:pPr>
            <a:endParaRPr lang="en-US" dirty="0"/>
          </a:p>
          <a:p>
            <a:pPr marL="1771650" lvl="3" indent="-457200">
              <a:buFont typeface="Arial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983268" y="569574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47813" y="569574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42943" y="569574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23222" y="5695749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5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r>
              <a:rPr lang="en-US" sz="4000" b="1" dirty="0" smtClean="0">
                <a:solidFill>
                  <a:srgbClr val="E46C0A"/>
                </a:solidFill>
              </a:rPr>
              <a:t> Especial – </a:t>
            </a:r>
            <a:r>
              <a:rPr lang="en-US" sz="4000" b="1" dirty="0" err="1" smtClean="0">
                <a:solidFill>
                  <a:srgbClr val="E46C0A"/>
                </a:solidFill>
              </a:rPr>
              <a:t>Divulgación</a:t>
            </a:r>
            <a:r>
              <a:rPr lang="en-US" sz="4000" b="1" dirty="0" smtClean="0">
                <a:solidFill>
                  <a:srgbClr val="E46C0A"/>
                </a:solidFill>
              </a:rPr>
              <a:t> del </a:t>
            </a: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21.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publica</a:t>
            </a:r>
            <a:r>
              <a:rPr lang="en-US" sz="2400" dirty="0"/>
              <a:t>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 en </a:t>
            </a:r>
            <a:r>
              <a:rPr lang="en-US" sz="2400" dirty="0" err="1"/>
              <a:t>revistas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arbitradas</a:t>
            </a:r>
            <a:r>
              <a:rPr lang="en-US" sz="2400" dirty="0" smtClean="0"/>
              <a:t> </a:t>
            </a:r>
            <a:r>
              <a:rPr lang="en-US" sz="2400" dirty="0" err="1"/>
              <a:t>por</a:t>
            </a:r>
            <a:r>
              <a:rPr lang="en-US" sz="2400" dirty="0"/>
              <a:t> pares.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0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r>
              <a:rPr lang="en-US" sz="4000" b="1" dirty="0" smtClean="0">
                <a:solidFill>
                  <a:srgbClr val="E46C0A"/>
                </a:solidFill>
              </a:rPr>
              <a:t> Especial – </a:t>
            </a:r>
            <a:r>
              <a:rPr lang="en-US" sz="4000" b="1" dirty="0" err="1" smtClean="0">
                <a:solidFill>
                  <a:srgbClr val="E46C0A"/>
                </a:solidFill>
              </a:rPr>
              <a:t>Divulgación</a:t>
            </a:r>
            <a:r>
              <a:rPr lang="en-US" sz="4000" b="1" dirty="0" smtClean="0">
                <a:solidFill>
                  <a:srgbClr val="E46C0A"/>
                </a:solidFill>
              </a:rPr>
              <a:t> del </a:t>
            </a: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22.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informa</a:t>
            </a:r>
            <a:r>
              <a:rPr lang="en-US" sz="2400" dirty="0"/>
              <a:t> </a:t>
            </a:r>
            <a:r>
              <a:rPr lang="en-US" sz="2400" dirty="0" err="1"/>
              <a:t>regularmente</a:t>
            </a:r>
            <a:r>
              <a:rPr lang="en-US" sz="2400" dirty="0"/>
              <a:t> al </a:t>
            </a:r>
            <a:r>
              <a:rPr lang="en-US" sz="2400" dirty="0" err="1"/>
              <a:t>público</a:t>
            </a:r>
            <a:r>
              <a:rPr lang="en-US" sz="2400" dirty="0"/>
              <a:t> en general en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Puerto </a:t>
            </a:r>
            <a:r>
              <a:rPr lang="en-US" sz="2400" dirty="0"/>
              <a:t>Rico </a:t>
            </a:r>
            <a:r>
              <a:rPr lang="en-US" sz="2400" dirty="0" err="1"/>
              <a:t>acerca</a:t>
            </a:r>
            <a:r>
              <a:rPr lang="en-US" sz="2400" dirty="0"/>
              <a:t> del </a:t>
            </a:r>
            <a:r>
              <a:rPr lang="en-US" sz="2400" dirty="0" err="1"/>
              <a:t>servicio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r>
              <a:rPr lang="en-US" sz="4000" b="1" dirty="0" smtClean="0">
                <a:solidFill>
                  <a:srgbClr val="E46C0A"/>
                </a:solidFill>
              </a:rPr>
              <a:t> Especial – </a:t>
            </a:r>
            <a:r>
              <a:rPr lang="en-US" sz="4000" b="1" dirty="0" err="1" smtClean="0">
                <a:solidFill>
                  <a:srgbClr val="E46C0A"/>
                </a:solidFill>
              </a:rPr>
              <a:t>Divulgación</a:t>
            </a:r>
            <a:r>
              <a:rPr lang="en-US" sz="4000" b="1" dirty="0" smtClean="0">
                <a:solidFill>
                  <a:srgbClr val="E46C0A"/>
                </a:solidFill>
              </a:rPr>
              <a:t> del </a:t>
            </a: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23.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divulga</a:t>
            </a:r>
            <a:r>
              <a:rPr lang="en-US" sz="2400" dirty="0"/>
              <a:t>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 en </a:t>
            </a:r>
            <a:r>
              <a:rPr lang="en-US" sz="2400" dirty="0" err="1"/>
              <a:t>foros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académicos</a:t>
            </a:r>
            <a:r>
              <a:rPr lang="en-US" sz="2400" dirty="0" smtClean="0"/>
              <a:t> o </a:t>
            </a:r>
            <a:r>
              <a:rPr lang="en-US" sz="2400" dirty="0" err="1" smtClean="0"/>
              <a:t>profesionales</a:t>
            </a:r>
            <a:r>
              <a:rPr lang="en-US" sz="2400" dirty="0" smtClean="0"/>
              <a:t> </a:t>
            </a:r>
            <a:r>
              <a:rPr lang="en-US" sz="2400" dirty="0" err="1" smtClean="0"/>
              <a:t>inetrnacionales</a:t>
            </a:r>
            <a:r>
              <a:rPr lang="en-US" sz="2400" dirty="0" smtClean="0"/>
              <a:t>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6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r>
              <a:rPr lang="en-US" sz="4000" b="1" dirty="0" smtClean="0">
                <a:solidFill>
                  <a:srgbClr val="E46C0A"/>
                </a:solidFill>
              </a:rPr>
              <a:t> Especial – </a:t>
            </a:r>
            <a:r>
              <a:rPr lang="en-US" sz="4000" b="1" dirty="0" err="1" smtClean="0">
                <a:solidFill>
                  <a:srgbClr val="E46C0A"/>
                </a:solidFill>
              </a:rPr>
              <a:t>Divulgación</a:t>
            </a:r>
            <a:r>
              <a:rPr lang="en-US" sz="4000" b="1" dirty="0" smtClean="0">
                <a:solidFill>
                  <a:srgbClr val="E46C0A"/>
                </a:solidFill>
              </a:rPr>
              <a:t> del </a:t>
            </a: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24. </a:t>
            </a:r>
            <a:r>
              <a:rPr lang="en-US" sz="2400" dirty="0"/>
              <a:t>El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divulga</a:t>
            </a:r>
            <a:r>
              <a:rPr lang="en-US" sz="2400" dirty="0"/>
              <a:t>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 en </a:t>
            </a:r>
            <a:r>
              <a:rPr lang="en-US" sz="2400" dirty="0" err="1"/>
              <a:t>foros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internacionales</a:t>
            </a:r>
            <a:r>
              <a:rPr lang="en-US" sz="2400" dirty="0" smtClean="0"/>
              <a:t> </a:t>
            </a:r>
            <a:r>
              <a:rPr lang="en-US" sz="2400" dirty="0" err="1"/>
              <a:t>dirigidos</a:t>
            </a:r>
            <a:r>
              <a:rPr lang="en-US" sz="2400" dirty="0"/>
              <a:t> al </a:t>
            </a:r>
            <a:r>
              <a:rPr lang="en-US" sz="2400" dirty="0" err="1"/>
              <a:t>público</a:t>
            </a:r>
            <a:r>
              <a:rPr lang="en-US" sz="2400" dirty="0"/>
              <a:t> general.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2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err="1" smtClean="0">
                <a:solidFill>
                  <a:srgbClr val="E46C0A"/>
                </a:solidFill>
              </a:rPr>
              <a:t>Servicio</a:t>
            </a:r>
            <a:r>
              <a:rPr lang="en-US" sz="4000" b="1" dirty="0" smtClean="0">
                <a:solidFill>
                  <a:srgbClr val="E46C0A"/>
                </a:solidFill>
              </a:rPr>
              <a:t> Especial – </a:t>
            </a:r>
            <a:r>
              <a:rPr lang="en-US" sz="4000" b="1" dirty="0" err="1" smtClean="0">
                <a:solidFill>
                  <a:srgbClr val="E46C0A"/>
                </a:solidFill>
              </a:rPr>
              <a:t>Productividad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25.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utilizara</a:t>
            </a:r>
            <a:r>
              <a:rPr lang="en-US" sz="2400" dirty="0"/>
              <a:t>́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escala</a:t>
            </a:r>
            <a:r>
              <a:rPr lang="en-US" sz="2400" dirty="0"/>
              <a:t> </a:t>
            </a:r>
            <a:r>
              <a:rPr lang="en-US" sz="2400" dirty="0" err="1"/>
              <a:t>específica</a:t>
            </a:r>
            <a:r>
              <a:rPr lang="en-US" sz="2400" dirty="0"/>
              <a:t> para </a:t>
            </a:r>
            <a:r>
              <a:rPr lang="en-US" sz="2400" dirty="0" err="1"/>
              <a:t>cuantificar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/>
              <a:t>componente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sz="2400" dirty="0" smtClean="0"/>
              <a:t>	</a:t>
            </a:r>
            <a:r>
              <a:rPr lang="en-US" dirty="0" smtClean="0"/>
              <a:t>Documentos </a:t>
            </a:r>
            <a:r>
              <a:rPr lang="en-US" dirty="0" err="1"/>
              <a:t>provisto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evidencian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(Enlace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2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Servicio</a:t>
            </a:r>
            <a:r>
              <a:rPr lang="en-US" b="1" dirty="0" smtClean="0">
                <a:solidFill>
                  <a:srgbClr val="E46C0A"/>
                </a:solidFill>
              </a:rPr>
              <a:t> Especial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41" y="1366415"/>
            <a:ext cx="8353585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err="1" smtClean="0"/>
              <a:t>Resumen</a:t>
            </a:r>
            <a:r>
              <a:rPr lang="en-US" sz="2400" b="1" dirty="0" smtClean="0"/>
              <a:t> de la Evaluación en el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Servicio</a:t>
            </a:r>
            <a:r>
              <a:rPr lang="en-US" sz="2400" b="1" dirty="0" smtClean="0"/>
              <a:t> Especial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(</a:t>
            </a:r>
            <a:r>
              <a:rPr lang="en-US" sz="2400" dirty="0" err="1" smtClean="0"/>
              <a:t>Describa</a:t>
            </a:r>
            <a:r>
              <a:rPr lang="en-US" sz="2400" dirty="0" smtClean="0"/>
              <a:t> y enlace el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0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3859" y="2570812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Consejería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5710898" y="526773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275443" y="526773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070573" y="526773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50852" y="5267739"/>
            <a:ext cx="693032" cy="556591"/>
            <a:chOff x="6450852" y="5267739"/>
            <a:chExt cx="693032" cy="556591"/>
          </a:xfrm>
        </p:grpSpPr>
        <p:sp>
          <p:nvSpPr>
            <p:cNvPr id="15" name="Action Button: Custom 14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1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>
                <a:solidFill>
                  <a:srgbClr val="E46C0A"/>
                </a:solidFill>
              </a:rPr>
              <a:t>Calidad</a:t>
            </a:r>
            <a:r>
              <a:rPr lang="en-US" sz="3600" b="1" dirty="0">
                <a:solidFill>
                  <a:srgbClr val="E46C0A"/>
                </a:solidFill>
              </a:rPr>
              <a:t> del </a:t>
            </a:r>
            <a:r>
              <a:rPr lang="en-US" sz="3600" b="1" dirty="0" err="1">
                <a:solidFill>
                  <a:srgbClr val="E46C0A"/>
                </a:solidFill>
              </a:rPr>
              <a:t>Diseño</a:t>
            </a:r>
            <a:r>
              <a:rPr lang="en-US" sz="3600" b="1" dirty="0">
                <a:solidFill>
                  <a:srgbClr val="E46C0A"/>
                </a:solidFill>
              </a:rPr>
              <a:t> y </a:t>
            </a:r>
            <a:r>
              <a:rPr lang="en-US" sz="3600" b="1" dirty="0" err="1">
                <a:solidFill>
                  <a:srgbClr val="E46C0A"/>
                </a:solidFill>
              </a:rPr>
              <a:t>Desarrollo</a:t>
            </a:r>
            <a:r>
              <a:rPr lang="en-US" sz="3600" b="1" dirty="0">
                <a:solidFill>
                  <a:srgbClr val="E46C0A"/>
                </a:solidFill>
              </a:rPr>
              <a:t> de </a:t>
            </a:r>
            <a:r>
              <a:rPr lang="en-US" sz="3600" b="1" dirty="0" err="1">
                <a:solidFill>
                  <a:srgbClr val="E46C0A"/>
                </a:solidFill>
              </a:rPr>
              <a:t>las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Experiencias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Estudiantiles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1. Las </a:t>
            </a:r>
            <a:r>
              <a:rPr lang="en-US" sz="2400" dirty="0" err="1"/>
              <a:t>metas</a:t>
            </a:r>
            <a:r>
              <a:rPr lang="en-US" sz="2400" dirty="0"/>
              <a:t> y los </a:t>
            </a:r>
            <a:r>
              <a:rPr lang="en-US" sz="2400" dirty="0" err="1"/>
              <a:t>objetivos</a:t>
            </a:r>
            <a:r>
              <a:rPr lang="en-US" sz="2400" dirty="0"/>
              <a:t> se </a:t>
            </a:r>
            <a:r>
              <a:rPr lang="en-US" sz="2400" dirty="0" err="1"/>
              <a:t>presentan</a:t>
            </a:r>
            <a:r>
              <a:rPr lang="en-US" sz="2400" dirty="0"/>
              <a:t> de forma </a:t>
            </a:r>
            <a:r>
              <a:rPr lang="en-US" sz="2400" dirty="0" err="1"/>
              <a:t>clara</a:t>
            </a:r>
            <a:r>
              <a:rPr lang="en-US" sz="2400" dirty="0"/>
              <a:t>.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</a:t>
            </a:r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8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>
                <a:solidFill>
                  <a:srgbClr val="E46C0A"/>
                </a:solidFill>
              </a:rPr>
              <a:t>Calidad</a:t>
            </a:r>
            <a:r>
              <a:rPr lang="en-US" sz="3600" b="1" dirty="0">
                <a:solidFill>
                  <a:srgbClr val="E46C0A"/>
                </a:solidFill>
              </a:rPr>
              <a:t> del </a:t>
            </a:r>
            <a:r>
              <a:rPr lang="en-US" sz="3600" b="1" dirty="0" err="1">
                <a:solidFill>
                  <a:srgbClr val="E46C0A"/>
                </a:solidFill>
              </a:rPr>
              <a:t>Diseño</a:t>
            </a:r>
            <a:r>
              <a:rPr lang="en-US" sz="3600" b="1" dirty="0">
                <a:solidFill>
                  <a:srgbClr val="E46C0A"/>
                </a:solidFill>
              </a:rPr>
              <a:t> y </a:t>
            </a:r>
            <a:r>
              <a:rPr lang="en-US" sz="3600" b="1" dirty="0" err="1">
                <a:solidFill>
                  <a:srgbClr val="E46C0A"/>
                </a:solidFill>
              </a:rPr>
              <a:t>Desarrollo</a:t>
            </a:r>
            <a:r>
              <a:rPr lang="en-US" sz="3600" b="1" dirty="0">
                <a:solidFill>
                  <a:srgbClr val="E46C0A"/>
                </a:solidFill>
              </a:rPr>
              <a:t> de </a:t>
            </a:r>
            <a:r>
              <a:rPr lang="en-US" sz="3600" b="1" dirty="0" err="1">
                <a:solidFill>
                  <a:srgbClr val="E46C0A"/>
                </a:solidFill>
              </a:rPr>
              <a:t>las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Experiencias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Estudiantiles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/>
              <a:t>Los </a:t>
            </a:r>
            <a:r>
              <a:rPr lang="en-US" sz="2400" dirty="0" err="1"/>
              <a:t>métodos</a:t>
            </a:r>
            <a:r>
              <a:rPr lang="en-US" sz="2400" dirty="0"/>
              <a:t> y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son </a:t>
            </a:r>
            <a:r>
              <a:rPr lang="en-US" sz="2400" dirty="0" err="1"/>
              <a:t>cónsonas</a:t>
            </a:r>
            <a:r>
              <a:rPr lang="en-US" sz="2400" dirty="0"/>
              <a:t> con los </a:t>
            </a:r>
            <a:r>
              <a:rPr lang="en-US" sz="2400" dirty="0" err="1"/>
              <a:t>objetivos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</a:t>
            </a:r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2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>
                <a:solidFill>
                  <a:srgbClr val="E46C0A"/>
                </a:solidFill>
              </a:rPr>
              <a:t>Calidad</a:t>
            </a:r>
            <a:r>
              <a:rPr lang="en-US" sz="3600" b="1" dirty="0">
                <a:solidFill>
                  <a:srgbClr val="E46C0A"/>
                </a:solidFill>
              </a:rPr>
              <a:t> del </a:t>
            </a:r>
            <a:r>
              <a:rPr lang="en-US" sz="3600" b="1" dirty="0" err="1">
                <a:solidFill>
                  <a:srgbClr val="E46C0A"/>
                </a:solidFill>
              </a:rPr>
              <a:t>Diseño</a:t>
            </a:r>
            <a:r>
              <a:rPr lang="en-US" sz="3600" b="1" dirty="0">
                <a:solidFill>
                  <a:srgbClr val="E46C0A"/>
                </a:solidFill>
              </a:rPr>
              <a:t> y </a:t>
            </a:r>
            <a:r>
              <a:rPr lang="en-US" sz="3600" b="1" dirty="0" err="1">
                <a:solidFill>
                  <a:srgbClr val="E46C0A"/>
                </a:solidFill>
              </a:rPr>
              <a:t>Desarrollo</a:t>
            </a:r>
            <a:r>
              <a:rPr lang="en-US" sz="3600" b="1" dirty="0">
                <a:solidFill>
                  <a:srgbClr val="E46C0A"/>
                </a:solidFill>
              </a:rPr>
              <a:t> de </a:t>
            </a:r>
            <a:r>
              <a:rPr lang="en-US" sz="3600" b="1" dirty="0" err="1">
                <a:solidFill>
                  <a:srgbClr val="E46C0A"/>
                </a:solidFill>
              </a:rPr>
              <a:t>las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Experiencias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Estudiantiles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3. </a:t>
            </a:r>
            <a:r>
              <a:rPr lang="en-US" sz="2400" dirty="0"/>
              <a:t>El </a:t>
            </a:r>
            <a:r>
              <a:rPr lang="en-US" sz="2400" dirty="0" err="1"/>
              <a:t>contenido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pertinente</a:t>
            </a:r>
            <a:r>
              <a:rPr lang="en-US" sz="2400" dirty="0"/>
              <a:t> a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necesidades</a:t>
            </a:r>
            <a:r>
              <a:rPr lang="en-US" sz="2400" dirty="0" smtClean="0"/>
              <a:t> </a:t>
            </a:r>
            <a:r>
              <a:rPr lang="en-US" sz="2400" dirty="0"/>
              <a:t>de los </a:t>
            </a:r>
            <a:r>
              <a:rPr lang="en-US" sz="2400" dirty="0" err="1"/>
              <a:t>estudiantes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Estudiantes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199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7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4401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Portafolio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Electrónico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para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el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Ascenso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en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Rango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a (Indique el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Rango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3141"/>
            <a:ext cx="6400800" cy="939622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Nombre</a:t>
            </a:r>
            <a:r>
              <a:rPr lang="en-US" b="1" dirty="0" smtClean="0">
                <a:solidFill>
                  <a:schemeClr val="tx1"/>
                </a:solidFill>
              </a:rPr>
              <a:t> del </a:t>
            </a:r>
            <a:r>
              <a:rPr lang="en-US" b="1" dirty="0" err="1" smtClean="0">
                <a:solidFill>
                  <a:schemeClr val="tx1"/>
                </a:solidFill>
              </a:rPr>
              <a:t>Facultativo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Periodo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Ejemplo</a:t>
            </a:r>
            <a:r>
              <a:rPr lang="en-US" b="1" dirty="0" smtClean="0">
                <a:solidFill>
                  <a:schemeClr val="tx1"/>
                </a:solidFill>
              </a:rPr>
              <a:t> 2010-2015)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Escuela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err="1" smtClean="0">
                <a:solidFill>
                  <a:schemeClr val="tx1"/>
                </a:solidFill>
              </a:rPr>
              <a:t>Decanato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09720" y="5486396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Cumple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le </a:t>
            </a:r>
            <a:r>
              <a:rPr lang="en-US" dirty="0" err="1" smtClean="0"/>
              <a:t>asignan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Supervisor –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457200" lvl="1" indent="0">
              <a:buNone/>
            </a:pPr>
            <a:r>
              <a:rPr lang="en-US" dirty="0" smtClean="0"/>
              <a:t>8. Asiste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reuniones</a:t>
            </a:r>
            <a:r>
              <a:rPr lang="en-US" dirty="0" smtClean="0"/>
              <a:t> de </a:t>
            </a:r>
            <a:r>
              <a:rPr lang="en-US" dirty="0" err="1" smtClean="0"/>
              <a:t>facultad</a:t>
            </a:r>
            <a:r>
              <a:rPr lang="en-US" dirty="0" smtClean="0"/>
              <a:t> o </a:t>
            </a:r>
            <a:r>
              <a:rPr lang="en-US" dirty="0" err="1" smtClean="0"/>
              <a:t>unidad</a:t>
            </a:r>
            <a:r>
              <a:rPr lang="en-US" dirty="0" smtClean="0"/>
              <a:t> a la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pertenece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Supervisor-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457200" lvl="1" indent="0">
              <a:buNone/>
            </a:pPr>
            <a:r>
              <a:rPr lang="en-US" dirty="0" smtClean="0"/>
              <a:t>9. Asiste al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reuniones</a:t>
            </a:r>
            <a:r>
              <a:rPr lang="en-US" dirty="0" smtClean="0"/>
              <a:t> de </a:t>
            </a:r>
            <a:r>
              <a:rPr lang="en-US" dirty="0" err="1" smtClean="0"/>
              <a:t>departamento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-Supervisor –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  <a:endParaRPr lang="en-US" dirty="0"/>
          </a:p>
          <a:p>
            <a:pPr marL="857250" lvl="2" indent="0">
              <a:buNone/>
            </a:pPr>
            <a:endParaRPr lang="en-US" dirty="0"/>
          </a:p>
          <a:p>
            <a:pPr marL="1771650" lvl="3" indent="-457200">
              <a:buFont typeface="Arial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3" y="5695752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68" y="5695752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398" y="5695752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77" y="5695752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3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>
                <a:solidFill>
                  <a:srgbClr val="E46C0A"/>
                </a:solidFill>
              </a:rPr>
              <a:t>Calidad</a:t>
            </a:r>
            <a:r>
              <a:rPr lang="en-US" sz="3600" b="1" dirty="0">
                <a:solidFill>
                  <a:srgbClr val="E46C0A"/>
                </a:solidFill>
              </a:rPr>
              <a:t> del </a:t>
            </a:r>
            <a:r>
              <a:rPr lang="en-US" sz="3600" b="1" dirty="0" err="1">
                <a:solidFill>
                  <a:srgbClr val="E46C0A"/>
                </a:solidFill>
              </a:rPr>
              <a:t>Diseño</a:t>
            </a:r>
            <a:r>
              <a:rPr lang="en-US" sz="3600" b="1" dirty="0">
                <a:solidFill>
                  <a:srgbClr val="E46C0A"/>
                </a:solidFill>
              </a:rPr>
              <a:t> y </a:t>
            </a:r>
            <a:r>
              <a:rPr lang="en-US" sz="3600" b="1" dirty="0" err="1">
                <a:solidFill>
                  <a:srgbClr val="E46C0A"/>
                </a:solidFill>
              </a:rPr>
              <a:t>Desarrollo</a:t>
            </a:r>
            <a:r>
              <a:rPr lang="en-US" sz="3600" b="1" dirty="0">
                <a:solidFill>
                  <a:srgbClr val="E46C0A"/>
                </a:solidFill>
              </a:rPr>
              <a:t> de </a:t>
            </a:r>
            <a:r>
              <a:rPr lang="en-US" sz="3600" b="1" dirty="0" err="1">
                <a:solidFill>
                  <a:srgbClr val="E46C0A"/>
                </a:solidFill>
              </a:rPr>
              <a:t>las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Experiencias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Estudiantiles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Las 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facilitan</a:t>
            </a:r>
            <a:r>
              <a:rPr lang="en-US" sz="2400" dirty="0"/>
              <a:t> el </a:t>
            </a:r>
            <a:r>
              <a:rPr lang="en-US" sz="2400" dirty="0" err="1"/>
              <a:t>desarrollo</a:t>
            </a:r>
            <a:r>
              <a:rPr lang="en-US" sz="2400" dirty="0"/>
              <a:t> de los </a:t>
            </a:r>
            <a:r>
              <a:rPr lang="en-US" sz="2400" dirty="0" err="1"/>
              <a:t>estudiantes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Estudiantes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9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>
                <a:solidFill>
                  <a:srgbClr val="E46C0A"/>
                </a:solidFill>
              </a:rPr>
              <a:t>Calidad</a:t>
            </a:r>
            <a:r>
              <a:rPr lang="en-US" sz="3600" b="1" dirty="0">
                <a:solidFill>
                  <a:srgbClr val="E46C0A"/>
                </a:solidFill>
              </a:rPr>
              <a:t> del </a:t>
            </a:r>
            <a:r>
              <a:rPr lang="en-US" sz="3600" b="1" dirty="0" err="1">
                <a:solidFill>
                  <a:srgbClr val="E46C0A"/>
                </a:solidFill>
              </a:rPr>
              <a:t>Diseño</a:t>
            </a:r>
            <a:r>
              <a:rPr lang="en-US" sz="3600" b="1" dirty="0">
                <a:solidFill>
                  <a:srgbClr val="E46C0A"/>
                </a:solidFill>
              </a:rPr>
              <a:t> y </a:t>
            </a:r>
            <a:r>
              <a:rPr lang="en-US" sz="3600" b="1" dirty="0" err="1">
                <a:solidFill>
                  <a:srgbClr val="E46C0A"/>
                </a:solidFill>
              </a:rPr>
              <a:t>Desarrollo</a:t>
            </a:r>
            <a:r>
              <a:rPr lang="en-US" sz="3600" b="1" dirty="0">
                <a:solidFill>
                  <a:srgbClr val="E46C0A"/>
                </a:solidFill>
              </a:rPr>
              <a:t> de </a:t>
            </a:r>
            <a:r>
              <a:rPr lang="en-US" sz="3600" b="1" dirty="0" err="1">
                <a:solidFill>
                  <a:srgbClr val="E46C0A"/>
                </a:solidFill>
              </a:rPr>
              <a:t>las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Experiencias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Estudiantiles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5. </a:t>
            </a:r>
            <a:r>
              <a:rPr lang="en-US" sz="2400" dirty="0"/>
              <a:t>La </a:t>
            </a:r>
            <a:r>
              <a:rPr lang="en-US" sz="2400" dirty="0" err="1"/>
              <a:t>organización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facilita</a:t>
            </a:r>
            <a:r>
              <a:rPr lang="en-US" sz="2400" dirty="0"/>
              <a:t> el </a:t>
            </a:r>
            <a:r>
              <a:rPr lang="en-US" sz="2400" dirty="0" err="1"/>
              <a:t>logro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objetivos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Estudiantes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6</a:t>
            </a:r>
            <a:r>
              <a:rPr lang="en-US" sz="2400" dirty="0" smtClean="0"/>
              <a:t>. </a:t>
            </a:r>
            <a:r>
              <a:rPr lang="en-US" sz="2400" dirty="0"/>
              <a:t>Comunica </a:t>
            </a:r>
            <a:r>
              <a:rPr lang="en-US" sz="2400" dirty="0" err="1"/>
              <a:t>claramente</a:t>
            </a:r>
            <a:r>
              <a:rPr lang="en-US" sz="2400" dirty="0"/>
              <a:t> a los </a:t>
            </a:r>
            <a:r>
              <a:rPr lang="en-US" sz="2400" dirty="0" err="1"/>
              <a:t>estudiantes</a:t>
            </a:r>
            <a:r>
              <a:rPr lang="en-US" sz="2400" dirty="0"/>
              <a:t> los </a:t>
            </a:r>
            <a:r>
              <a:rPr lang="en-US" sz="2400" dirty="0" err="1"/>
              <a:t>objetivos</a:t>
            </a:r>
            <a:r>
              <a:rPr lang="en-US" sz="2400" dirty="0"/>
              <a:t> 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expectativas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educativas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Estudiantes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1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7. </a:t>
            </a:r>
            <a:r>
              <a:rPr lang="en-US" sz="2400" dirty="0"/>
              <a:t>Comunica </a:t>
            </a:r>
            <a:r>
              <a:rPr lang="en-US" sz="2400" dirty="0" err="1"/>
              <a:t>claramente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responsabilidades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estudiantes</a:t>
            </a:r>
            <a:r>
              <a:rPr lang="en-US" sz="2400" dirty="0" smtClean="0"/>
              <a:t> </a:t>
            </a:r>
            <a:r>
              <a:rPr lang="en-US" sz="2400" dirty="0"/>
              <a:t>en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educativas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Estudiantes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1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/>
              <a:t>8</a:t>
            </a:r>
            <a:r>
              <a:rPr lang="en-US" sz="2400" dirty="0" smtClean="0"/>
              <a:t>. </a:t>
            </a:r>
            <a:r>
              <a:rPr lang="en-US" sz="2400" dirty="0"/>
              <a:t>Facilita el </a:t>
            </a:r>
            <a:r>
              <a:rPr lang="en-US" sz="2400" dirty="0" err="1"/>
              <a:t>logro</a:t>
            </a:r>
            <a:r>
              <a:rPr lang="en-US" sz="2400" dirty="0"/>
              <a:t> de los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la </a:t>
            </a:r>
            <a:r>
              <a:rPr lang="en-US" sz="2400" dirty="0" err="1"/>
              <a:t>utilización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métodos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técnicas</a:t>
            </a:r>
            <a:r>
              <a:rPr lang="en-US" sz="2400" dirty="0"/>
              <a:t> </a:t>
            </a:r>
            <a:r>
              <a:rPr lang="en-US" sz="2400" dirty="0" err="1"/>
              <a:t>variadas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Estudiantes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</a:t>
            </a:r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9. </a:t>
            </a:r>
            <a:r>
              <a:rPr lang="en-US" sz="2400" dirty="0"/>
              <a:t>Demuestra </a:t>
            </a:r>
            <a:r>
              <a:rPr lang="en-US" sz="2400" dirty="0" err="1"/>
              <a:t>dominio</a:t>
            </a:r>
            <a:r>
              <a:rPr lang="en-US" sz="2400" dirty="0"/>
              <a:t> de los </a:t>
            </a:r>
            <a:r>
              <a:rPr lang="en-US" sz="2400" dirty="0" err="1"/>
              <a:t>métodos</a:t>
            </a:r>
            <a:r>
              <a:rPr lang="en-US" sz="2400" dirty="0"/>
              <a:t> y </a:t>
            </a:r>
            <a:r>
              <a:rPr lang="en-US" sz="2400" dirty="0" err="1"/>
              <a:t>técnicas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utiliza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</a:t>
            </a:r>
            <a:r>
              <a:rPr lang="en-US" dirty="0" smtClean="0"/>
              <a:t>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</a:t>
            </a:r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2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10. </a:t>
            </a:r>
            <a:r>
              <a:rPr lang="en-US" sz="2400" dirty="0"/>
              <a:t>Se </a:t>
            </a:r>
            <a:r>
              <a:rPr lang="en-US" sz="2400" dirty="0" err="1"/>
              <a:t>expresa</a:t>
            </a:r>
            <a:r>
              <a:rPr lang="en-US" sz="2400" dirty="0"/>
              <a:t> </a:t>
            </a:r>
            <a:r>
              <a:rPr lang="en-US" sz="2400" dirty="0" err="1"/>
              <a:t>claramente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Estudiantes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11. </a:t>
            </a:r>
            <a:r>
              <a:rPr lang="en-US" sz="2400" dirty="0"/>
              <a:t>Estimula un </a:t>
            </a:r>
            <a:r>
              <a:rPr lang="en-US" sz="2400" dirty="0" err="1"/>
              <a:t>ambiente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facilita</a:t>
            </a:r>
            <a:r>
              <a:rPr lang="en-US" sz="2400" dirty="0"/>
              <a:t> el </a:t>
            </a:r>
            <a:r>
              <a:rPr lang="en-US" sz="2400" dirty="0" err="1"/>
              <a:t>desarrollo</a:t>
            </a:r>
            <a:r>
              <a:rPr lang="en-US" sz="2400" dirty="0"/>
              <a:t> </a:t>
            </a:r>
            <a:r>
              <a:rPr lang="en-US" sz="2400" dirty="0" err="1"/>
              <a:t>intelectual</a:t>
            </a:r>
            <a:r>
              <a:rPr lang="en-US" sz="2400" dirty="0"/>
              <a:t> 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emocional</a:t>
            </a:r>
            <a:r>
              <a:rPr lang="en-US" sz="2400" dirty="0" smtClean="0"/>
              <a:t> </a:t>
            </a:r>
            <a:r>
              <a:rPr lang="en-US" sz="2400" dirty="0"/>
              <a:t>del </a:t>
            </a:r>
            <a:r>
              <a:rPr lang="en-US" sz="2400" dirty="0" err="1"/>
              <a:t>estudiante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Estudiantes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1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12. </a:t>
            </a:r>
            <a:r>
              <a:rPr lang="en-US" sz="2400" dirty="0"/>
              <a:t>Ofrece la </a:t>
            </a:r>
            <a:r>
              <a:rPr lang="en-US" sz="2400" dirty="0" err="1"/>
              <a:t>oportunidad</a:t>
            </a:r>
            <a:r>
              <a:rPr lang="en-US" sz="2400" dirty="0"/>
              <a:t> para </a:t>
            </a:r>
            <a:r>
              <a:rPr lang="en-US" sz="2400" dirty="0" err="1"/>
              <a:t>que</a:t>
            </a:r>
            <a:r>
              <a:rPr lang="en-US" sz="2400" dirty="0"/>
              <a:t> los </a:t>
            </a:r>
            <a:r>
              <a:rPr lang="en-US" sz="2400" dirty="0" err="1"/>
              <a:t>estudiantes</a:t>
            </a:r>
            <a:r>
              <a:rPr lang="en-US" sz="2400" dirty="0"/>
              <a:t> </a:t>
            </a:r>
            <a:r>
              <a:rPr lang="en-US" sz="2400" dirty="0" err="1"/>
              <a:t>expresen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/>
              <a:t>ideas.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Estudiantes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13. </a:t>
            </a:r>
            <a:r>
              <a:rPr lang="en-US" sz="2400" dirty="0"/>
              <a:t>Expresa los </a:t>
            </a:r>
            <a:r>
              <a:rPr lang="en-US" sz="2400" dirty="0" err="1"/>
              <a:t>puntos</a:t>
            </a:r>
            <a:r>
              <a:rPr lang="en-US" sz="2400" dirty="0"/>
              <a:t> de vista </a:t>
            </a:r>
            <a:r>
              <a:rPr lang="en-US" sz="2400" dirty="0" err="1"/>
              <a:t>considerando</a:t>
            </a:r>
            <a:r>
              <a:rPr lang="en-US" sz="2400" dirty="0"/>
              <a:t> la </a:t>
            </a:r>
            <a:r>
              <a:rPr lang="en-US" sz="2400" dirty="0" err="1"/>
              <a:t>opinión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demás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Estudiantes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>
                <a:solidFill>
                  <a:srgbClr val="000000"/>
                </a:solidFill>
              </a:rPr>
              <a:t>Evaluación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/>
              <a:t>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209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8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Entrega</a:t>
            </a:r>
            <a:r>
              <a:rPr lang="en-US" dirty="0" smtClean="0"/>
              <a:t> a </a:t>
            </a:r>
            <a:r>
              <a:rPr lang="en-US" dirty="0" err="1" smtClean="0"/>
              <a:t>tiempo</a:t>
            </a:r>
            <a:r>
              <a:rPr lang="en-US" dirty="0" smtClean="0"/>
              <a:t> los </a:t>
            </a:r>
            <a:r>
              <a:rPr lang="en-US" dirty="0" err="1" smtClean="0"/>
              <a:t>informes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requeridos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Supervisor –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457200" lvl="1" indent="0">
              <a:buNone/>
            </a:pPr>
            <a:r>
              <a:rPr lang="en-US" dirty="0" smtClean="0"/>
              <a:t>11. </a:t>
            </a:r>
            <a:r>
              <a:rPr lang="en-US" dirty="0" err="1" smtClean="0"/>
              <a:t>Participa</a:t>
            </a:r>
            <a:r>
              <a:rPr lang="en-US" dirty="0" smtClean="0"/>
              <a:t> en 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departamento</a:t>
            </a:r>
            <a:r>
              <a:rPr lang="en-US" dirty="0" smtClean="0"/>
              <a:t>, </a:t>
            </a:r>
            <a:r>
              <a:rPr lang="en-US" dirty="0" err="1" smtClean="0"/>
              <a:t>facultad</a:t>
            </a:r>
            <a:r>
              <a:rPr lang="en-US" dirty="0" smtClean="0"/>
              <a:t> o </a:t>
            </a:r>
            <a:r>
              <a:rPr lang="en-US" dirty="0" err="1" smtClean="0"/>
              <a:t>unidad</a:t>
            </a:r>
            <a:r>
              <a:rPr lang="en-US" dirty="0" smtClean="0"/>
              <a:t> </a:t>
            </a:r>
            <a:r>
              <a:rPr lang="en-US" dirty="0" err="1" smtClean="0"/>
              <a:t>académica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	- Supervisor –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Pares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Par A – </a:t>
            </a:r>
            <a:r>
              <a:rPr lang="en-US" dirty="0" err="1" smtClean="0"/>
              <a:t>Área</a:t>
            </a:r>
            <a:r>
              <a:rPr lang="en-US" dirty="0" smtClean="0"/>
              <a:t> de Docencia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Par B –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Docencia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Par C –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Docencia</a:t>
            </a:r>
            <a:r>
              <a:rPr lang="en-US" dirty="0" smtClean="0"/>
              <a:t> </a:t>
            </a:r>
            <a:endParaRPr lang="en-US" dirty="0"/>
          </a:p>
          <a:p>
            <a:pPr marL="857250" lvl="2" indent="0">
              <a:buNone/>
            </a:pPr>
            <a:endParaRPr lang="en-US" dirty="0"/>
          </a:p>
          <a:p>
            <a:pPr marL="1771650" lvl="3" indent="-457200">
              <a:buFont typeface="Arial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5" y="5754122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0" y="5754122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0" y="5754122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79" y="5754122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1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14. </a:t>
            </a:r>
            <a:r>
              <a:rPr lang="en-US" sz="2400" dirty="0"/>
              <a:t>Promueve un </a:t>
            </a:r>
            <a:r>
              <a:rPr lang="en-US" sz="2400" dirty="0" err="1"/>
              <a:t>ambiente</a:t>
            </a:r>
            <a:r>
              <a:rPr lang="en-US" sz="2400" dirty="0"/>
              <a:t> de </a:t>
            </a:r>
            <a:r>
              <a:rPr lang="en-US" sz="2400" dirty="0" err="1"/>
              <a:t>respeto</a:t>
            </a:r>
            <a:r>
              <a:rPr lang="en-US" sz="2400" dirty="0"/>
              <a:t> a la </a:t>
            </a:r>
            <a:r>
              <a:rPr lang="en-US" sz="2400" dirty="0" err="1"/>
              <a:t>diversidad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Estudiantes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15. </a:t>
            </a:r>
            <a:r>
              <a:rPr lang="en-US" sz="2400" dirty="0"/>
              <a:t>Provee </a:t>
            </a:r>
            <a:r>
              <a:rPr lang="en-US" sz="2400" dirty="0" err="1"/>
              <a:t>experiencias</a:t>
            </a:r>
            <a:r>
              <a:rPr lang="en-US" sz="2400" dirty="0"/>
              <a:t> de </a:t>
            </a:r>
            <a:r>
              <a:rPr lang="en-US" sz="2400" dirty="0" err="1"/>
              <a:t>aprendizaje</a:t>
            </a:r>
            <a:r>
              <a:rPr lang="en-US" sz="2400" dirty="0"/>
              <a:t> individual.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Estudiantes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</a:t>
            </a:r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5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16. </a:t>
            </a:r>
            <a:r>
              <a:rPr lang="en-US" sz="2400" dirty="0"/>
              <a:t>Provee </a:t>
            </a:r>
            <a:r>
              <a:rPr lang="en-US" sz="2400" dirty="0" err="1"/>
              <a:t>experiencias</a:t>
            </a:r>
            <a:r>
              <a:rPr lang="en-US" sz="2400" dirty="0"/>
              <a:t> de </a:t>
            </a:r>
            <a:r>
              <a:rPr lang="en-US" sz="2400" dirty="0" err="1"/>
              <a:t>aprendizaje</a:t>
            </a:r>
            <a:r>
              <a:rPr lang="en-US" sz="2400" dirty="0"/>
              <a:t> </a:t>
            </a:r>
            <a:r>
              <a:rPr lang="en-US" sz="2400" dirty="0" err="1"/>
              <a:t>grupal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Estudiantes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</a:t>
            </a:r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4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17. </a:t>
            </a:r>
            <a:r>
              <a:rPr lang="en-US" sz="2400" dirty="0"/>
              <a:t>Trata a los </a:t>
            </a:r>
            <a:r>
              <a:rPr lang="en-US" sz="2400" dirty="0" err="1"/>
              <a:t>estudiantes</a:t>
            </a:r>
            <a:r>
              <a:rPr lang="en-US" sz="2400" dirty="0"/>
              <a:t> con </a:t>
            </a:r>
            <a:r>
              <a:rPr lang="en-US" sz="2400" dirty="0" err="1"/>
              <a:t>respeto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Estudiantes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18. </a:t>
            </a:r>
            <a:r>
              <a:rPr lang="en-US" sz="2400" dirty="0"/>
              <a:t>Utiliza </a:t>
            </a:r>
            <a:r>
              <a:rPr lang="en-US" sz="2400" dirty="0" err="1"/>
              <a:t>distintos</a:t>
            </a:r>
            <a:r>
              <a:rPr lang="en-US" sz="2400" dirty="0"/>
              <a:t>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lecturas</a:t>
            </a:r>
            <a:r>
              <a:rPr lang="en-US" sz="2400" dirty="0"/>
              <a:t>, </a:t>
            </a:r>
            <a:r>
              <a:rPr lang="en-US" sz="2400" dirty="0" err="1"/>
              <a:t>películas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transparencias</a:t>
            </a:r>
            <a:r>
              <a:rPr lang="en-US" sz="2400" dirty="0"/>
              <a:t>, </a:t>
            </a:r>
            <a:r>
              <a:rPr lang="en-US" sz="2400" dirty="0" err="1" smtClean="0"/>
              <a:t>presentaciones</a:t>
            </a:r>
            <a:r>
              <a:rPr lang="en-US" sz="2400" dirty="0" smtClean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</a:t>
            </a:r>
            <a:r>
              <a:rPr lang="en-US" sz="2400" dirty="0" err="1"/>
              <a:t>computadora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entre </a:t>
            </a:r>
            <a:r>
              <a:rPr lang="en-US" sz="2400" dirty="0" err="1"/>
              <a:t>otros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Estudiantes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5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Promoción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Estudiantil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19. </a:t>
            </a:r>
            <a:r>
              <a:rPr lang="en-US" sz="2400" dirty="0"/>
              <a:t>Fundamenta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proyectos</a:t>
            </a:r>
            <a:r>
              <a:rPr lang="en-US" sz="2400" dirty="0"/>
              <a:t> </a:t>
            </a:r>
            <a:r>
              <a:rPr lang="en-US" sz="2400" dirty="0" err="1"/>
              <a:t>educativos</a:t>
            </a:r>
            <a:r>
              <a:rPr lang="en-US" sz="2400" dirty="0"/>
              <a:t> con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revisión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literatura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relevante</a:t>
            </a:r>
            <a:r>
              <a:rPr lang="en-US" sz="2400" dirty="0" smtClean="0"/>
              <a:t> </a:t>
            </a:r>
            <a:r>
              <a:rPr lang="en-US" sz="2400" dirty="0"/>
              <a:t>al </a:t>
            </a:r>
            <a:r>
              <a:rPr lang="en-US" sz="2400" dirty="0" err="1"/>
              <a:t>tema</a:t>
            </a:r>
            <a:r>
              <a:rPr lang="en-US" sz="2400" dirty="0"/>
              <a:t> del </a:t>
            </a:r>
            <a:r>
              <a:rPr lang="en-US" sz="2400" dirty="0" err="1"/>
              <a:t>proyecto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3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Calidad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Servicio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Consejería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Profesional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20. </a:t>
            </a:r>
            <a:r>
              <a:rPr lang="en-US" sz="2400" dirty="0" err="1"/>
              <a:t>Adapta</a:t>
            </a:r>
            <a:r>
              <a:rPr lang="en-US" sz="2400" dirty="0"/>
              <a:t> </a:t>
            </a:r>
            <a:r>
              <a:rPr lang="en-US" sz="2400" dirty="0" err="1"/>
              <a:t>enfoques</a:t>
            </a:r>
            <a:r>
              <a:rPr lang="en-US" sz="2400" dirty="0"/>
              <a:t> de </a:t>
            </a:r>
            <a:r>
              <a:rPr lang="en-US" sz="2400" dirty="0" err="1"/>
              <a:t>consejería</a:t>
            </a:r>
            <a:r>
              <a:rPr lang="en-US" sz="2400" dirty="0"/>
              <a:t> de </a:t>
            </a:r>
            <a:r>
              <a:rPr lang="en-US" sz="2400" dirty="0" err="1"/>
              <a:t>acuerdo</a:t>
            </a:r>
            <a:r>
              <a:rPr lang="en-US" sz="2400" dirty="0"/>
              <a:t> con el </a:t>
            </a:r>
            <a:r>
              <a:rPr lang="en-US" sz="2400" dirty="0" err="1"/>
              <a:t>escenario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en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trabaja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4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Calidad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Servicio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Consejería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Profesional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21. </a:t>
            </a:r>
            <a:r>
              <a:rPr lang="en-US" sz="2400" dirty="0"/>
              <a:t>Los </a:t>
            </a:r>
            <a:r>
              <a:rPr lang="en-US" sz="2400" dirty="0" err="1"/>
              <a:t>participantes</a:t>
            </a:r>
            <a:r>
              <a:rPr lang="en-US" sz="2400" dirty="0"/>
              <a:t> </a:t>
            </a:r>
            <a:r>
              <a:rPr lang="en-US" sz="2400" dirty="0" err="1"/>
              <a:t>están</a:t>
            </a:r>
            <a:r>
              <a:rPr lang="en-US" sz="2400" dirty="0"/>
              <a:t> </a:t>
            </a:r>
            <a:r>
              <a:rPr lang="en-US" sz="2400" dirty="0" err="1"/>
              <a:t>satisfechos</a:t>
            </a:r>
            <a:r>
              <a:rPr lang="en-US" sz="2400" dirty="0"/>
              <a:t> con el </a:t>
            </a:r>
            <a:r>
              <a:rPr lang="en-US" sz="2400" dirty="0" err="1"/>
              <a:t>servicio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de Estudiantes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8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Calidad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Servicio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Consejería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Profesional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22. </a:t>
            </a:r>
            <a:r>
              <a:rPr lang="en-US" sz="2400" dirty="0"/>
              <a:t>Ofrece </a:t>
            </a:r>
            <a:r>
              <a:rPr lang="en-US" sz="2400" dirty="0" err="1"/>
              <a:t>consultoría</a:t>
            </a:r>
            <a:r>
              <a:rPr lang="en-US" sz="2400" dirty="0"/>
              <a:t> y </a:t>
            </a:r>
            <a:r>
              <a:rPr lang="en-US" sz="2400" dirty="0" err="1"/>
              <a:t>asesoramiento</a:t>
            </a:r>
            <a:r>
              <a:rPr lang="en-US" sz="2400" dirty="0"/>
              <a:t> a </a:t>
            </a:r>
            <a:r>
              <a:rPr lang="en-US" sz="2400" dirty="0" err="1"/>
              <a:t>estudiantes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5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Calidad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Servicio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Consejería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Profesional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23. </a:t>
            </a:r>
            <a:r>
              <a:rPr lang="en-US" sz="2400" dirty="0"/>
              <a:t>Ofrece </a:t>
            </a:r>
            <a:r>
              <a:rPr lang="en-US" sz="2400" dirty="0" err="1"/>
              <a:t>consultoría</a:t>
            </a:r>
            <a:r>
              <a:rPr lang="en-US" sz="2400" dirty="0"/>
              <a:t> a </a:t>
            </a:r>
            <a:r>
              <a:rPr lang="en-US" sz="2400" dirty="0" err="1"/>
              <a:t>facultad</a:t>
            </a:r>
            <a:r>
              <a:rPr lang="en-US" sz="2400" dirty="0"/>
              <a:t> y </a:t>
            </a:r>
            <a:r>
              <a:rPr lang="en-US" sz="2400" dirty="0" err="1"/>
              <a:t>otro</a:t>
            </a:r>
            <a:r>
              <a:rPr lang="en-US" sz="2400" dirty="0"/>
              <a:t> personal de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institución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</a:p>
          <a:p>
            <a:pPr marL="1657350" lvl="3" indent="-342900">
              <a:buFontTx/>
              <a:buChar char="-"/>
            </a:pPr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/>
              <a:t>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12. Trata </a:t>
            </a:r>
            <a:r>
              <a:rPr lang="en-US" dirty="0" err="1" smtClean="0"/>
              <a:t>respetuosamente</a:t>
            </a:r>
            <a:r>
              <a:rPr lang="en-US" dirty="0" smtClean="0"/>
              <a:t> a los </a:t>
            </a:r>
            <a:r>
              <a:rPr lang="en-US" dirty="0" err="1" smtClean="0"/>
              <a:t>compañeros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-Supervisor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Pares</a:t>
            </a:r>
            <a:endParaRPr lang="en-US" dirty="0"/>
          </a:p>
          <a:p>
            <a:pPr marL="857250" lvl="2" indent="0">
              <a:buNone/>
            </a:pPr>
            <a:r>
              <a:rPr lang="en-US" dirty="0" smtClean="0"/>
              <a:t>		Par A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	Par B 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Docencia</a:t>
            </a:r>
            <a:r>
              <a:rPr lang="en-US" dirty="0" smtClean="0"/>
              <a:t> General</a:t>
            </a:r>
          </a:p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Par C –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Docencia</a:t>
            </a:r>
            <a:r>
              <a:rPr lang="en-US" dirty="0"/>
              <a:t> </a:t>
            </a:r>
          </a:p>
          <a:p>
            <a:pPr marL="1771650" lvl="3" indent="-457200">
              <a:buFont typeface="Arial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22179" y="5715210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86724" y="5715210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81854" y="5715210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133" y="5715210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6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Calidad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Servicio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Consejería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Profesional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24. </a:t>
            </a:r>
            <a:r>
              <a:rPr lang="en-US" sz="2400" dirty="0"/>
              <a:t>Consulta a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profesionales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necesario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</a:t>
            </a:r>
            <a:r>
              <a:rPr lang="en-US" dirty="0" smtClean="0"/>
              <a:t>Par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3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Calidad</a:t>
            </a:r>
            <a:r>
              <a:rPr lang="en-US" sz="3600" b="1" dirty="0" smtClean="0">
                <a:solidFill>
                  <a:srgbClr val="E46C0A"/>
                </a:solidFill>
              </a:rPr>
              <a:t> del </a:t>
            </a:r>
            <a:r>
              <a:rPr lang="en-US" sz="3600" b="1" dirty="0" err="1" smtClean="0">
                <a:solidFill>
                  <a:srgbClr val="E46C0A"/>
                </a:solidFill>
              </a:rPr>
              <a:t>Servicio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Consejería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Profesional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25. </a:t>
            </a:r>
            <a:r>
              <a:rPr lang="en-US" sz="2400" dirty="0" err="1"/>
              <a:t>Refiere</a:t>
            </a:r>
            <a:r>
              <a:rPr lang="en-US" sz="2400" dirty="0"/>
              <a:t> a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profesionales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necesario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3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Iniciativas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26. </a:t>
            </a:r>
            <a:r>
              <a:rPr lang="en-US" sz="2400" dirty="0" err="1"/>
              <a:t>Inicia</a:t>
            </a:r>
            <a:r>
              <a:rPr lang="en-US" sz="2400" dirty="0"/>
              <a:t> </a:t>
            </a:r>
            <a:r>
              <a:rPr lang="en-US" sz="2400" dirty="0" err="1"/>
              <a:t>proyectos</a:t>
            </a:r>
            <a:r>
              <a:rPr lang="en-US" sz="2400" dirty="0"/>
              <a:t> </a:t>
            </a:r>
            <a:r>
              <a:rPr lang="en-US" sz="2400" dirty="0" err="1"/>
              <a:t>educativos</a:t>
            </a:r>
            <a:r>
              <a:rPr lang="en-US" sz="2400" dirty="0"/>
              <a:t> </a:t>
            </a:r>
            <a:r>
              <a:rPr lang="en-US" sz="2400" dirty="0" err="1"/>
              <a:t>pertinentes</a:t>
            </a:r>
            <a:r>
              <a:rPr lang="en-US" sz="2400" dirty="0"/>
              <a:t> para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estudiantes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de Estudiantes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Iniciativas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27. </a:t>
            </a:r>
            <a:r>
              <a:rPr lang="en-US" sz="2400" dirty="0" err="1"/>
              <a:t>Inicia</a:t>
            </a:r>
            <a:r>
              <a:rPr lang="en-US" sz="2400" dirty="0"/>
              <a:t> </a:t>
            </a:r>
            <a:r>
              <a:rPr lang="en-US" sz="2400" dirty="0" err="1"/>
              <a:t>proyectos</a:t>
            </a:r>
            <a:r>
              <a:rPr lang="en-US" sz="2400" dirty="0"/>
              <a:t> </a:t>
            </a:r>
            <a:r>
              <a:rPr lang="en-US" sz="2400" dirty="0" err="1"/>
              <a:t>educativos</a:t>
            </a:r>
            <a:r>
              <a:rPr lang="en-US" sz="2400" dirty="0"/>
              <a:t> </a:t>
            </a:r>
            <a:r>
              <a:rPr lang="en-US" sz="2400" dirty="0" err="1"/>
              <a:t>pertinentes</a:t>
            </a:r>
            <a:r>
              <a:rPr lang="en-US" sz="2400" dirty="0"/>
              <a:t> para la </a:t>
            </a:r>
            <a:r>
              <a:rPr lang="en-US" sz="2400" dirty="0" err="1"/>
              <a:t>institución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2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Iniciativas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28. </a:t>
            </a:r>
            <a:r>
              <a:rPr lang="en-US" sz="2400" dirty="0" err="1"/>
              <a:t>Selecciona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tomando</a:t>
            </a:r>
            <a:r>
              <a:rPr lang="en-US" sz="2400" dirty="0"/>
              <a:t> en </a:t>
            </a:r>
            <a:r>
              <a:rPr lang="en-US" sz="2400" dirty="0" err="1"/>
              <a:t>consideración</a:t>
            </a:r>
            <a:r>
              <a:rPr lang="en-US" sz="2400" dirty="0"/>
              <a:t> la </a:t>
            </a:r>
            <a:r>
              <a:rPr lang="en-US" sz="2400" dirty="0" err="1"/>
              <a:t>población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/>
              <a:t>atiende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Iniciativas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29. </a:t>
            </a:r>
            <a:r>
              <a:rPr lang="en-US" sz="2400" dirty="0" err="1"/>
              <a:t>Selecciona</a:t>
            </a:r>
            <a:r>
              <a:rPr lang="en-US" sz="2400" dirty="0"/>
              <a:t> </a:t>
            </a:r>
            <a:r>
              <a:rPr lang="en-US" sz="2400" dirty="0" err="1"/>
              <a:t>métodos</a:t>
            </a:r>
            <a:r>
              <a:rPr lang="en-US" sz="2400" dirty="0"/>
              <a:t> o </a:t>
            </a:r>
            <a:r>
              <a:rPr lang="en-US" sz="2400" dirty="0" err="1"/>
              <a:t>técnicas</a:t>
            </a:r>
            <a:r>
              <a:rPr lang="en-US" sz="2400" dirty="0"/>
              <a:t> </a:t>
            </a:r>
            <a:r>
              <a:rPr lang="en-US" sz="2400" dirty="0" err="1"/>
              <a:t>tomando</a:t>
            </a:r>
            <a:r>
              <a:rPr lang="en-US" sz="2400" dirty="0"/>
              <a:t> en </a:t>
            </a:r>
            <a:r>
              <a:rPr lang="en-US" sz="2400" dirty="0" err="1"/>
              <a:t>consideración</a:t>
            </a:r>
            <a:r>
              <a:rPr lang="en-US" sz="2400" dirty="0"/>
              <a:t>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población</a:t>
            </a:r>
            <a:r>
              <a:rPr lang="en-US" sz="2400" dirty="0" smtClean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 smtClean="0"/>
              <a:t>atiende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8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Iniciativas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30. </a:t>
            </a:r>
            <a:r>
              <a:rPr lang="en-US" sz="2400" dirty="0"/>
              <a:t>Demuestra </a:t>
            </a:r>
            <a:r>
              <a:rPr lang="en-US" sz="2400" dirty="0" err="1"/>
              <a:t>creatividad</a:t>
            </a:r>
            <a:r>
              <a:rPr lang="en-US" sz="2400" dirty="0"/>
              <a:t> en la </a:t>
            </a:r>
            <a:r>
              <a:rPr lang="en-US" sz="2400" dirty="0" err="1"/>
              <a:t>prestación</a:t>
            </a:r>
            <a:r>
              <a:rPr lang="en-US" sz="2400" dirty="0"/>
              <a:t> de los </a:t>
            </a:r>
            <a:r>
              <a:rPr lang="en-US" sz="2400" dirty="0" err="1"/>
              <a:t>servicios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5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Iniciativas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31. </a:t>
            </a:r>
            <a:r>
              <a:rPr lang="en-US" sz="2400" dirty="0"/>
              <a:t>Ofrece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innovadores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9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Iniciativas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32. </a:t>
            </a:r>
            <a:r>
              <a:rPr lang="en-US" sz="2400" dirty="0" err="1"/>
              <a:t>Realiza</a:t>
            </a:r>
            <a:r>
              <a:rPr lang="en-US" sz="2400" dirty="0"/>
              <a:t> </a:t>
            </a:r>
            <a:r>
              <a:rPr lang="en-US" sz="2400" dirty="0" err="1"/>
              <a:t>avalúo</a:t>
            </a:r>
            <a:r>
              <a:rPr lang="en-US" sz="2400" dirty="0"/>
              <a:t> del </a:t>
            </a:r>
            <a:r>
              <a:rPr lang="en-US" sz="2400" dirty="0" err="1"/>
              <a:t>progreso</a:t>
            </a:r>
            <a:r>
              <a:rPr lang="en-US" sz="2400" dirty="0"/>
              <a:t> y los </a:t>
            </a:r>
            <a:r>
              <a:rPr lang="en-US" sz="2400" dirty="0" err="1"/>
              <a:t>resultados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Iniciativas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Educativas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33. </a:t>
            </a:r>
            <a:r>
              <a:rPr lang="en-US" sz="2400" dirty="0" err="1"/>
              <a:t>Divulga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iniciativas</a:t>
            </a:r>
            <a:r>
              <a:rPr lang="en-US" sz="2400" dirty="0"/>
              <a:t> </a:t>
            </a:r>
            <a:r>
              <a:rPr lang="en-US" sz="2400" dirty="0" err="1"/>
              <a:t>educativas</a:t>
            </a:r>
            <a:r>
              <a:rPr lang="en-US" sz="2400" dirty="0"/>
              <a:t> en los </a:t>
            </a:r>
            <a:r>
              <a:rPr lang="en-US" sz="2400" dirty="0" err="1"/>
              <a:t>foros</a:t>
            </a:r>
            <a:r>
              <a:rPr lang="en-US" sz="2400" dirty="0"/>
              <a:t> o </a:t>
            </a:r>
            <a:r>
              <a:rPr lang="en-US" sz="2400" dirty="0" err="1"/>
              <a:t>medios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pertinentes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2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Cumplimiento</a:t>
            </a:r>
            <a:r>
              <a:rPr lang="en-US" b="1" dirty="0" smtClean="0">
                <a:solidFill>
                  <a:srgbClr val="E46C0A"/>
                </a:solidFill>
              </a:rPr>
              <a:t> de </a:t>
            </a:r>
            <a:r>
              <a:rPr lang="en-US" b="1" dirty="0" err="1" smtClean="0">
                <a:solidFill>
                  <a:srgbClr val="E46C0A"/>
                </a:solidFill>
              </a:rPr>
              <a:t>Deberes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13. Trata </a:t>
            </a:r>
            <a:r>
              <a:rPr lang="en-US" dirty="0" err="1" smtClean="0"/>
              <a:t>respetuosamente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o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beneficiarios</a:t>
            </a:r>
            <a:r>
              <a:rPr lang="en-US" dirty="0" smtClean="0"/>
              <a:t> de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presta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Evaluaciones</a:t>
            </a:r>
            <a:r>
              <a:rPr lang="en-US" dirty="0" smtClean="0"/>
              <a:t> de </a:t>
            </a:r>
            <a:r>
              <a:rPr lang="en-US" dirty="0" err="1" smtClean="0"/>
              <a:t>estudiantes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(</a:t>
            </a:r>
            <a:r>
              <a:rPr lang="en-US" dirty="0" err="1" smtClean="0"/>
              <a:t>indique</a:t>
            </a:r>
            <a:r>
              <a:rPr lang="en-US" dirty="0" smtClean="0"/>
              <a:t>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periodo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periodo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41637" y="573466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606182" y="573466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01312" y="573466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591" y="5734661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34. </a:t>
            </a:r>
            <a:r>
              <a:rPr lang="en-US" sz="2400" dirty="0"/>
              <a:t>Utiliza </a:t>
            </a:r>
            <a:r>
              <a:rPr lang="en-US" sz="2400" dirty="0" err="1"/>
              <a:t>técnicas</a:t>
            </a:r>
            <a:r>
              <a:rPr lang="en-US" sz="2400" dirty="0"/>
              <a:t> de </a:t>
            </a:r>
            <a:r>
              <a:rPr lang="en-US" sz="2400" dirty="0" err="1"/>
              <a:t>evaluación</a:t>
            </a:r>
            <a:r>
              <a:rPr lang="en-US" sz="2400" dirty="0"/>
              <a:t> de </a:t>
            </a:r>
            <a:r>
              <a:rPr lang="en-US" sz="2400" dirty="0" err="1"/>
              <a:t>acuerdo</a:t>
            </a:r>
            <a:r>
              <a:rPr lang="en-US" sz="2400" dirty="0"/>
              <a:t> con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características</a:t>
            </a:r>
            <a:r>
              <a:rPr lang="en-US" sz="2400" dirty="0" smtClean="0"/>
              <a:t> </a:t>
            </a:r>
            <a:r>
              <a:rPr lang="en-US" sz="2400" dirty="0"/>
              <a:t>de los </a:t>
            </a:r>
            <a:r>
              <a:rPr lang="en-US" sz="2400" dirty="0" err="1" smtClean="0"/>
              <a:t>estudiantes</a:t>
            </a:r>
            <a:r>
              <a:rPr lang="en-US" sz="2400" dirty="0"/>
              <a:t>, la </a:t>
            </a:r>
            <a:r>
              <a:rPr lang="en-US" sz="2400" dirty="0" err="1"/>
              <a:t>naturaleza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aprendizajes</a:t>
            </a:r>
            <a:r>
              <a:rPr lang="en-US" sz="2400" dirty="0" smtClean="0"/>
              <a:t> </a:t>
            </a:r>
            <a:r>
              <a:rPr lang="en-US" sz="2400" dirty="0"/>
              <a:t>y al plan </a:t>
            </a:r>
            <a:r>
              <a:rPr lang="en-US" sz="2400" dirty="0" err="1"/>
              <a:t>educativo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3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35. </a:t>
            </a:r>
            <a:r>
              <a:rPr lang="en-US" sz="2400" dirty="0" err="1"/>
              <a:t>Establece</a:t>
            </a:r>
            <a:r>
              <a:rPr lang="en-US" sz="2400" dirty="0"/>
              <a:t> planes </a:t>
            </a:r>
            <a:r>
              <a:rPr lang="en-US" sz="2400" dirty="0" err="1"/>
              <a:t>educativos</a:t>
            </a:r>
            <a:r>
              <a:rPr lang="en-US" sz="2400" dirty="0"/>
              <a:t> de </a:t>
            </a:r>
            <a:r>
              <a:rPr lang="en-US" sz="2400" dirty="0" err="1"/>
              <a:t>acuerdo</a:t>
            </a:r>
            <a:r>
              <a:rPr lang="en-US" sz="2400" dirty="0"/>
              <a:t> a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necesidades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de </a:t>
            </a:r>
            <a:r>
              <a:rPr lang="en-US" sz="2400" dirty="0"/>
              <a:t>los </a:t>
            </a:r>
            <a:r>
              <a:rPr lang="en-US" sz="2400" dirty="0" err="1" smtClean="0"/>
              <a:t>estudiantes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8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36. </a:t>
            </a:r>
            <a:r>
              <a:rPr lang="en-US" sz="2400" dirty="0" err="1">
                <a:solidFill>
                  <a:srgbClr val="000000"/>
                </a:solidFill>
              </a:rPr>
              <a:t>Informa</a:t>
            </a:r>
            <a:r>
              <a:rPr lang="en-US" sz="2400" dirty="0">
                <a:solidFill>
                  <a:srgbClr val="000000"/>
                </a:solidFill>
              </a:rPr>
              <a:t> a los </a:t>
            </a:r>
            <a:r>
              <a:rPr lang="en-US" sz="2400" dirty="0" err="1">
                <a:solidFill>
                  <a:srgbClr val="000000"/>
                </a:solidFill>
              </a:rPr>
              <a:t>estudiantes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cómo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serán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evaluados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>
                <a:solidFill>
                  <a:srgbClr val="000000"/>
                </a:solidFill>
              </a:rPr>
              <a:t>Evaluación</a:t>
            </a:r>
            <a:r>
              <a:rPr lang="en-US" dirty="0">
                <a:solidFill>
                  <a:srgbClr val="000000"/>
                </a:solidFill>
              </a:rPr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>
                <a:solidFill>
                  <a:srgbClr val="000000"/>
                </a:solidFill>
              </a:rPr>
              <a:t>Evaluación</a:t>
            </a:r>
            <a:r>
              <a:rPr lang="en-US" dirty="0">
                <a:solidFill>
                  <a:srgbClr val="000000"/>
                </a:solidFill>
              </a:rPr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>
                <a:solidFill>
                  <a:srgbClr val="000000"/>
                </a:solidFill>
              </a:rPr>
              <a:t>Evaluación</a:t>
            </a:r>
            <a:r>
              <a:rPr lang="en-US" dirty="0">
                <a:solidFill>
                  <a:srgbClr val="000000"/>
                </a:solidFill>
              </a:rPr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Supervisor</a:t>
            </a:r>
            <a:endParaRPr lang="en-US" dirty="0">
              <a:solidFill>
                <a:srgbClr val="000000"/>
              </a:solidFill>
            </a:endParaRPr>
          </a:p>
          <a:p>
            <a:pPr marL="1657350" lvl="3" indent="-34290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37. </a:t>
            </a:r>
            <a:r>
              <a:rPr lang="en-US" sz="2400" dirty="0"/>
              <a:t>Ofrece </a:t>
            </a:r>
            <a:r>
              <a:rPr lang="en-US" sz="2400" dirty="0" err="1"/>
              <a:t>retrocomunicación</a:t>
            </a:r>
            <a:r>
              <a:rPr lang="en-US" sz="2400" dirty="0"/>
              <a:t> </a:t>
            </a:r>
            <a:r>
              <a:rPr lang="en-US" sz="2400" dirty="0" err="1"/>
              <a:t>temprana</a:t>
            </a:r>
            <a:r>
              <a:rPr lang="en-US" sz="2400" dirty="0"/>
              <a:t> a los </a:t>
            </a:r>
            <a:r>
              <a:rPr lang="en-US" sz="2400" dirty="0" err="1"/>
              <a:t>estudiantes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resultados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evaluaciones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7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38. </a:t>
            </a:r>
            <a:r>
              <a:rPr lang="en-US" sz="2400" dirty="0"/>
              <a:t>Utiliza los </a:t>
            </a:r>
            <a:r>
              <a:rPr lang="en-US" sz="2400" dirty="0" err="1"/>
              <a:t>resultados</a:t>
            </a:r>
            <a:r>
              <a:rPr lang="en-US" sz="2400" dirty="0"/>
              <a:t> de la </a:t>
            </a:r>
            <a:r>
              <a:rPr lang="en-US" sz="2400" dirty="0" err="1"/>
              <a:t>evaluación</a:t>
            </a:r>
            <a:r>
              <a:rPr lang="en-US" sz="2400" dirty="0"/>
              <a:t> para </a:t>
            </a:r>
            <a:r>
              <a:rPr lang="en-US" sz="2400" dirty="0" err="1"/>
              <a:t>planificar</a:t>
            </a:r>
            <a:r>
              <a:rPr lang="en-US" sz="2400" dirty="0"/>
              <a:t> 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</a:t>
            </a:r>
            <a:r>
              <a:rPr lang="en-US" sz="2400" dirty="0" err="1" smtClean="0"/>
              <a:t>desarrollar</a:t>
            </a:r>
            <a:r>
              <a:rPr lang="en-US" sz="2400" dirty="0" smtClean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educativas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de Estudiantes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8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39. </a:t>
            </a:r>
            <a:r>
              <a:rPr lang="en-US" sz="2400" dirty="0"/>
              <a:t>Provee </a:t>
            </a:r>
            <a:r>
              <a:rPr lang="en-US" sz="2400" dirty="0" err="1"/>
              <a:t>experiencias</a:t>
            </a:r>
            <a:r>
              <a:rPr lang="en-US" sz="2400" dirty="0"/>
              <a:t> </a:t>
            </a:r>
            <a:r>
              <a:rPr lang="en-US" sz="2400" dirty="0" err="1"/>
              <a:t>educativas</a:t>
            </a:r>
            <a:r>
              <a:rPr lang="en-US" sz="2400" dirty="0"/>
              <a:t> </a:t>
            </a:r>
            <a:r>
              <a:rPr lang="en-US" sz="2400" dirty="0" err="1"/>
              <a:t>consideradas</a:t>
            </a:r>
            <a:r>
              <a:rPr lang="en-US" sz="2400" dirty="0"/>
              <a:t> </a:t>
            </a:r>
            <a:r>
              <a:rPr lang="en-US" sz="2400" dirty="0" err="1"/>
              <a:t>útiles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estudiantes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</a:t>
            </a:r>
            <a:r>
              <a:rPr lang="en-US" dirty="0" smtClean="0"/>
              <a:t>de Estudiantes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7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Producción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Educativos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40. </a:t>
            </a:r>
            <a:r>
              <a:rPr lang="en-US" sz="2400" dirty="0"/>
              <a:t>Los </a:t>
            </a:r>
            <a:r>
              <a:rPr lang="en-US" sz="2400" dirty="0" err="1"/>
              <a:t>materiales</a:t>
            </a:r>
            <a:r>
              <a:rPr lang="en-US" sz="2400" dirty="0"/>
              <a:t> </a:t>
            </a:r>
            <a:r>
              <a:rPr lang="en-US" sz="2400" dirty="0" err="1"/>
              <a:t>producidos</a:t>
            </a:r>
            <a:r>
              <a:rPr lang="en-US" sz="2400" dirty="0"/>
              <a:t> son </a:t>
            </a:r>
            <a:r>
              <a:rPr lang="en-US" sz="2400" dirty="0" err="1"/>
              <a:t>variados</a:t>
            </a:r>
            <a:r>
              <a:rPr lang="en-US" sz="2400" dirty="0"/>
              <a:t> (</a:t>
            </a:r>
            <a:r>
              <a:rPr lang="en-US" sz="2400" dirty="0" err="1"/>
              <a:t>impresos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audiovisuales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 smtClean="0"/>
              <a:t>computadorizados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5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Producción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Educativos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41. </a:t>
            </a:r>
            <a:r>
              <a:rPr lang="en-US" sz="2400" dirty="0"/>
              <a:t>Los </a:t>
            </a:r>
            <a:r>
              <a:rPr lang="en-US" sz="2400" dirty="0" err="1"/>
              <a:t>temas</a:t>
            </a:r>
            <a:r>
              <a:rPr lang="en-US" sz="2400" dirty="0"/>
              <a:t> de los </a:t>
            </a:r>
            <a:r>
              <a:rPr lang="en-US" sz="2400" dirty="0" err="1"/>
              <a:t>materiales</a:t>
            </a:r>
            <a:r>
              <a:rPr lang="en-US" sz="2400" dirty="0"/>
              <a:t> </a:t>
            </a:r>
            <a:r>
              <a:rPr lang="en-US" sz="2400" dirty="0" err="1"/>
              <a:t>producidos</a:t>
            </a:r>
            <a:r>
              <a:rPr lang="en-US" sz="2400" dirty="0"/>
              <a:t> son </a:t>
            </a:r>
            <a:r>
              <a:rPr lang="en-US" sz="2400" dirty="0" err="1"/>
              <a:t>variados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6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Producción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Educativos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42. </a:t>
            </a:r>
            <a:r>
              <a:rPr lang="en-US" sz="2400" dirty="0"/>
              <a:t>El </a:t>
            </a:r>
            <a:r>
              <a:rPr lang="en-US" sz="2400" dirty="0" err="1"/>
              <a:t>contenido</a:t>
            </a:r>
            <a:r>
              <a:rPr lang="en-US" sz="2400" dirty="0"/>
              <a:t> de los </a:t>
            </a:r>
            <a:r>
              <a:rPr lang="en-US" sz="2400" dirty="0" err="1"/>
              <a:t>materiales</a:t>
            </a:r>
            <a:r>
              <a:rPr lang="en-US" sz="2400" dirty="0"/>
              <a:t> </a:t>
            </a:r>
            <a:r>
              <a:rPr lang="en-US" sz="2400" dirty="0" err="1"/>
              <a:t>educativos</a:t>
            </a:r>
            <a:r>
              <a:rPr lang="en-US" sz="2400" dirty="0"/>
              <a:t> </a:t>
            </a:r>
            <a:r>
              <a:rPr lang="en-US" sz="2400" dirty="0" err="1"/>
              <a:t>producidos</a:t>
            </a:r>
            <a:r>
              <a:rPr lang="en-US" sz="2400" dirty="0"/>
              <a:t> </a:t>
            </a:r>
            <a:r>
              <a:rPr lang="en-US" sz="2400" dirty="0" err="1"/>
              <a:t>esta</a:t>
            </a:r>
            <a:r>
              <a:rPr lang="en-US" sz="2400" dirty="0"/>
              <a:t>́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dirty="0" err="1" smtClean="0"/>
              <a:t>actualizado</a:t>
            </a:r>
            <a:r>
              <a:rPr lang="en-US" sz="24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0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Producción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Educativos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43. </a:t>
            </a:r>
            <a:r>
              <a:rPr lang="en-US" sz="2400" dirty="0"/>
              <a:t>La </a:t>
            </a:r>
            <a:r>
              <a:rPr lang="en-US" sz="2400" dirty="0" err="1"/>
              <a:t>redacción</a:t>
            </a:r>
            <a:r>
              <a:rPr lang="en-US" sz="2400" dirty="0"/>
              <a:t> de los </a:t>
            </a:r>
            <a:r>
              <a:rPr lang="en-US" sz="2400" dirty="0" err="1"/>
              <a:t>materiales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clara</a:t>
            </a:r>
            <a:r>
              <a:rPr lang="en-US" sz="2400" dirty="0"/>
              <a:t> y </a:t>
            </a:r>
            <a:r>
              <a:rPr lang="en-US" sz="2400" dirty="0" err="1"/>
              <a:t>precisa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Par </a:t>
            </a:r>
            <a:r>
              <a:rPr lang="en-US" dirty="0"/>
              <a:t>A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8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Actitud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14.Respeta el derecho a la </a:t>
            </a:r>
            <a:r>
              <a:rPr lang="en-US" dirty="0" err="1" smtClean="0"/>
              <a:t>expresión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compañeros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de </a:t>
            </a:r>
            <a:r>
              <a:rPr lang="en-US" dirty="0" err="1" smtClean="0"/>
              <a:t>trabajo</a:t>
            </a:r>
            <a:r>
              <a:rPr lang="en-US" dirty="0" smtClean="0"/>
              <a:t>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Supervisor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Pares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- Par A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Par B 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Docencia</a:t>
            </a:r>
            <a:r>
              <a:rPr lang="en-US" dirty="0" smtClean="0"/>
              <a:t> General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Par C –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Docencia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41638" y="5734666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606183" y="5734666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01313" y="5734666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592" y="5734666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6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Producción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Educativos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44. </a:t>
            </a:r>
            <a:r>
              <a:rPr lang="en-US" sz="2400" dirty="0"/>
              <a:t>El material </a:t>
            </a:r>
            <a:r>
              <a:rPr lang="en-US" sz="2400" dirty="0" err="1"/>
              <a:t>educativo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verse o </a:t>
            </a:r>
            <a:r>
              <a:rPr lang="en-US" sz="2400" dirty="0" err="1"/>
              <a:t>leerse</a:t>
            </a:r>
            <a:r>
              <a:rPr lang="en-US" sz="2400" dirty="0"/>
              <a:t> </a:t>
            </a:r>
            <a:r>
              <a:rPr lang="en-US" sz="2400" dirty="0" err="1"/>
              <a:t>fácilmente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</a:t>
            </a:r>
            <a:r>
              <a:rPr lang="en-US" dirty="0"/>
              <a:t>A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1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57900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Producción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3600" b="1" dirty="0" err="1" smtClean="0">
                <a:solidFill>
                  <a:srgbClr val="E46C0A"/>
                </a:solidFill>
              </a:rPr>
              <a:t>Educativos</a:t>
            </a:r>
            <a:r>
              <a:rPr lang="en-US" sz="3600" b="1" dirty="0">
                <a:solidFill>
                  <a:srgbClr val="E46C0A"/>
                </a:solidFill>
              </a:rPr>
              <a:t/>
            </a:r>
            <a:br>
              <a:rPr lang="en-US" sz="3600" b="1" dirty="0">
                <a:solidFill>
                  <a:srgbClr val="E46C0A"/>
                </a:solidFill>
              </a:rPr>
            </a:b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45. </a:t>
            </a:r>
            <a:r>
              <a:rPr lang="en-US" sz="2400" dirty="0"/>
              <a:t>El material </a:t>
            </a:r>
            <a:r>
              <a:rPr lang="en-US" sz="2400" dirty="0" err="1"/>
              <a:t>producido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útil</a:t>
            </a:r>
            <a:r>
              <a:rPr lang="en-US" sz="2400" dirty="0"/>
              <a:t> para el </a:t>
            </a:r>
            <a:r>
              <a:rPr lang="en-US" sz="2400" dirty="0" err="1"/>
              <a:t>estudiante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Par </a:t>
            </a:r>
            <a:r>
              <a:rPr lang="en-US" dirty="0"/>
              <a:t>A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del Par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Supervisor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del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9613" y="165511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7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Consejería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41" y="1366415"/>
            <a:ext cx="8353585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err="1" smtClean="0"/>
              <a:t>Resumen</a:t>
            </a:r>
            <a:r>
              <a:rPr lang="en-US" sz="2400" b="1" dirty="0" smtClean="0"/>
              <a:t> de la Evaluación en el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Consejería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(</a:t>
            </a:r>
            <a:r>
              <a:rPr lang="en-US" sz="2400" dirty="0" err="1" smtClean="0"/>
              <a:t>Describa</a:t>
            </a:r>
            <a:r>
              <a:rPr lang="en-US" sz="2400" dirty="0" smtClean="0"/>
              <a:t> y enlace el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3859" y="2570812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Biblioteca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5710898" y="526773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275443" y="526773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070573" y="526773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50852" y="5267739"/>
            <a:ext cx="693032" cy="556591"/>
            <a:chOff x="6450852" y="5267739"/>
            <a:chExt cx="693032" cy="556591"/>
          </a:xfrm>
        </p:grpSpPr>
        <p:sp>
          <p:nvSpPr>
            <p:cNvPr id="15" name="Action Button: Custom 14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7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1. En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unidad</a:t>
            </a:r>
            <a:r>
              <a:rPr lang="en-US" sz="2400" dirty="0"/>
              <a:t> o </a:t>
            </a:r>
            <a:r>
              <a:rPr lang="en-US" sz="2400" dirty="0" err="1"/>
              <a:t>área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a. </a:t>
            </a:r>
            <a:r>
              <a:rPr lang="en-US" sz="2400" dirty="0"/>
              <a:t>Aplica </a:t>
            </a:r>
            <a:r>
              <a:rPr lang="en-US" sz="2400" dirty="0" err="1"/>
              <a:t>normas</a:t>
            </a:r>
            <a:r>
              <a:rPr lang="en-US" sz="2400" dirty="0"/>
              <a:t> y </a:t>
            </a:r>
            <a:r>
              <a:rPr lang="en-US" sz="2400" dirty="0" err="1"/>
              <a:t>procedimientos</a:t>
            </a:r>
            <a:r>
              <a:rPr lang="en-US" sz="2400" dirty="0"/>
              <a:t> </a:t>
            </a:r>
            <a:r>
              <a:rPr lang="en-US" sz="2400" dirty="0" err="1"/>
              <a:t>relacionados</a:t>
            </a:r>
            <a:r>
              <a:rPr lang="en-US" sz="2400" dirty="0"/>
              <a:t> con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pertinentes</a:t>
            </a:r>
            <a:r>
              <a:rPr lang="en-US" sz="2400" dirty="0"/>
              <a:t> a la </a:t>
            </a:r>
            <a:r>
              <a:rPr lang="en-US" sz="2400" dirty="0" err="1"/>
              <a:t>unidad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en </a:t>
            </a:r>
            <a:r>
              <a:rPr lang="en-US" sz="2400" dirty="0" err="1"/>
              <a:t>donde</a:t>
            </a:r>
            <a:r>
              <a:rPr lang="en-US" sz="2400" dirty="0"/>
              <a:t> </a:t>
            </a:r>
            <a:r>
              <a:rPr lang="en-US" sz="2400" dirty="0" err="1"/>
              <a:t>labora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Instrumentos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parte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diarias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sección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cumplimentada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será </a:t>
            </a:r>
            <a:r>
              <a:rPr lang="en-US" dirty="0" err="1"/>
              <a:t>evaluado</a:t>
            </a:r>
            <a:r>
              <a:rPr lang="en-US" dirty="0"/>
              <a:t> para </a:t>
            </a:r>
            <a:r>
              <a:rPr lang="en-US" dirty="0" err="1"/>
              <a:t>ascenso</a:t>
            </a:r>
            <a:r>
              <a:rPr lang="en-US" dirty="0"/>
              <a:t> en </a:t>
            </a:r>
            <a:r>
              <a:rPr lang="en-US" dirty="0" err="1"/>
              <a:t>rango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1. En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unidad</a:t>
            </a:r>
            <a:r>
              <a:rPr lang="en-US" sz="2400" dirty="0"/>
              <a:t> o </a:t>
            </a:r>
            <a:r>
              <a:rPr lang="en-US" sz="2400" dirty="0" err="1"/>
              <a:t>área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 smtClean="0"/>
              <a:t>:</a:t>
            </a:r>
          </a:p>
          <a:p>
            <a:pPr marL="400050" lvl="1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b. </a:t>
            </a:r>
            <a:r>
              <a:rPr lang="en-US" sz="2400" dirty="0"/>
              <a:t>Revisa </a:t>
            </a:r>
            <a:r>
              <a:rPr lang="en-US" sz="2400" dirty="0" err="1"/>
              <a:t>normas</a:t>
            </a:r>
            <a:r>
              <a:rPr lang="en-US" sz="2400" dirty="0"/>
              <a:t> y </a:t>
            </a:r>
            <a:r>
              <a:rPr lang="en-US" sz="2400" dirty="0" err="1"/>
              <a:t>procedimientos</a:t>
            </a:r>
            <a:r>
              <a:rPr lang="en-US" sz="2400" dirty="0"/>
              <a:t> </a:t>
            </a:r>
            <a:r>
              <a:rPr lang="en-US" sz="2400" dirty="0" err="1"/>
              <a:t>relacionados</a:t>
            </a:r>
            <a:r>
              <a:rPr lang="en-US" sz="2400" dirty="0"/>
              <a:t> con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y </a:t>
            </a:r>
            <a:r>
              <a:rPr lang="en-US" sz="2400" dirty="0" err="1" smtClean="0"/>
              <a:t>servicios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información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Instrumentos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parte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diarias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sección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cumplimentada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será </a:t>
            </a:r>
            <a:r>
              <a:rPr lang="en-US" dirty="0" err="1"/>
              <a:t>evaluado</a:t>
            </a:r>
            <a:r>
              <a:rPr lang="en-US" dirty="0"/>
              <a:t> para </a:t>
            </a:r>
            <a:r>
              <a:rPr lang="en-US" dirty="0" err="1"/>
              <a:t>ascenso</a:t>
            </a:r>
            <a:r>
              <a:rPr lang="en-US" dirty="0"/>
              <a:t> en </a:t>
            </a:r>
            <a:r>
              <a:rPr lang="en-US" dirty="0" err="1"/>
              <a:t>rango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1. En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unidad</a:t>
            </a:r>
            <a:r>
              <a:rPr lang="en-US" sz="2400" dirty="0"/>
              <a:t> o </a:t>
            </a:r>
            <a:r>
              <a:rPr lang="en-US" sz="2400" dirty="0" err="1"/>
              <a:t>área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 smtClean="0"/>
              <a:t>:</a:t>
            </a:r>
          </a:p>
          <a:p>
            <a:pPr marL="400050" lvl="1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c</a:t>
            </a:r>
            <a:r>
              <a:rPr lang="en-US" sz="2400" dirty="0" smtClean="0"/>
              <a:t>. </a:t>
            </a:r>
            <a:r>
              <a:rPr lang="en-US" sz="2400" dirty="0" err="1"/>
              <a:t>Contribuye</a:t>
            </a:r>
            <a:r>
              <a:rPr lang="en-US" sz="2400" dirty="0"/>
              <a:t> en la </a:t>
            </a:r>
            <a:r>
              <a:rPr lang="en-US" sz="2400" dirty="0" err="1"/>
              <a:t>evaluación</a:t>
            </a:r>
            <a:r>
              <a:rPr lang="en-US" sz="2400" dirty="0"/>
              <a:t> y el </a:t>
            </a:r>
            <a:r>
              <a:rPr lang="en-US" sz="2400" dirty="0" err="1"/>
              <a:t>mejoramiento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</a:t>
            </a:r>
            <a:r>
              <a:rPr lang="en-US" sz="2400" dirty="0" err="1" smtClean="0"/>
              <a:t>procedimientos</a:t>
            </a:r>
            <a:r>
              <a:rPr lang="en-US" sz="2400" dirty="0" smtClean="0"/>
              <a:t> </a:t>
            </a:r>
            <a:r>
              <a:rPr lang="en-US" sz="2400" dirty="0" err="1"/>
              <a:t>que</a:t>
            </a:r>
            <a:r>
              <a:rPr lang="en-US" sz="2400" dirty="0"/>
              <a:t> se </a:t>
            </a:r>
            <a:r>
              <a:rPr lang="en-US" sz="2400" dirty="0" err="1"/>
              <a:t>utilizan</a:t>
            </a:r>
            <a:r>
              <a:rPr lang="en-US" sz="2400" dirty="0"/>
              <a:t> para </a:t>
            </a:r>
            <a:r>
              <a:rPr lang="en-US" sz="2400" dirty="0" err="1"/>
              <a:t>realizar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labores</a:t>
            </a:r>
            <a:r>
              <a:rPr lang="en-US" sz="2400" dirty="0"/>
              <a:t>. 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Supervisor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parte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diarias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sección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cumplimentada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será </a:t>
            </a:r>
            <a:r>
              <a:rPr lang="en-US" dirty="0" err="1"/>
              <a:t>evaluado</a:t>
            </a:r>
            <a:r>
              <a:rPr lang="en-US" dirty="0"/>
              <a:t> para </a:t>
            </a:r>
            <a:r>
              <a:rPr lang="en-US" dirty="0" err="1"/>
              <a:t>ascenso</a:t>
            </a:r>
            <a:r>
              <a:rPr lang="en-US" dirty="0"/>
              <a:t> en </a:t>
            </a:r>
            <a:r>
              <a:rPr lang="en-US" dirty="0" err="1"/>
              <a:t>rango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1. En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unidad</a:t>
            </a:r>
            <a:r>
              <a:rPr lang="en-US" sz="2400" dirty="0"/>
              <a:t> o </a:t>
            </a:r>
            <a:r>
              <a:rPr lang="en-US" sz="2400" dirty="0" err="1"/>
              <a:t>área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 smtClean="0"/>
              <a:t>:</a:t>
            </a:r>
          </a:p>
          <a:p>
            <a:pPr marL="400050" lvl="1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d</a:t>
            </a:r>
            <a:r>
              <a:rPr lang="en-US" sz="2400" dirty="0" smtClean="0"/>
              <a:t>. </a:t>
            </a:r>
            <a:r>
              <a:rPr lang="en-US" sz="2400" dirty="0"/>
              <a:t>Evalúa y </a:t>
            </a:r>
            <a:r>
              <a:rPr lang="en-US" sz="2400" dirty="0" err="1"/>
              <a:t>atiende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necesidades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</a:t>
            </a:r>
            <a:r>
              <a:rPr lang="en-US" sz="2400" dirty="0" err="1" smtClean="0"/>
              <a:t>usuarios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Instrumentos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parte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diarias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sección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cumplimentada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será </a:t>
            </a:r>
            <a:r>
              <a:rPr lang="en-US" dirty="0" err="1"/>
              <a:t>evaluado</a:t>
            </a:r>
            <a:r>
              <a:rPr lang="en-US" dirty="0"/>
              <a:t> para </a:t>
            </a:r>
            <a:r>
              <a:rPr lang="en-US" dirty="0" err="1"/>
              <a:t>ascenso</a:t>
            </a:r>
            <a:r>
              <a:rPr lang="en-US" dirty="0"/>
              <a:t> en </a:t>
            </a:r>
            <a:r>
              <a:rPr lang="en-US" dirty="0" err="1"/>
              <a:t>rango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Traduce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currículos</a:t>
            </a:r>
            <a:r>
              <a:rPr lang="en-US" sz="2400" dirty="0"/>
              <a:t>, </a:t>
            </a:r>
            <a:r>
              <a:rPr lang="en-US" sz="2400" dirty="0" err="1"/>
              <a:t>programas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y </a:t>
            </a:r>
            <a:r>
              <a:rPr lang="en-US" sz="2400" dirty="0" err="1"/>
              <a:t>programas</a:t>
            </a:r>
            <a:r>
              <a:rPr lang="en-US" sz="2400" dirty="0"/>
              <a:t> del </a:t>
            </a:r>
            <a:r>
              <a:rPr lang="en-US" sz="2400" dirty="0" err="1"/>
              <a:t>Recinto</a:t>
            </a:r>
            <a:r>
              <a:rPr lang="en-US" sz="2400" dirty="0"/>
              <a:t> al: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a. </a:t>
            </a:r>
            <a:r>
              <a:rPr lang="en-US" sz="2400" dirty="0"/>
              <a:t>Identificar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áreas</a:t>
            </a:r>
            <a:r>
              <a:rPr lang="en-US" sz="2400" dirty="0"/>
              <a:t> de </a:t>
            </a:r>
            <a:r>
              <a:rPr lang="en-US" sz="2400" dirty="0" err="1"/>
              <a:t>necesidad</a:t>
            </a:r>
            <a:r>
              <a:rPr lang="en-US" sz="2400" dirty="0"/>
              <a:t> de </a:t>
            </a:r>
            <a:r>
              <a:rPr lang="en-US" sz="2400" dirty="0" err="1"/>
              <a:t>recursos</a:t>
            </a:r>
            <a:r>
              <a:rPr lang="en-US" sz="2400" dirty="0"/>
              <a:t> en </a:t>
            </a:r>
            <a:r>
              <a:rPr lang="en-US" sz="2400" dirty="0" err="1"/>
              <a:t>alguna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/>
              <a:t>colecciones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</a:t>
            </a:r>
            <a:r>
              <a:rPr lang="en-US" sz="2400" dirty="0" err="1" smtClean="0"/>
              <a:t>Presentar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0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Traduce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currículos</a:t>
            </a:r>
            <a:r>
              <a:rPr lang="en-US" sz="2400" dirty="0"/>
              <a:t>, </a:t>
            </a:r>
            <a:r>
              <a:rPr lang="en-US" sz="2400" dirty="0" err="1"/>
              <a:t>programas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y </a:t>
            </a:r>
            <a:r>
              <a:rPr lang="en-US" sz="2400" dirty="0" err="1"/>
              <a:t>programas</a:t>
            </a:r>
            <a:r>
              <a:rPr lang="en-US" sz="2400" dirty="0"/>
              <a:t> del </a:t>
            </a:r>
            <a:r>
              <a:rPr lang="en-US" sz="2400" dirty="0" err="1"/>
              <a:t>Recinto</a:t>
            </a:r>
            <a:r>
              <a:rPr lang="en-US" sz="2400" dirty="0"/>
              <a:t> al: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b</a:t>
            </a:r>
            <a:r>
              <a:rPr lang="en-US" sz="2400" dirty="0" smtClean="0"/>
              <a:t>. </a:t>
            </a:r>
            <a:r>
              <a:rPr lang="en-US" sz="2400" dirty="0"/>
              <a:t>Recomendar la </a:t>
            </a:r>
            <a:r>
              <a:rPr lang="en-US" sz="2400" dirty="0" err="1"/>
              <a:t>adquisición</a:t>
            </a:r>
            <a:r>
              <a:rPr lang="en-US" sz="2400" dirty="0"/>
              <a:t> de </a:t>
            </a:r>
            <a:r>
              <a:rPr lang="en-US" sz="2400" dirty="0" err="1"/>
              <a:t>recursos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apoyen</a:t>
            </a:r>
            <a:r>
              <a:rPr lang="en-US" sz="2400" dirty="0" smtClean="0"/>
              <a:t> </a:t>
            </a:r>
            <a:r>
              <a:rPr lang="en-US" sz="2400" dirty="0"/>
              <a:t>los </a:t>
            </a:r>
            <a:r>
              <a:rPr lang="en-US" sz="2400" dirty="0" err="1"/>
              <a:t>mismos</a:t>
            </a:r>
            <a:r>
              <a:rPr lang="en-US" sz="2400" dirty="0"/>
              <a:t> de </a:t>
            </a:r>
            <a:r>
              <a:rPr lang="en-US" sz="2400" dirty="0" err="1"/>
              <a:t>manera</a:t>
            </a:r>
            <a:r>
              <a:rPr lang="en-US" sz="2400" dirty="0"/>
              <a:t> </a:t>
            </a:r>
            <a:r>
              <a:rPr lang="en-US" sz="2400" dirty="0" err="1"/>
              <a:t>efectiva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Lista</a:t>
            </a:r>
            <a:r>
              <a:rPr lang="en-US" sz="2400" dirty="0" smtClean="0"/>
              <a:t> de </a:t>
            </a:r>
            <a:r>
              <a:rPr lang="en-US" sz="2400" dirty="0" err="1" smtClean="0"/>
              <a:t>Recomendaciones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249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6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Actitud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15. </a:t>
            </a:r>
            <a:r>
              <a:rPr lang="en-US" dirty="0" err="1" smtClean="0"/>
              <a:t>Respeta</a:t>
            </a:r>
            <a:r>
              <a:rPr lang="en-US" dirty="0" smtClean="0"/>
              <a:t> la </a:t>
            </a:r>
            <a:r>
              <a:rPr lang="en-US" dirty="0" err="1" smtClean="0"/>
              <a:t>diversidad</a:t>
            </a:r>
            <a:r>
              <a:rPr lang="en-US" dirty="0" smtClean="0"/>
              <a:t> de </a:t>
            </a:r>
            <a:r>
              <a:rPr lang="en-US" dirty="0" err="1" smtClean="0"/>
              <a:t>visiones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personas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- Supervisor</a:t>
            </a:r>
          </a:p>
          <a:p>
            <a:pPr marL="457200" lvl="1" indent="0">
              <a:buNone/>
            </a:pPr>
            <a:r>
              <a:rPr lang="en-US" dirty="0"/>
              <a:t>		- Labor en el </a:t>
            </a:r>
            <a:r>
              <a:rPr lang="en-US" dirty="0" err="1"/>
              <a:t>área</a:t>
            </a:r>
            <a:r>
              <a:rPr lang="en-US" dirty="0"/>
              <a:t> de Docencia General</a:t>
            </a:r>
          </a:p>
          <a:p>
            <a:pPr marL="457200" lvl="1" indent="0">
              <a:buNone/>
            </a:pPr>
            <a:r>
              <a:rPr lang="en-US" dirty="0"/>
              <a:t>	- Pares</a:t>
            </a:r>
          </a:p>
          <a:p>
            <a:pPr marL="457200" lvl="1" indent="0">
              <a:buNone/>
            </a:pPr>
            <a:r>
              <a:rPr lang="en-US" dirty="0"/>
              <a:t>		- Par A en el </a:t>
            </a:r>
            <a:r>
              <a:rPr lang="en-US" dirty="0" err="1"/>
              <a:t>área</a:t>
            </a:r>
            <a:r>
              <a:rPr lang="en-US" dirty="0"/>
              <a:t> de Docencia General</a:t>
            </a:r>
          </a:p>
          <a:p>
            <a:pPr marL="457200" lvl="1" indent="0">
              <a:buNone/>
            </a:pPr>
            <a:r>
              <a:rPr lang="en-US" dirty="0"/>
              <a:t>		- Par B 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Docencia</a:t>
            </a:r>
            <a:r>
              <a:rPr lang="en-US" dirty="0"/>
              <a:t> </a:t>
            </a:r>
            <a:r>
              <a:rPr lang="en-US" dirty="0" smtClean="0"/>
              <a:t>General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Par C –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Docencia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22182" y="573466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86727" y="573466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81857" y="573466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136" y="5734661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Traduce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currículos</a:t>
            </a:r>
            <a:r>
              <a:rPr lang="en-US" sz="2400" dirty="0"/>
              <a:t>, </a:t>
            </a:r>
            <a:r>
              <a:rPr lang="en-US" sz="2400" dirty="0" err="1"/>
              <a:t>programas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y </a:t>
            </a:r>
            <a:r>
              <a:rPr lang="en-US" sz="2400" dirty="0" err="1"/>
              <a:t>programas</a:t>
            </a:r>
            <a:r>
              <a:rPr lang="en-US" sz="2400" dirty="0"/>
              <a:t> del </a:t>
            </a:r>
            <a:r>
              <a:rPr lang="en-US" sz="2400" dirty="0" err="1"/>
              <a:t>Recinto</a:t>
            </a:r>
            <a:r>
              <a:rPr lang="en-US" sz="2400" dirty="0"/>
              <a:t> al: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c. </a:t>
            </a:r>
            <a:r>
              <a:rPr lang="en-US" sz="2400" dirty="0"/>
              <a:t>Mantenerse </a:t>
            </a:r>
            <a:r>
              <a:rPr lang="en-US" sz="2400" dirty="0" err="1"/>
              <a:t>actualizado</a:t>
            </a:r>
            <a:r>
              <a:rPr lang="en-US" sz="2400" dirty="0"/>
              <a:t> con </a:t>
            </a:r>
            <a:r>
              <a:rPr lang="en-US" sz="2400" dirty="0" err="1"/>
              <a:t>respecto</a:t>
            </a:r>
            <a:r>
              <a:rPr lang="en-US" sz="2400" dirty="0"/>
              <a:t> a los </a:t>
            </a:r>
            <a:r>
              <a:rPr lang="en-US" sz="2400" dirty="0" err="1"/>
              <a:t>nuevos</a:t>
            </a:r>
            <a:r>
              <a:rPr lang="en-US" sz="2400" dirty="0"/>
              <a:t>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bibliográficos</a:t>
            </a:r>
            <a:r>
              <a:rPr lang="en-US" sz="2400" dirty="0" smtClean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la </a:t>
            </a:r>
            <a:r>
              <a:rPr lang="en-US" sz="2400" dirty="0" err="1"/>
              <a:t>consulta</a:t>
            </a:r>
            <a:r>
              <a:rPr lang="en-US" sz="2400" dirty="0"/>
              <a:t> a </a:t>
            </a:r>
            <a:r>
              <a:rPr lang="en-US" sz="2400" dirty="0" err="1"/>
              <a:t>catálogos</a:t>
            </a:r>
            <a:r>
              <a:rPr lang="en-US" sz="2400" dirty="0"/>
              <a:t> de casas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publicadoras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medio</a:t>
            </a:r>
            <a:r>
              <a:rPr lang="en-US" sz="2400" dirty="0"/>
              <a:t> de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fuentes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Lista</a:t>
            </a:r>
            <a:r>
              <a:rPr lang="en-US" sz="2400" dirty="0" smtClean="0"/>
              <a:t> de </a:t>
            </a:r>
            <a:r>
              <a:rPr lang="en-US" sz="2400" dirty="0" err="1" smtClean="0"/>
              <a:t>Recomendaciones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Traduce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currículos</a:t>
            </a:r>
            <a:r>
              <a:rPr lang="en-US" sz="2400" dirty="0"/>
              <a:t>, </a:t>
            </a:r>
            <a:r>
              <a:rPr lang="en-US" sz="2400" dirty="0" err="1"/>
              <a:t>programas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y </a:t>
            </a:r>
            <a:r>
              <a:rPr lang="en-US" sz="2400" dirty="0" err="1"/>
              <a:t>programas</a:t>
            </a:r>
            <a:r>
              <a:rPr lang="en-US" sz="2400" dirty="0"/>
              <a:t> del </a:t>
            </a:r>
            <a:r>
              <a:rPr lang="en-US" sz="2400" dirty="0" err="1"/>
              <a:t>Recinto</a:t>
            </a:r>
            <a:r>
              <a:rPr lang="en-US" sz="2400" dirty="0"/>
              <a:t> al: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d</a:t>
            </a:r>
            <a:r>
              <a:rPr lang="en-US" sz="2400" dirty="0" smtClean="0"/>
              <a:t>. </a:t>
            </a:r>
            <a:r>
              <a:rPr lang="en-US" sz="2400" dirty="0"/>
              <a:t>Evaluar los </a:t>
            </a:r>
            <a:r>
              <a:rPr lang="en-US" sz="2400" dirty="0" err="1"/>
              <a:t>materiales</a:t>
            </a:r>
            <a:r>
              <a:rPr lang="en-US" sz="2400" dirty="0"/>
              <a:t> </a:t>
            </a:r>
            <a:r>
              <a:rPr lang="en-US" sz="2400" dirty="0" err="1"/>
              <a:t>existentes</a:t>
            </a:r>
            <a:r>
              <a:rPr lang="en-US" sz="2400" dirty="0"/>
              <a:t> en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colecciones</a:t>
            </a:r>
            <a:r>
              <a:rPr lang="en-US" sz="2400" dirty="0"/>
              <a:t> para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identificar</a:t>
            </a:r>
            <a:r>
              <a:rPr lang="en-US" sz="2400" dirty="0" smtClean="0"/>
              <a:t>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obsoletos</a:t>
            </a:r>
            <a:r>
              <a:rPr lang="en-US" sz="2400" dirty="0"/>
              <a:t> o </a:t>
            </a:r>
            <a:r>
              <a:rPr lang="en-US" sz="2400" dirty="0" err="1"/>
              <a:t>deteriorados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requieran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descartados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Informe</a:t>
            </a:r>
            <a:r>
              <a:rPr lang="en-US" sz="2400" dirty="0" smtClean="0"/>
              <a:t> del </a:t>
            </a:r>
            <a:r>
              <a:rPr lang="en-US" sz="2400" dirty="0" err="1" smtClean="0"/>
              <a:t>descarte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Traduce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currículos</a:t>
            </a:r>
            <a:r>
              <a:rPr lang="en-US" sz="2400" dirty="0"/>
              <a:t>, </a:t>
            </a:r>
            <a:r>
              <a:rPr lang="en-US" sz="2400" dirty="0" err="1"/>
              <a:t>programas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y </a:t>
            </a:r>
            <a:r>
              <a:rPr lang="en-US" sz="2400" dirty="0" err="1"/>
              <a:t>programas</a:t>
            </a:r>
            <a:r>
              <a:rPr lang="en-US" sz="2400" dirty="0"/>
              <a:t> del </a:t>
            </a:r>
            <a:r>
              <a:rPr lang="en-US" sz="2400" dirty="0" err="1"/>
              <a:t>Recinto</a:t>
            </a:r>
            <a:r>
              <a:rPr lang="en-US" sz="2400" dirty="0"/>
              <a:t> al: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e. </a:t>
            </a:r>
            <a:r>
              <a:rPr lang="en-US" sz="2400" dirty="0"/>
              <a:t>Seleccionar los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bibliográficos</a:t>
            </a:r>
            <a:r>
              <a:rPr lang="en-US" sz="2400" dirty="0"/>
              <a:t> de </a:t>
            </a:r>
            <a:r>
              <a:rPr lang="en-US" sz="2400" dirty="0" err="1"/>
              <a:t>acuerdo</a:t>
            </a:r>
            <a:r>
              <a:rPr lang="en-US" sz="2400" dirty="0"/>
              <a:t> a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criterios</a:t>
            </a:r>
            <a:r>
              <a:rPr lang="en-US" sz="2400" dirty="0" smtClean="0"/>
              <a:t> </a:t>
            </a:r>
            <a:r>
              <a:rPr lang="en-US" sz="2400" dirty="0" err="1"/>
              <a:t>establecidos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Lista</a:t>
            </a:r>
            <a:r>
              <a:rPr lang="en-US" sz="2400" dirty="0" smtClean="0"/>
              <a:t> de </a:t>
            </a:r>
            <a:r>
              <a:rPr lang="en-US" sz="2400" dirty="0" err="1" smtClean="0"/>
              <a:t>recomendciones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9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Traduce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currículos</a:t>
            </a:r>
            <a:r>
              <a:rPr lang="en-US" sz="2400" dirty="0"/>
              <a:t>, </a:t>
            </a:r>
            <a:r>
              <a:rPr lang="en-US" sz="2400" dirty="0" err="1"/>
              <a:t>programas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y </a:t>
            </a:r>
            <a:r>
              <a:rPr lang="en-US" sz="2400" dirty="0" err="1"/>
              <a:t>programas</a:t>
            </a:r>
            <a:r>
              <a:rPr lang="en-US" sz="2400" dirty="0"/>
              <a:t> del </a:t>
            </a:r>
            <a:r>
              <a:rPr lang="en-US" sz="2400" dirty="0" err="1"/>
              <a:t>Recinto</a:t>
            </a:r>
            <a:r>
              <a:rPr lang="en-US" sz="2400" dirty="0"/>
              <a:t> al: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f</a:t>
            </a:r>
            <a:r>
              <a:rPr lang="en-US" sz="2400" dirty="0" smtClean="0"/>
              <a:t>. </a:t>
            </a:r>
            <a:r>
              <a:rPr lang="en-US" sz="2400" dirty="0"/>
              <a:t>Enviar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recomendaciones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 al personal </a:t>
            </a:r>
            <a:r>
              <a:rPr lang="en-US" sz="2400" dirty="0" err="1"/>
              <a:t>encargado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Lista</a:t>
            </a:r>
            <a:r>
              <a:rPr lang="en-US" sz="2400" dirty="0" smtClean="0"/>
              <a:t> de </a:t>
            </a:r>
            <a:r>
              <a:rPr lang="en-US" sz="2400" dirty="0" err="1" smtClean="0"/>
              <a:t>recomendaciones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5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Traduce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currículos</a:t>
            </a:r>
            <a:r>
              <a:rPr lang="en-US" sz="2400" dirty="0"/>
              <a:t>, </a:t>
            </a:r>
            <a:r>
              <a:rPr lang="en-US" sz="2400" dirty="0" err="1"/>
              <a:t>programas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y </a:t>
            </a:r>
            <a:r>
              <a:rPr lang="en-US" sz="2400" dirty="0" err="1"/>
              <a:t>programas</a:t>
            </a:r>
            <a:r>
              <a:rPr lang="en-US" sz="2400" dirty="0"/>
              <a:t> del </a:t>
            </a:r>
            <a:r>
              <a:rPr lang="en-US" sz="2400" dirty="0" err="1"/>
              <a:t>Recinto</a:t>
            </a:r>
            <a:r>
              <a:rPr lang="en-US" sz="2400" dirty="0"/>
              <a:t> al: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g. </a:t>
            </a:r>
            <a:r>
              <a:rPr lang="en-US" sz="2400" dirty="0"/>
              <a:t>Producir </a:t>
            </a:r>
            <a:r>
              <a:rPr lang="en-US" sz="2400" dirty="0" err="1"/>
              <a:t>recursos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apoyen</a:t>
            </a:r>
            <a:r>
              <a:rPr lang="en-US" sz="2400" dirty="0"/>
              <a:t> los </a:t>
            </a:r>
            <a:r>
              <a:rPr lang="en-US" sz="2400" dirty="0" err="1"/>
              <a:t>mismos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manera</a:t>
            </a:r>
            <a:r>
              <a:rPr lang="en-US" sz="2400" dirty="0" smtClean="0"/>
              <a:t> </a:t>
            </a:r>
            <a:r>
              <a:rPr lang="en-US" sz="2400" dirty="0" err="1"/>
              <a:t>efectiva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Productos</a:t>
            </a:r>
            <a:r>
              <a:rPr lang="en-US" sz="2400" dirty="0" smtClean="0"/>
              <a:t> </a:t>
            </a:r>
            <a:r>
              <a:rPr lang="en-US" sz="2400" dirty="0" err="1" smtClean="0"/>
              <a:t>Creados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7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Traduce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currículos</a:t>
            </a:r>
            <a:r>
              <a:rPr lang="en-US" sz="2400" dirty="0"/>
              <a:t>, </a:t>
            </a:r>
            <a:r>
              <a:rPr lang="en-US" sz="2400" dirty="0" err="1"/>
              <a:t>programas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y </a:t>
            </a:r>
            <a:r>
              <a:rPr lang="en-US" sz="2400" dirty="0" err="1"/>
              <a:t>programas</a:t>
            </a:r>
            <a:r>
              <a:rPr lang="en-US" sz="2400" dirty="0"/>
              <a:t> del </a:t>
            </a:r>
            <a:r>
              <a:rPr lang="en-US" sz="2400" dirty="0" err="1"/>
              <a:t>Recinto</a:t>
            </a:r>
            <a:r>
              <a:rPr lang="en-US" sz="2400" dirty="0"/>
              <a:t> al: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h</a:t>
            </a:r>
            <a:r>
              <a:rPr lang="en-US" sz="2400" dirty="0" smtClean="0"/>
              <a:t>. </a:t>
            </a:r>
            <a:r>
              <a:rPr lang="en-US" sz="2400" dirty="0"/>
              <a:t>Crear y </a:t>
            </a:r>
            <a:r>
              <a:rPr lang="en-US" sz="2400" dirty="0" err="1"/>
              <a:t>desarrollar</a:t>
            </a:r>
            <a:r>
              <a:rPr lang="en-US" sz="2400" dirty="0"/>
              <a:t> </a:t>
            </a:r>
            <a:r>
              <a:rPr lang="en-US" sz="2400" dirty="0" err="1"/>
              <a:t>servicios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apoyen</a:t>
            </a:r>
            <a:r>
              <a:rPr lang="en-US" sz="2400" dirty="0"/>
              <a:t>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 err="1" smtClean="0"/>
              <a:t>mismos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manera</a:t>
            </a:r>
            <a:r>
              <a:rPr lang="en-US" sz="2400" dirty="0"/>
              <a:t> </a:t>
            </a:r>
            <a:r>
              <a:rPr lang="en-US" sz="2400" dirty="0" err="1"/>
              <a:t>efectiva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Productos</a:t>
            </a:r>
            <a:r>
              <a:rPr lang="en-US" sz="2400" dirty="0" smtClean="0"/>
              <a:t> </a:t>
            </a:r>
            <a:r>
              <a:rPr lang="en-US" sz="2400" dirty="0" err="1" smtClean="0"/>
              <a:t>Creados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5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/>
              <a:t>Labora </a:t>
            </a:r>
            <a:r>
              <a:rPr lang="en-US" sz="2400" dirty="0" err="1"/>
              <a:t>por</a:t>
            </a:r>
            <a:r>
              <a:rPr lang="en-US" sz="2400" dirty="0"/>
              <a:t> el </a:t>
            </a:r>
            <a:r>
              <a:rPr lang="en-US" sz="2400" dirty="0" err="1"/>
              <a:t>logro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metas</a:t>
            </a:r>
            <a:r>
              <a:rPr lang="en-US" sz="2400" dirty="0"/>
              <a:t> y los </a:t>
            </a:r>
            <a:r>
              <a:rPr lang="en-US" sz="2400" dirty="0" err="1"/>
              <a:t>objetivos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. </a:t>
            </a:r>
          </a:p>
          <a:p>
            <a:pPr marL="40005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2400" dirty="0" smtClean="0"/>
              <a:t>a. </a:t>
            </a:r>
            <a:r>
              <a:rPr lang="en-US" sz="2400" dirty="0"/>
              <a:t>Mantiene </a:t>
            </a:r>
            <a:r>
              <a:rPr lang="en-US" sz="2400" dirty="0" err="1"/>
              <a:t>informada</a:t>
            </a:r>
            <a:r>
              <a:rPr lang="en-US" sz="2400" dirty="0"/>
              <a:t> a la </a:t>
            </a:r>
            <a:r>
              <a:rPr lang="en-US" sz="2400" dirty="0" err="1"/>
              <a:t>facultad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los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informativos</a:t>
            </a:r>
            <a:r>
              <a:rPr lang="en-US" sz="2400" dirty="0" smtClean="0"/>
              <a:t> </a:t>
            </a:r>
            <a:r>
              <a:rPr lang="en-US" sz="2400" dirty="0" err="1"/>
              <a:t>disponibles</a:t>
            </a:r>
            <a:r>
              <a:rPr lang="en-US" sz="2400" dirty="0"/>
              <a:t> en la </a:t>
            </a:r>
            <a:r>
              <a:rPr lang="en-US" sz="2400" dirty="0" err="1"/>
              <a:t>Biblioteca</a:t>
            </a:r>
            <a:r>
              <a:rPr lang="en-US" sz="2400" dirty="0"/>
              <a:t> </a:t>
            </a:r>
            <a:r>
              <a:rPr lang="en-US" sz="2400" dirty="0" err="1"/>
              <a:t>relacionados</a:t>
            </a:r>
            <a:r>
              <a:rPr lang="en-US" sz="2400" dirty="0"/>
              <a:t> con el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2400" dirty="0" err="1" smtClean="0"/>
              <a:t>currículo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Actividades</a:t>
            </a:r>
            <a:r>
              <a:rPr lang="en-US" sz="2400" dirty="0" smtClean="0"/>
              <a:t> y </a:t>
            </a:r>
            <a:r>
              <a:rPr lang="en-US" sz="2400" dirty="0" err="1" smtClean="0"/>
              <a:t>Comunicaciones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8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/>
              <a:t>Labora </a:t>
            </a:r>
            <a:r>
              <a:rPr lang="en-US" sz="2400" dirty="0" err="1"/>
              <a:t>por</a:t>
            </a:r>
            <a:r>
              <a:rPr lang="en-US" sz="2400" dirty="0"/>
              <a:t> el </a:t>
            </a:r>
            <a:r>
              <a:rPr lang="en-US" sz="2400" dirty="0" err="1"/>
              <a:t>logro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metas</a:t>
            </a:r>
            <a:r>
              <a:rPr lang="en-US" sz="2400" dirty="0"/>
              <a:t> y los </a:t>
            </a:r>
            <a:r>
              <a:rPr lang="en-US" sz="2400" dirty="0" err="1"/>
              <a:t>objetivos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. </a:t>
            </a:r>
          </a:p>
          <a:p>
            <a:pPr marL="40005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2400" dirty="0" smtClean="0"/>
              <a:t>a. </a:t>
            </a:r>
            <a:r>
              <a:rPr lang="en-US" sz="2400" dirty="0"/>
              <a:t>Identifica </a:t>
            </a:r>
            <a:r>
              <a:rPr lang="en-US" sz="2400" dirty="0" err="1"/>
              <a:t>alternativas</a:t>
            </a:r>
            <a:r>
              <a:rPr lang="en-US" sz="2400" dirty="0"/>
              <a:t> para la </a:t>
            </a:r>
            <a:r>
              <a:rPr lang="en-US" sz="2400" dirty="0" err="1"/>
              <a:t>difusión</a:t>
            </a:r>
            <a:r>
              <a:rPr lang="en-US" sz="2400" dirty="0"/>
              <a:t> y </a:t>
            </a:r>
            <a:r>
              <a:rPr lang="en-US" sz="2400" dirty="0" err="1"/>
              <a:t>divulgación</a:t>
            </a:r>
            <a:r>
              <a:rPr lang="en-US" sz="2400" dirty="0"/>
              <a:t> del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 </a:t>
            </a:r>
            <a:r>
              <a:rPr lang="en-US" sz="2400" dirty="0" err="1"/>
              <a:t>científico</a:t>
            </a:r>
            <a:r>
              <a:rPr lang="en-US" sz="2400" dirty="0"/>
              <a:t> </a:t>
            </a:r>
            <a:r>
              <a:rPr lang="en-US" sz="2400" dirty="0" err="1"/>
              <a:t>generado</a:t>
            </a:r>
            <a:r>
              <a:rPr lang="en-US" sz="2400" dirty="0"/>
              <a:t> en el RCM. 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Actividades</a:t>
            </a:r>
            <a:r>
              <a:rPr lang="en-US" sz="2400" dirty="0" smtClean="0"/>
              <a:t> y </a:t>
            </a:r>
            <a:r>
              <a:rPr lang="en-US" sz="2400" dirty="0" err="1" smtClean="0"/>
              <a:t>Comunicaciones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6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 fontScale="70000" lnSpcReduction="20000"/>
          </a:bodyPr>
          <a:lstStyle/>
          <a:p>
            <a:pPr marL="400050" lvl="1" indent="0">
              <a:buNone/>
            </a:pPr>
            <a:r>
              <a:rPr lang="en-US" sz="2400" dirty="0" smtClean="0"/>
              <a:t>	4. </a:t>
            </a:r>
            <a:r>
              <a:rPr lang="en-US" sz="2400" dirty="0"/>
              <a:t>Conoce la </a:t>
            </a:r>
            <a:r>
              <a:rPr lang="en-US" sz="2400" dirty="0" err="1"/>
              <a:t>organización</a:t>
            </a:r>
            <a:r>
              <a:rPr lang="en-US" sz="2400" dirty="0"/>
              <a:t> de los </a:t>
            </a:r>
            <a:r>
              <a:rPr lang="en-US" sz="2400" dirty="0" err="1"/>
              <a:t>materiales</a:t>
            </a:r>
            <a:r>
              <a:rPr lang="en-US" sz="2400" dirty="0"/>
              <a:t> en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diversas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err="1" smtClean="0"/>
              <a:t>colecciones</a:t>
            </a:r>
            <a:r>
              <a:rPr lang="en-US" sz="2400" dirty="0"/>
              <a:t>, </a:t>
            </a:r>
            <a:r>
              <a:rPr lang="en-US" sz="2400" dirty="0" err="1"/>
              <a:t>asi</a:t>
            </a:r>
            <a:r>
              <a:rPr lang="en-US" sz="2400" dirty="0"/>
              <a:t>́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políticas</a:t>
            </a:r>
            <a:r>
              <a:rPr lang="en-US" sz="2400" dirty="0"/>
              <a:t> de </a:t>
            </a:r>
            <a:r>
              <a:rPr lang="en-US" sz="2400" dirty="0" err="1"/>
              <a:t>servicio</a:t>
            </a:r>
            <a:r>
              <a:rPr lang="en-US" sz="2400" dirty="0"/>
              <a:t> y el </a:t>
            </a:r>
            <a:r>
              <a:rPr lang="en-US" sz="2400" dirty="0" err="1"/>
              <a:t>alcance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err="1" smtClean="0"/>
              <a:t>mismas</a:t>
            </a:r>
            <a:r>
              <a:rPr lang="en-US" sz="2400" dirty="0"/>
              <a:t>. 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Usuarios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Evaluación de </a:t>
            </a:r>
            <a:r>
              <a:rPr lang="en-US" sz="2400" dirty="0" err="1" smtClean="0"/>
              <a:t>Usuarios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3200" dirty="0" smtClean="0"/>
              <a:t>- </a:t>
            </a: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Evaluación del Supervisor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9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/>
              <a:t>Demuestra </a:t>
            </a:r>
            <a:r>
              <a:rPr lang="en-US" sz="2400" dirty="0" err="1"/>
              <a:t>conocimiento</a:t>
            </a:r>
            <a:r>
              <a:rPr lang="en-US" sz="2400" dirty="0"/>
              <a:t> de los </a:t>
            </a:r>
            <a:r>
              <a:rPr lang="en-US" sz="2400" dirty="0" err="1"/>
              <a:t>procedimientos</a:t>
            </a:r>
            <a:r>
              <a:rPr lang="en-US" sz="2400" dirty="0"/>
              <a:t> </a:t>
            </a:r>
            <a:r>
              <a:rPr lang="en-US" sz="2400" dirty="0" err="1"/>
              <a:t>administrativos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/>
              <a:t>rigen</a:t>
            </a:r>
            <a:r>
              <a:rPr lang="en-US" sz="2400" dirty="0"/>
              <a:t> la </a:t>
            </a:r>
            <a:r>
              <a:rPr lang="en-US" sz="2400" dirty="0" err="1">
                <a:solidFill>
                  <a:srgbClr val="000000"/>
                </a:solidFill>
              </a:rPr>
              <a:t>Biblioteca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marL="857250" lvl="2" indent="0">
              <a:buNone/>
            </a:pPr>
            <a:r>
              <a:rPr lang="en-US" sz="2400" dirty="0" smtClean="0"/>
              <a:t>- </a:t>
            </a:r>
            <a:r>
              <a:rPr lang="en-US" dirty="0"/>
              <a:t>Par A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B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Par C</a:t>
            </a:r>
          </a:p>
          <a:p>
            <a:pPr marL="1657350" lvl="3" indent="-342900">
              <a:buFontTx/>
              <a:buChar char="-"/>
            </a:pPr>
            <a:r>
              <a:rPr lang="en-US" dirty="0" err="1"/>
              <a:t>Evaluación</a:t>
            </a:r>
            <a:r>
              <a:rPr lang="en-US" dirty="0"/>
              <a:t> del Par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Evaluación del Supervisor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259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1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Actitud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16.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para </a:t>
            </a:r>
            <a:r>
              <a:rPr lang="en-US" dirty="0" err="1" smtClean="0"/>
              <a:t>participar</a:t>
            </a:r>
            <a:r>
              <a:rPr lang="en-US" dirty="0" smtClean="0"/>
              <a:t> en </a:t>
            </a:r>
            <a:r>
              <a:rPr lang="en-US" dirty="0" err="1" smtClean="0"/>
              <a:t>comités</a:t>
            </a:r>
            <a:r>
              <a:rPr lang="en-US" dirty="0" smtClean="0"/>
              <a:t> o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de </a:t>
            </a:r>
            <a:r>
              <a:rPr lang="en-US" dirty="0" err="1" smtClean="0"/>
              <a:t>trabajo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Supervisor - </a:t>
            </a:r>
            <a:r>
              <a:rPr lang="en-US" dirty="0"/>
              <a:t>Labor en el </a:t>
            </a:r>
            <a:r>
              <a:rPr lang="en-US" dirty="0" err="1"/>
              <a:t>área</a:t>
            </a:r>
            <a:r>
              <a:rPr lang="en-US" dirty="0"/>
              <a:t> de Docencia </a:t>
            </a:r>
            <a:r>
              <a:rPr lang="en-US" dirty="0" smtClean="0"/>
              <a:t>General</a:t>
            </a:r>
          </a:p>
          <a:p>
            <a:pPr marL="457200" lvl="1" indent="0">
              <a:buNone/>
            </a:pPr>
            <a:r>
              <a:rPr lang="en-US" dirty="0" smtClean="0"/>
              <a:t>17. Utiliza los </a:t>
            </a:r>
            <a:r>
              <a:rPr lang="en-US" dirty="0" err="1" smtClean="0"/>
              <a:t>resultados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evaluaciones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ejecusión</a:t>
            </a:r>
            <a:r>
              <a:rPr lang="en-US" dirty="0" smtClean="0"/>
              <a:t> para </a:t>
            </a:r>
            <a:r>
              <a:rPr lang="en-US" dirty="0" err="1" smtClean="0"/>
              <a:t>superarla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- </a:t>
            </a:r>
            <a:r>
              <a:rPr lang="en-US" dirty="0" smtClean="0"/>
              <a:t>Supervisor –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</a:p>
          <a:p>
            <a:pPr marL="457200" lvl="1" indent="0">
              <a:buNone/>
            </a:pPr>
            <a:r>
              <a:rPr lang="en-US" dirty="0" smtClean="0"/>
              <a:t>18. Utiliza la </a:t>
            </a:r>
            <a:r>
              <a:rPr lang="en-US" dirty="0" err="1" smtClean="0"/>
              <a:t>autoreflexión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paso</a:t>
            </a:r>
            <a:r>
              <a:rPr lang="en-US" dirty="0" smtClean="0"/>
              <a:t> para </a:t>
            </a:r>
            <a:r>
              <a:rPr lang="en-US" dirty="0" err="1" smtClean="0"/>
              <a:t>mejorar</a:t>
            </a:r>
            <a:r>
              <a:rPr lang="en-US" dirty="0" smtClean="0"/>
              <a:t> el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Autoreflexión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22181" y="577357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86726" y="577357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81856" y="577357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135" y="577357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5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000" dirty="0" smtClean="0"/>
              <a:t>	6. </a:t>
            </a:r>
            <a:r>
              <a:rPr lang="en-US" sz="2400" dirty="0"/>
              <a:t>Demuestra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destrezas</a:t>
            </a:r>
            <a:r>
              <a:rPr lang="en-US" sz="2400" dirty="0"/>
              <a:t> </a:t>
            </a:r>
            <a:r>
              <a:rPr lang="en-US" sz="2400" dirty="0" err="1"/>
              <a:t>necesarias</a:t>
            </a:r>
            <a:r>
              <a:rPr lang="en-US" sz="2400" dirty="0"/>
              <a:t> para </a:t>
            </a:r>
            <a:r>
              <a:rPr lang="en-US" sz="2400" dirty="0" err="1"/>
              <a:t>usar</a:t>
            </a:r>
            <a:r>
              <a:rPr lang="en-US" sz="2400" dirty="0"/>
              <a:t> la </a:t>
            </a:r>
            <a:r>
              <a:rPr lang="en-US" sz="2400" dirty="0" err="1"/>
              <a:t>tecnología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err="1" smtClean="0"/>
              <a:t>herramienta</a:t>
            </a:r>
            <a:r>
              <a:rPr lang="en-US" sz="2400" dirty="0" smtClean="0"/>
              <a:t> </a:t>
            </a:r>
            <a:r>
              <a:rPr lang="en-US" sz="2400" dirty="0"/>
              <a:t>para </a:t>
            </a:r>
            <a:r>
              <a:rPr lang="en-US" sz="2400" dirty="0" err="1"/>
              <a:t>crear</a:t>
            </a:r>
            <a:r>
              <a:rPr lang="en-US" sz="2400" dirty="0"/>
              <a:t>, </a:t>
            </a:r>
            <a:r>
              <a:rPr lang="en-US" sz="2400" dirty="0" err="1"/>
              <a:t>implantar</a:t>
            </a:r>
            <a:r>
              <a:rPr lang="en-US" sz="2400" dirty="0"/>
              <a:t> y </a:t>
            </a:r>
            <a:r>
              <a:rPr lang="en-US" sz="2400" dirty="0" err="1"/>
              <a:t>administrar</a:t>
            </a:r>
            <a:r>
              <a:rPr lang="en-US" sz="2400" dirty="0"/>
              <a:t> </a:t>
            </a:r>
            <a:r>
              <a:rPr lang="en-US" sz="2400" dirty="0" err="1"/>
              <a:t>proyectos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err="1" smtClean="0"/>
              <a:t>innovadores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Producto</a:t>
            </a:r>
            <a:r>
              <a:rPr lang="en-US" sz="2400" dirty="0" smtClean="0"/>
              <a:t> </a:t>
            </a:r>
            <a:r>
              <a:rPr lang="en-US" sz="2400" dirty="0" err="1" smtClean="0"/>
              <a:t>Creado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Evaluación del Supervisor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5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7</a:t>
            </a:r>
            <a:r>
              <a:rPr lang="en-US" sz="2400" dirty="0" smtClean="0"/>
              <a:t>. </a:t>
            </a:r>
            <a:r>
              <a:rPr lang="en-US" sz="2400" dirty="0" err="1"/>
              <a:t>Posee</a:t>
            </a:r>
            <a:r>
              <a:rPr lang="en-US" sz="2400" dirty="0"/>
              <a:t> la </a:t>
            </a:r>
            <a:r>
              <a:rPr lang="en-US" sz="2400" dirty="0" err="1"/>
              <a:t>habilidad</a:t>
            </a:r>
            <a:r>
              <a:rPr lang="en-US" sz="2400" dirty="0"/>
              <a:t> de </a:t>
            </a:r>
            <a:r>
              <a:rPr lang="en-US" sz="2400" dirty="0" err="1"/>
              <a:t>trabajar</a:t>
            </a:r>
            <a:r>
              <a:rPr lang="en-US" sz="2400" dirty="0"/>
              <a:t> con </a:t>
            </a:r>
            <a:r>
              <a:rPr lang="en-US" sz="2400" dirty="0" err="1"/>
              <a:t>las</a:t>
            </a:r>
            <a:r>
              <a:rPr lang="en-US" sz="2400" dirty="0"/>
              <a:t> bases de </a:t>
            </a:r>
            <a:r>
              <a:rPr lang="en-US" sz="2400" dirty="0" err="1"/>
              <a:t>datos</a:t>
            </a:r>
            <a:r>
              <a:rPr lang="en-US" sz="2400" dirty="0"/>
              <a:t> </a:t>
            </a:r>
            <a:r>
              <a:rPr lang="en-US" sz="2400" dirty="0" err="1"/>
              <a:t>más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importantes</a:t>
            </a:r>
            <a:r>
              <a:rPr lang="en-US" sz="2400" dirty="0" smtClean="0"/>
              <a:t> </a:t>
            </a:r>
            <a:r>
              <a:rPr lang="en-US" sz="2400" dirty="0"/>
              <a:t>en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disciplinas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Ciencias</a:t>
            </a:r>
            <a:r>
              <a:rPr lang="en-US" sz="2400" dirty="0"/>
              <a:t> de la </a:t>
            </a:r>
            <a:r>
              <a:rPr lang="en-US" sz="2400" dirty="0" err="1"/>
              <a:t>Salud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Par A</a:t>
            </a:r>
            <a:br>
              <a:rPr lang="en-US" sz="2400" dirty="0" smtClean="0"/>
            </a:br>
            <a:r>
              <a:rPr lang="en-US" sz="2400" dirty="0" smtClean="0"/>
              <a:t>			Evaluación del Par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Par 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Evaluación del Par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Par C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err="1" smtClean="0"/>
              <a:t>Evaluación</a:t>
            </a:r>
            <a:r>
              <a:rPr lang="en-US" sz="2400" dirty="0" smtClean="0"/>
              <a:t> del Par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Evaluación del Supervisor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0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8. </a:t>
            </a:r>
            <a:r>
              <a:rPr lang="en-US" dirty="0" err="1"/>
              <a:t>Recopila</a:t>
            </a:r>
            <a:r>
              <a:rPr lang="en-US" dirty="0"/>
              <a:t>, </a:t>
            </a:r>
            <a:r>
              <a:rPr lang="en-US" dirty="0" err="1"/>
              <a:t>prepara</a:t>
            </a:r>
            <a:r>
              <a:rPr lang="en-US" dirty="0"/>
              <a:t> y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estadísticas</a:t>
            </a:r>
            <a:r>
              <a:rPr lang="en-US" dirty="0"/>
              <a:t> de la labor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/>
              <a:t>y resume </a:t>
            </a:r>
            <a:r>
              <a:rPr lang="en-US" dirty="0" smtClean="0"/>
              <a:t>los </a:t>
            </a:r>
            <a:r>
              <a:rPr lang="en-US" dirty="0" err="1"/>
              <a:t>mismos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medio</a:t>
            </a:r>
            <a:r>
              <a:rPr lang="en-US" dirty="0"/>
              <a:t> de </a:t>
            </a:r>
            <a:r>
              <a:rPr lang="en-US" dirty="0" err="1"/>
              <a:t>informes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periódicos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Informe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Evaluación del Supervisor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2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3"/>
            <a:ext cx="8992646" cy="3629344"/>
          </a:xfrm>
        </p:spPr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9</a:t>
            </a:r>
            <a:r>
              <a:rPr lang="en-US" sz="2400" dirty="0" smtClean="0"/>
              <a:t>. </a:t>
            </a:r>
            <a:r>
              <a:rPr lang="en-US" sz="2400" dirty="0" err="1"/>
              <a:t>Diseña</a:t>
            </a:r>
            <a:r>
              <a:rPr lang="en-US" sz="2400" dirty="0"/>
              <a:t> y </a:t>
            </a:r>
            <a:r>
              <a:rPr lang="en-US" sz="2400" dirty="0" err="1"/>
              <a:t>lleva</a:t>
            </a:r>
            <a:r>
              <a:rPr lang="en-US" sz="2400" dirty="0"/>
              <a:t> a </a:t>
            </a:r>
            <a:r>
              <a:rPr lang="en-US" sz="2400" dirty="0" err="1"/>
              <a:t>cabo</a:t>
            </a:r>
            <a:r>
              <a:rPr lang="en-US" sz="2400" dirty="0"/>
              <a:t> </a:t>
            </a:r>
            <a:r>
              <a:rPr lang="en-US" sz="2400" dirty="0" err="1"/>
              <a:t>investigaciones</a:t>
            </a:r>
            <a:r>
              <a:rPr lang="en-US" sz="2400" dirty="0"/>
              <a:t> </a:t>
            </a:r>
            <a:r>
              <a:rPr lang="en-US" sz="2400" dirty="0" err="1"/>
              <a:t>relacionadas</a:t>
            </a:r>
            <a:r>
              <a:rPr lang="en-US" sz="2400" dirty="0"/>
              <a:t> con </a:t>
            </a:r>
            <a:r>
              <a:rPr lang="en-US" sz="2400" dirty="0" err="1"/>
              <a:t>estudios</a:t>
            </a:r>
            <a:r>
              <a:rPr lang="en-US" sz="2400" dirty="0"/>
              <a:t> de </a:t>
            </a:r>
            <a:r>
              <a:rPr lang="en-US" sz="2400" dirty="0" err="1"/>
              <a:t>uso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grupos</a:t>
            </a:r>
            <a:r>
              <a:rPr lang="en-US" sz="2400" dirty="0" smtClean="0"/>
              <a:t> </a:t>
            </a:r>
            <a:r>
              <a:rPr lang="en-US" sz="2400" dirty="0" err="1"/>
              <a:t>focales</a:t>
            </a:r>
            <a:r>
              <a:rPr lang="en-US" sz="2400" dirty="0"/>
              <a:t> y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métodos</a:t>
            </a:r>
            <a:r>
              <a:rPr lang="en-US" sz="2400" dirty="0"/>
              <a:t> para </a:t>
            </a:r>
            <a:r>
              <a:rPr lang="en-US" sz="2400" dirty="0" err="1"/>
              <a:t>determinar</a:t>
            </a:r>
            <a:r>
              <a:rPr lang="en-US" sz="2400" dirty="0"/>
              <a:t> </a:t>
            </a:r>
            <a:r>
              <a:rPr lang="en-US" sz="2400" dirty="0" err="1"/>
              <a:t>cómo</a:t>
            </a:r>
            <a:r>
              <a:rPr lang="en-US" sz="2400" dirty="0"/>
              <a:t> </a:t>
            </a:r>
            <a:r>
              <a:rPr lang="en-US" sz="2400" dirty="0" err="1"/>
              <a:t>mejorar</a:t>
            </a:r>
            <a:r>
              <a:rPr lang="en-US" sz="2400" dirty="0"/>
              <a:t>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servicios</a:t>
            </a:r>
            <a:r>
              <a:rPr lang="en-US" sz="2400" dirty="0" smtClean="0"/>
              <a:t> </a:t>
            </a:r>
            <a:r>
              <a:rPr lang="en-US" sz="2400" dirty="0"/>
              <a:t>y el </a:t>
            </a:r>
            <a:r>
              <a:rPr lang="en-US" sz="2400" dirty="0" err="1"/>
              <a:t>acervo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ofrece</a:t>
            </a:r>
            <a:r>
              <a:rPr lang="en-US" sz="2400" dirty="0"/>
              <a:t> la </a:t>
            </a:r>
            <a:r>
              <a:rPr lang="en-US" sz="2400" dirty="0" err="1"/>
              <a:t>Biblioteca</a:t>
            </a:r>
            <a:r>
              <a:rPr lang="en-US" sz="2400" dirty="0"/>
              <a:t> a los </a:t>
            </a:r>
            <a:r>
              <a:rPr lang="en-US" sz="2400" dirty="0" err="1"/>
              <a:t>usuarios</a:t>
            </a:r>
            <a:r>
              <a:rPr lang="en-US" sz="2400" dirty="0"/>
              <a:t>. 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/>
              <a:t>Par A</a:t>
            </a:r>
            <a:br>
              <a:rPr lang="en-US" sz="2400" dirty="0"/>
            </a:br>
            <a:r>
              <a:rPr lang="en-US" sz="2400" dirty="0"/>
              <a:t>			</a:t>
            </a:r>
            <a:r>
              <a:rPr lang="en-US" sz="2400" dirty="0" err="1"/>
              <a:t>Evaluación</a:t>
            </a:r>
            <a:r>
              <a:rPr lang="en-US" sz="2400" dirty="0"/>
              <a:t> del Par</a:t>
            </a:r>
          </a:p>
          <a:p>
            <a:pPr marL="0" indent="0">
              <a:buNone/>
            </a:pPr>
            <a:r>
              <a:rPr lang="en-US" sz="2400" dirty="0"/>
              <a:t>		- Par B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dirty="0" err="1"/>
              <a:t>Evaluación</a:t>
            </a:r>
            <a:r>
              <a:rPr lang="en-US" sz="2400" dirty="0"/>
              <a:t> del Par</a:t>
            </a:r>
          </a:p>
          <a:p>
            <a:pPr marL="0" indent="0">
              <a:buNone/>
            </a:pPr>
            <a:r>
              <a:rPr lang="en-US" sz="2400" dirty="0"/>
              <a:t>		- Par C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dirty="0" err="1"/>
              <a:t>Evaluación</a:t>
            </a:r>
            <a:r>
              <a:rPr lang="en-US" sz="2400" dirty="0"/>
              <a:t> del Par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Evaluación del Supervisor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457"/>
            <a:ext cx="8992646" cy="404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10. </a:t>
            </a:r>
            <a:r>
              <a:rPr lang="en-US" sz="2400" dirty="0"/>
              <a:t>Se </a:t>
            </a:r>
            <a:r>
              <a:rPr lang="en-US" sz="2400" dirty="0" err="1"/>
              <a:t>mantiene</a:t>
            </a:r>
            <a:r>
              <a:rPr lang="en-US" sz="2400" dirty="0"/>
              <a:t> al </a:t>
            </a:r>
            <a:r>
              <a:rPr lang="en-US" sz="2400" dirty="0" err="1"/>
              <a:t>tanto</a:t>
            </a:r>
            <a:r>
              <a:rPr lang="en-US" sz="2400" dirty="0"/>
              <a:t> de: 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2400" dirty="0" smtClean="0"/>
              <a:t>a.</a:t>
            </a:r>
            <a:r>
              <a:rPr lang="en-US" dirty="0" smtClean="0"/>
              <a:t> </a:t>
            </a:r>
            <a:r>
              <a:rPr lang="en-US" sz="2000" dirty="0"/>
              <a:t>El </a:t>
            </a:r>
            <a:r>
              <a:rPr lang="en-US" sz="2000" dirty="0" err="1"/>
              <a:t>marco</a:t>
            </a:r>
            <a:r>
              <a:rPr lang="en-US" sz="2000" dirty="0"/>
              <a:t> legal y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últimas</a:t>
            </a:r>
            <a:r>
              <a:rPr lang="en-US" sz="2000" dirty="0"/>
              <a:t> </a:t>
            </a:r>
            <a:r>
              <a:rPr lang="en-US" sz="2000" dirty="0" err="1"/>
              <a:t>incidencias</a:t>
            </a:r>
            <a:r>
              <a:rPr lang="en-US" sz="2000" dirty="0"/>
              <a:t> en </a:t>
            </a:r>
            <a:r>
              <a:rPr lang="en-US" sz="2000" dirty="0" err="1"/>
              <a:t>torno</a:t>
            </a:r>
            <a:r>
              <a:rPr lang="en-US" sz="2000" dirty="0"/>
              <a:t> a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controversias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</a:t>
            </a:r>
            <a:r>
              <a:rPr lang="en-US" sz="2000" dirty="0" err="1" smtClean="0"/>
              <a:t>relacionadas</a:t>
            </a:r>
            <a:r>
              <a:rPr lang="en-US" sz="2000" dirty="0" smtClean="0"/>
              <a:t> </a:t>
            </a:r>
            <a:r>
              <a:rPr lang="en-US" sz="2000" dirty="0"/>
              <a:t>con los </a:t>
            </a:r>
            <a:r>
              <a:rPr lang="en-US" sz="2000" dirty="0" err="1"/>
              <a:t>derechos</a:t>
            </a:r>
            <a:r>
              <a:rPr lang="en-US" sz="2000" dirty="0"/>
              <a:t> de </a:t>
            </a:r>
            <a:r>
              <a:rPr lang="en-US" sz="2000" dirty="0" err="1"/>
              <a:t>autor</a:t>
            </a:r>
            <a:r>
              <a:rPr lang="en-US" sz="2000" dirty="0"/>
              <a:t> y la </a:t>
            </a:r>
            <a:r>
              <a:rPr lang="en-US" sz="2000" dirty="0" err="1"/>
              <a:t>propiedad</a:t>
            </a:r>
            <a:r>
              <a:rPr lang="en-US" sz="2000" dirty="0"/>
              <a:t> </a:t>
            </a:r>
            <a:r>
              <a:rPr lang="en-US" sz="2000" dirty="0" err="1"/>
              <a:t>intelectual</a:t>
            </a:r>
            <a:r>
              <a:rPr lang="en-US" sz="2000" dirty="0"/>
              <a:t> y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</a:t>
            </a:r>
            <a:r>
              <a:rPr lang="en-US" sz="2000" dirty="0" err="1" smtClean="0"/>
              <a:t>materias</a:t>
            </a:r>
            <a:r>
              <a:rPr lang="en-US" sz="2000" dirty="0" smtClean="0"/>
              <a:t> </a:t>
            </a:r>
            <a:r>
              <a:rPr lang="en-US" sz="2000" dirty="0" err="1"/>
              <a:t>legales</a:t>
            </a:r>
            <a:r>
              <a:rPr lang="en-US" sz="2000" dirty="0"/>
              <a:t> </a:t>
            </a:r>
            <a:r>
              <a:rPr lang="en-US" sz="2000" dirty="0" err="1"/>
              <a:t>relevantes</a:t>
            </a:r>
            <a:r>
              <a:rPr lang="en-US" sz="2000" dirty="0"/>
              <a:t> para el </a:t>
            </a:r>
            <a:r>
              <a:rPr lang="en-US" sz="2000" dirty="0" err="1"/>
              <a:t>ejercicio</a:t>
            </a:r>
            <a:r>
              <a:rPr lang="en-US" sz="2000" dirty="0"/>
              <a:t> de la </a:t>
            </a:r>
            <a:r>
              <a:rPr lang="en-US" sz="2000" dirty="0" err="1"/>
              <a:t>profesión</a:t>
            </a:r>
            <a:r>
              <a:rPr lang="en-US" sz="2000" dirty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000" dirty="0" err="1" smtClean="0"/>
              <a:t>Certificados</a:t>
            </a:r>
            <a:r>
              <a:rPr lang="en-US" sz="2000" dirty="0"/>
              <a:t> </a:t>
            </a:r>
            <a:r>
              <a:rPr lang="en-US" sz="2000" dirty="0" smtClean="0"/>
              <a:t>o </a:t>
            </a:r>
            <a:r>
              <a:rPr lang="en-US" sz="2000" dirty="0" err="1" smtClean="0"/>
              <a:t>evidencias</a:t>
            </a:r>
            <a:r>
              <a:rPr lang="en-US" sz="2000" dirty="0" smtClean="0"/>
              <a:t> de </a:t>
            </a:r>
            <a:r>
              <a:rPr lang="en-US" sz="2000" dirty="0" err="1" smtClean="0"/>
              <a:t>asistencia</a:t>
            </a:r>
            <a:r>
              <a:rPr lang="en-US" sz="2000" dirty="0" smtClean="0"/>
              <a:t> a </a:t>
            </a:r>
            <a:r>
              <a:rPr lang="en-US" sz="2000" dirty="0" err="1" smtClean="0"/>
              <a:t>actividades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Par A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Par B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Par C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Supervisor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0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457"/>
            <a:ext cx="8992646" cy="404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10. </a:t>
            </a:r>
            <a:r>
              <a:rPr lang="en-US" sz="2400" dirty="0"/>
              <a:t>Se </a:t>
            </a:r>
            <a:r>
              <a:rPr lang="en-US" sz="2400" dirty="0" err="1"/>
              <a:t>mantiene</a:t>
            </a:r>
            <a:r>
              <a:rPr lang="en-US" sz="2400" dirty="0"/>
              <a:t> al </a:t>
            </a:r>
            <a:r>
              <a:rPr lang="en-US" sz="2400" dirty="0" err="1"/>
              <a:t>tanto</a:t>
            </a:r>
            <a:r>
              <a:rPr lang="en-US" sz="2400" dirty="0"/>
              <a:t> de: 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2400" dirty="0"/>
              <a:t>b</a:t>
            </a:r>
            <a:r>
              <a:rPr lang="en-US" sz="2400" dirty="0" smtClean="0"/>
              <a:t>.</a:t>
            </a:r>
            <a:r>
              <a:rPr lang="en-US" dirty="0" smtClean="0"/>
              <a:t> </a:t>
            </a:r>
            <a:r>
              <a:rPr lang="en-US" sz="2000" dirty="0"/>
              <a:t>Las </a:t>
            </a:r>
            <a:r>
              <a:rPr lang="en-US" sz="2000" dirty="0" err="1"/>
              <a:t>tendencias</a:t>
            </a:r>
            <a:r>
              <a:rPr lang="en-US" sz="2000" dirty="0"/>
              <a:t> de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tecnologías</a:t>
            </a:r>
            <a:r>
              <a:rPr lang="en-US" sz="2000" dirty="0"/>
              <a:t> de la </a:t>
            </a:r>
            <a:r>
              <a:rPr lang="en-US" sz="2000" dirty="0" err="1"/>
              <a:t>información</a:t>
            </a:r>
            <a:r>
              <a:rPr lang="en-US" sz="2000" dirty="0"/>
              <a:t> </a:t>
            </a:r>
            <a:r>
              <a:rPr lang="en-US" sz="2000" dirty="0" err="1"/>
              <a:t>emergentes</a:t>
            </a:r>
            <a:r>
              <a:rPr lang="en-US" sz="2000" dirty="0"/>
              <a:t> y del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estas</a:t>
            </a:r>
            <a:r>
              <a:rPr lang="en-US" sz="2000" dirty="0"/>
              <a:t> en </a:t>
            </a:r>
            <a:r>
              <a:rPr lang="en-US" sz="2000" dirty="0" err="1"/>
              <a:t>bibliotecas</a:t>
            </a:r>
            <a:r>
              <a:rPr lang="en-US" sz="2000" dirty="0"/>
              <a:t>, </a:t>
            </a:r>
            <a:r>
              <a:rPr lang="en-US" sz="2000" dirty="0" err="1"/>
              <a:t>archivos</a:t>
            </a:r>
            <a:r>
              <a:rPr lang="en-US" sz="2000" dirty="0"/>
              <a:t> y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centros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ofrecen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información</a:t>
            </a:r>
            <a:r>
              <a:rPr lang="en-US" sz="2000" dirty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000" dirty="0" err="1" smtClean="0"/>
              <a:t>Certificados</a:t>
            </a:r>
            <a:r>
              <a:rPr lang="en-US" sz="2000" dirty="0"/>
              <a:t> </a:t>
            </a:r>
            <a:r>
              <a:rPr lang="en-US" sz="2000" dirty="0" smtClean="0"/>
              <a:t>o </a:t>
            </a:r>
            <a:r>
              <a:rPr lang="en-US" sz="2000" dirty="0" err="1" smtClean="0"/>
              <a:t>evidencias</a:t>
            </a:r>
            <a:r>
              <a:rPr lang="en-US" sz="2000" dirty="0" smtClean="0"/>
              <a:t> de </a:t>
            </a:r>
            <a:r>
              <a:rPr lang="en-US" sz="2000" dirty="0" err="1" smtClean="0"/>
              <a:t>asistencia</a:t>
            </a:r>
            <a:r>
              <a:rPr lang="en-US" sz="2000" dirty="0" smtClean="0"/>
              <a:t> a </a:t>
            </a:r>
            <a:r>
              <a:rPr lang="en-US" sz="2000" dirty="0" err="1" smtClean="0"/>
              <a:t>actividades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Par A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Par B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Supervisor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4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457"/>
            <a:ext cx="8992646" cy="4049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10. </a:t>
            </a:r>
            <a:r>
              <a:rPr lang="en-US" sz="2400" dirty="0"/>
              <a:t>Se </a:t>
            </a:r>
            <a:r>
              <a:rPr lang="en-US" sz="2400" dirty="0" err="1"/>
              <a:t>mantiene</a:t>
            </a:r>
            <a:r>
              <a:rPr lang="en-US" sz="2400" dirty="0"/>
              <a:t> al </a:t>
            </a:r>
            <a:r>
              <a:rPr lang="en-US" sz="2400" dirty="0" err="1"/>
              <a:t>tanto</a:t>
            </a:r>
            <a:r>
              <a:rPr lang="en-US" sz="2400" dirty="0"/>
              <a:t> de: 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2400" dirty="0" smtClean="0"/>
              <a:t>c.</a:t>
            </a:r>
            <a:r>
              <a:rPr lang="en-US" dirty="0" smtClean="0"/>
              <a:t> </a:t>
            </a:r>
            <a:r>
              <a:rPr lang="en-US" sz="2000" dirty="0"/>
              <a:t>Las </a:t>
            </a:r>
            <a:r>
              <a:rPr lang="en-US" sz="2000" dirty="0" err="1"/>
              <a:t>nuevas</a:t>
            </a:r>
            <a:r>
              <a:rPr lang="en-US" sz="2000" dirty="0"/>
              <a:t> </a:t>
            </a:r>
            <a:r>
              <a:rPr lang="en-US" sz="2000" dirty="0" err="1"/>
              <a:t>filosofías</a:t>
            </a:r>
            <a:r>
              <a:rPr lang="en-US" sz="2000" dirty="0"/>
              <a:t> en </a:t>
            </a:r>
            <a:r>
              <a:rPr lang="en-US" sz="2000" dirty="0" err="1"/>
              <a:t>torno</a:t>
            </a:r>
            <a:r>
              <a:rPr lang="en-US" sz="2000" dirty="0"/>
              <a:t> a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bibliotecas</a:t>
            </a:r>
            <a:r>
              <a:rPr lang="en-US" sz="2000" dirty="0"/>
              <a:t>, </a:t>
            </a:r>
            <a:r>
              <a:rPr lang="en-US" sz="2000" dirty="0" err="1"/>
              <a:t>archivos</a:t>
            </a:r>
            <a:r>
              <a:rPr lang="en-US" sz="2000" dirty="0"/>
              <a:t> y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centros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smtClean="0"/>
              <a:t>         </a:t>
            </a:r>
            <a:r>
              <a:rPr lang="en-US" sz="2000" dirty="0" err="1" smtClean="0"/>
              <a:t>ofrecen</a:t>
            </a:r>
            <a:r>
              <a:rPr lang="en-US" sz="2000" dirty="0" smtClean="0"/>
              <a:t> </a:t>
            </a:r>
            <a:r>
              <a:rPr lang="en-US" sz="2000" dirty="0" err="1"/>
              <a:t>servicios</a:t>
            </a:r>
            <a:r>
              <a:rPr lang="en-US" sz="2000" dirty="0"/>
              <a:t> de </a:t>
            </a:r>
            <a:r>
              <a:rPr lang="en-US" sz="2000" dirty="0" err="1"/>
              <a:t>información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ejemplo</a:t>
            </a:r>
            <a:r>
              <a:rPr lang="en-US" sz="2000" dirty="0"/>
              <a:t>: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comunidades</a:t>
            </a:r>
            <a:r>
              <a:rPr lang="en-US" sz="2000" dirty="0"/>
              <a:t> de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práctica</a:t>
            </a:r>
            <a:r>
              <a:rPr lang="en-US" sz="2000" dirty="0"/>
              <a:t>, “learning commons”, etc. </a:t>
            </a:r>
          </a:p>
          <a:p>
            <a:pPr marL="400050" lvl="1" indent="0">
              <a:buNone/>
            </a:pPr>
            <a:r>
              <a:rPr lang="en-US" sz="2000" dirty="0" smtClean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000" dirty="0" err="1" smtClean="0"/>
              <a:t>Certificados</a:t>
            </a:r>
            <a:r>
              <a:rPr lang="en-US" sz="2000" dirty="0"/>
              <a:t> </a:t>
            </a:r>
            <a:r>
              <a:rPr lang="en-US" sz="2000" dirty="0" smtClean="0"/>
              <a:t>o </a:t>
            </a:r>
            <a:r>
              <a:rPr lang="en-US" sz="2000" dirty="0" err="1" smtClean="0"/>
              <a:t>evidencias</a:t>
            </a:r>
            <a:r>
              <a:rPr lang="en-US" sz="2000" dirty="0" smtClean="0"/>
              <a:t> de </a:t>
            </a:r>
            <a:r>
              <a:rPr lang="en-US" sz="2000" dirty="0" err="1" smtClean="0"/>
              <a:t>asistencia</a:t>
            </a:r>
            <a:r>
              <a:rPr lang="en-US" sz="2000" dirty="0" smtClean="0"/>
              <a:t> a </a:t>
            </a:r>
            <a:r>
              <a:rPr lang="en-US" sz="2000" dirty="0" err="1" smtClean="0"/>
              <a:t>actividades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Par A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Par B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Par C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- Supervisor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9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I - </a:t>
            </a:r>
            <a:r>
              <a:rPr lang="en-US" sz="4000" b="1" dirty="0" smtClean="0">
                <a:solidFill>
                  <a:srgbClr val="E46C0A"/>
                </a:solidFill>
              </a:rPr>
              <a:t>Componente General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19457"/>
            <a:ext cx="8776402" cy="404935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	11. </a:t>
            </a:r>
            <a:r>
              <a:rPr lang="en-US" sz="2400" dirty="0" err="1"/>
              <a:t>Lleva</a:t>
            </a:r>
            <a:r>
              <a:rPr lang="en-US" sz="2400" dirty="0"/>
              <a:t> a </a:t>
            </a:r>
            <a:r>
              <a:rPr lang="en-US" sz="2400" dirty="0" err="1"/>
              <a:t>cabo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promoción</a:t>
            </a:r>
            <a:r>
              <a:rPr lang="en-US" sz="2400" dirty="0"/>
              <a:t> con </a:t>
            </a:r>
            <a:r>
              <a:rPr lang="en-US" sz="2400" dirty="0" err="1"/>
              <a:t>relación</a:t>
            </a:r>
            <a:r>
              <a:rPr lang="en-US" sz="2400" dirty="0"/>
              <a:t> a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err="1" smtClean="0"/>
              <a:t>distintas</a:t>
            </a:r>
            <a:r>
              <a:rPr lang="en-US" sz="2400" dirty="0"/>
              <a:t> </a:t>
            </a:r>
            <a:r>
              <a:rPr lang="en-US" sz="2400" dirty="0" err="1" smtClean="0"/>
              <a:t>colecciones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en la </a:t>
            </a:r>
            <a:r>
              <a:rPr lang="en-US" sz="2400" dirty="0" err="1"/>
              <a:t>Biblioteca</a:t>
            </a:r>
            <a:r>
              <a:rPr lang="en-US" sz="2400" dirty="0"/>
              <a:t>, </a:t>
            </a:r>
            <a:r>
              <a:rPr lang="en-US" sz="2400" dirty="0" err="1"/>
              <a:t>utilizando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err="1" smtClean="0"/>
              <a:t>diversos</a:t>
            </a:r>
            <a:r>
              <a:rPr lang="en-US" sz="2400" dirty="0"/>
              <a:t> </a:t>
            </a:r>
            <a:r>
              <a:rPr lang="en-US" sz="2400" dirty="0" err="1" smtClean="0"/>
              <a:t>mecanísmos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0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000" dirty="0" smtClean="0"/>
              <a:t>Documentos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evidencien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actividades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3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54" y="2240570"/>
            <a:ext cx="8841292" cy="3388143"/>
          </a:xfrm>
        </p:spPr>
        <p:txBody>
          <a:bodyPr>
            <a:normAutofit fontScale="70000" lnSpcReduction="20000"/>
          </a:bodyPr>
          <a:lstStyle/>
          <a:p>
            <a:pPr marL="400050" lvl="1" indent="0">
              <a:buNone/>
            </a:pPr>
            <a:r>
              <a:rPr lang="en-US" sz="2600" dirty="0" smtClean="0"/>
              <a:t>	1. Recibe </a:t>
            </a:r>
            <a:r>
              <a:rPr lang="en-US" sz="2600" dirty="0"/>
              <a:t>de los </a:t>
            </a:r>
            <a:r>
              <a:rPr lang="en-US" sz="2600" dirty="0" err="1"/>
              <a:t>usuarios</a:t>
            </a:r>
            <a:r>
              <a:rPr lang="en-US" sz="2600" dirty="0"/>
              <a:t> la </a:t>
            </a:r>
            <a:r>
              <a:rPr lang="en-US" sz="2600" dirty="0" err="1"/>
              <a:t>recomendación</a:t>
            </a:r>
            <a:r>
              <a:rPr lang="en-US" sz="2600" dirty="0"/>
              <a:t> para la </a:t>
            </a:r>
            <a:r>
              <a:rPr lang="en-US" sz="2600" dirty="0" err="1"/>
              <a:t>adquisición</a:t>
            </a:r>
            <a:r>
              <a:rPr lang="en-US" sz="2600" dirty="0"/>
              <a:t> de </a:t>
            </a:r>
            <a:r>
              <a:rPr lang="en-US" sz="2600" dirty="0" err="1"/>
              <a:t>materiales</a:t>
            </a:r>
            <a:r>
              <a:rPr lang="en-US" sz="2600" dirty="0"/>
              <a:t> o los </a:t>
            </a:r>
            <a:r>
              <a:rPr lang="en-US" sz="2600" dirty="0" err="1"/>
              <a:t>documentos</a:t>
            </a:r>
            <a:r>
              <a:rPr lang="en-US" sz="2600" dirty="0"/>
              <a:t> de valor </a:t>
            </a:r>
            <a:r>
              <a:rPr lang="en-US" sz="2600" dirty="0" err="1"/>
              <a:t>histórico</a:t>
            </a:r>
            <a:r>
              <a:rPr lang="en-US" sz="2600" dirty="0"/>
              <a:t> o de </a:t>
            </a:r>
            <a:r>
              <a:rPr lang="en-US" sz="2600" dirty="0" err="1"/>
              <a:t>archivo</a:t>
            </a:r>
            <a:r>
              <a:rPr lang="en-US" sz="2600" dirty="0"/>
              <a:t> (tales </a:t>
            </a:r>
            <a:r>
              <a:rPr lang="en-US" sz="2600" dirty="0" err="1"/>
              <a:t>como</a:t>
            </a:r>
            <a:r>
              <a:rPr lang="en-US" sz="2600" dirty="0"/>
              <a:t> </a:t>
            </a:r>
            <a:r>
              <a:rPr lang="en-US" sz="2600" dirty="0" err="1"/>
              <a:t>documentos</a:t>
            </a:r>
            <a:r>
              <a:rPr lang="en-US" sz="2600" dirty="0"/>
              <a:t> </a:t>
            </a:r>
            <a:r>
              <a:rPr lang="en-US" sz="2600" dirty="0" err="1"/>
              <a:t>institucionales</a:t>
            </a:r>
            <a:r>
              <a:rPr lang="en-US" sz="2600" dirty="0"/>
              <a:t>, </a:t>
            </a:r>
            <a:r>
              <a:rPr lang="en-US" sz="2600" dirty="0" err="1"/>
              <a:t>papeles</a:t>
            </a:r>
            <a:r>
              <a:rPr lang="en-US" sz="2600" dirty="0"/>
              <a:t> </a:t>
            </a:r>
            <a:r>
              <a:rPr lang="en-US" sz="2600" dirty="0" err="1"/>
              <a:t>personales</a:t>
            </a:r>
            <a:r>
              <a:rPr lang="en-US" sz="2600" dirty="0"/>
              <a:t> de </a:t>
            </a:r>
            <a:r>
              <a:rPr lang="en-US" sz="2600" dirty="0" err="1"/>
              <a:t>facultad</a:t>
            </a:r>
            <a:r>
              <a:rPr lang="en-US" sz="2600" dirty="0"/>
              <a:t> o </a:t>
            </a:r>
            <a:r>
              <a:rPr lang="en-US" sz="2600" dirty="0" err="1"/>
              <a:t>científicos</a:t>
            </a:r>
            <a:r>
              <a:rPr lang="en-US" sz="2600" dirty="0"/>
              <a:t> </a:t>
            </a:r>
            <a:r>
              <a:rPr lang="en-US" sz="2600" dirty="0" err="1"/>
              <a:t>prominentes</a:t>
            </a:r>
            <a:r>
              <a:rPr lang="en-US" sz="2600" dirty="0"/>
              <a:t>, “memorabilia” de </a:t>
            </a:r>
            <a:r>
              <a:rPr lang="en-US" sz="2600" dirty="0" err="1"/>
              <a:t>eventos</a:t>
            </a:r>
            <a:r>
              <a:rPr lang="en-US" sz="2600" dirty="0"/>
              <a:t> </a:t>
            </a:r>
            <a:r>
              <a:rPr lang="en-US" sz="2600" dirty="0" err="1"/>
              <a:t>especiales</a:t>
            </a:r>
            <a:r>
              <a:rPr lang="en-US" sz="2600" dirty="0"/>
              <a:t> y </a:t>
            </a:r>
            <a:r>
              <a:rPr lang="en-US" sz="2600" dirty="0" err="1"/>
              <a:t>materiales</a:t>
            </a:r>
            <a:r>
              <a:rPr lang="en-US" sz="2600" dirty="0"/>
              <a:t> de </a:t>
            </a:r>
            <a:r>
              <a:rPr lang="en-US" sz="2600" dirty="0" err="1"/>
              <a:t>naturaleza</a:t>
            </a:r>
            <a:r>
              <a:rPr lang="en-US" sz="2600" dirty="0"/>
              <a:t> </a:t>
            </a:r>
            <a:r>
              <a:rPr lang="en-US" sz="2600" dirty="0" err="1"/>
              <a:t>análoga</a:t>
            </a:r>
            <a:r>
              <a:rPr lang="en-US" sz="2600" dirty="0"/>
              <a:t>); y; </a:t>
            </a:r>
            <a:r>
              <a:rPr lang="en-US" sz="2600" dirty="0" err="1"/>
              <a:t>evalúa</a:t>
            </a:r>
            <a:r>
              <a:rPr lang="en-US" sz="2600" dirty="0"/>
              <a:t>, o </a:t>
            </a:r>
            <a:r>
              <a:rPr lang="en-US" sz="2600" dirty="0" err="1"/>
              <a:t>selecciona</a:t>
            </a:r>
            <a:r>
              <a:rPr lang="en-US" sz="2600" dirty="0"/>
              <a:t> e </a:t>
            </a:r>
            <a:r>
              <a:rPr lang="en-US" sz="2600" dirty="0" err="1"/>
              <a:t>incorpora</a:t>
            </a:r>
            <a:r>
              <a:rPr lang="en-US" sz="2600" dirty="0"/>
              <a:t> los </a:t>
            </a:r>
            <a:r>
              <a:rPr lang="en-US" sz="2600" dirty="0" err="1"/>
              <a:t>mismos</a:t>
            </a:r>
            <a:r>
              <a:rPr lang="en-US" sz="2600" dirty="0"/>
              <a:t> al </a:t>
            </a:r>
            <a:r>
              <a:rPr lang="en-US" sz="2600" dirty="0" err="1"/>
              <a:t>acervo</a:t>
            </a:r>
            <a:r>
              <a:rPr lang="en-US" sz="2600" dirty="0"/>
              <a:t> de la </a:t>
            </a:r>
            <a:r>
              <a:rPr lang="en-US" sz="2600" dirty="0" err="1"/>
              <a:t>Biblioteca</a:t>
            </a:r>
            <a:r>
              <a:rPr lang="en-US" sz="2600" dirty="0"/>
              <a:t> </a:t>
            </a:r>
            <a:r>
              <a:rPr lang="en-US" sz="2600" dirty="0" err="1"/>
              <a:t>siempre</a:t>
            </a:r>
            <a:r>
              <a:rPr lang="en-US" sz="2600" dirty="0"/>
              <a:t> </a:t>
            </a:r>
            <a:r>
              <a:rPr lang="en-US" sz="2600" dirty="0" err="1"/>
              <a:t>que</a:t>
            </a:r>
            <a:r>
              <a:rPr lang="en-US" sz="2600" dirty="0"/>
              <a:t> </a:t>
            </a:r>
            <a:r>
              <a:rPr lang="en-US" sz="2600" dirty="0" err="1"/>
              <a:t>estos</a:t>
            </a:r>
            <a:r>
              <a:rPr lang="en-US" sz="2600" dirty="0"/>
              <a:t>: </a:t>
            </a:r>
            <a:endParaRPr lang="en-US" sz="2600" dirty="0" smtClean="0"/>
          </a:p>
          <a:p>
            <a:pPr marL="400050" lvl="1" indent="0">
              <a:buNone/>
            </a:pPr>
            <a:endParaRPr lang="en-US" sz="2600" dirty="0"/>
          </a:p>
          <a:p>
            <a:pPr marL="400050" lvl="1" indent="0">
              <a:buNone/>
            </a:pPr>
            <a:r>
              <a:rPr lang="en-US" sz="2000" dirty="0"/>
              <a:t>	</a:t>
            </a:r>
            <a:r>
              <a:rPr lang="en-US" sz="2900" dirty="0" smtClean="0"/>
              <a:t>    a. </a:t>
            </a:r>
            <a:r>
              <a:rPr lang="en-US" sz="2900" dirty="0"/>
              <a:t>Llenen </a:t>
            </a:r>
            <a:r>
              <a:rPr lang="en-US" sz="2900" dirty="0" err="1"/>
              <a:t>las</a:t>
            </a:r>
            <a:r>
              <a:rPr lang="en-US" sz="2900" dirty="0"/>
              <a:t> </a:t>
            </a:r>
            <a:r>
              <a:rPr lang="en-US" sz="2900" dirty="0" err="1"/>
              <a:t>necesidades</a:t>
            </a:r>
            <a:r>
              <a:rPr lang="en-US" sz="2900" dirty="0"/>
              <a:t> </a:t>
            </a:r>
            <a:r>
              <a:rPr lang="en-US" sz="2900" dirty="0" err="1"/>
              <a:t>curriculares</a:t>
            </a:r>
            <a:r>
              <a:rPr lang="en-US" sz="2900" dirty="0"/>
              <a:t> de los </a:t>
            </a:r>
            <a:r>
              <a:rPr lang="en-US" sz="2900" dirty="0" err="1"/>
              <a:t>programas</a:t>
            </a:r>
            <a:r>
              <a:rPr lang="en-US" sz="2900" dirty="0"/>
              <a:t> del </a:t>
            </a:r>
            <a:r>
              <a:rPr lang="en-US" sz="2900" dirty="0" err="1"/>
              <a:t>Recinto</a:t>
            </a:r>
            <a:r>
              <a:rPr lang="en-US" sz="2900" dirty="0"/>
              <a:t> o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         </a:t>
            </a:r>
            <a:r>
              <a:rPr lang="en-US" sz="2900" dirty="0" err="1" smtClean="0"/>
              <a:t>sean</a:t>
            </a:r>
            <a:r>
              <a:rPr lang="en-US" sz="2900" dirty="0" smtClean="0"/>
              <a:t> </a:t>
            </a:r>
            <a:r>
              <a:rPr lang="en-US" sz="2900" dirty="0" err="1"/>
              <a:t>materiales</a:t>
            </a:r>
            <a:r>
              <a:rPr lang="en-US" sz="2900" dirty="0"/>
              <a:t> de valor </a:t>
            </a:r>
            <a:r>
              <a:rPr lang="en-US" sz="2900" dirty="0" err="1"/>
              <a:t>histórico</a:t>
            </a:r>
            <a:r>
              <a:rPr lang="en-US" sz="2900" dirty="0"/>
              <a:t> o de </a:t>
            </a:r>
            <a:r>
              <a:rPr lang="en-US" sz="2900" dirty="0" err="1"/>
              <a:t>archivo</a:t>
            </a:r>
            <a:r>
              <a:rPr lang="en-US" sz="2900" dirty="0"/>
              <a:t>. </a:t>
            </a:r>
            <a:endParaRPr lang="en-US" sz="2900" dirty="0" smtClean="0"/>
          </a:p>
          <a:p>
            <a:pPr marL="400050" lvl="1" indent="0">
              <a:buNone/>
            </a:pP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		- </a:t>
            </a:r>
            <a:r>
              <a:rPr lang="en-US" sz="2500" dirty="0" err="1" smtClean="0"/>
              <a:t>Comunicaciones</a:t>
            </a:r>
            <a:endParaRPr lang="en-US" sz="2500" dirty="0" smtClean="0"/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Documentos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</a:t>
            </a:r>
            <a:r>
              <a:rPr lang="en-US" sz="2500" dirty="0" err="1" smtClean="0"/>
              <a:t>Recomendaciones</a:t>
            </a:r>
            <a:endParaRPr lang="en-US" sz="25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268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54" y="2240570"/>
            <a:ext cx="8841292" cy="3388143"/>
          </a:xfrm>
        </p:spPr>
        <p:txBody>
          <a:bodyPr>
            <a:normAutofit fontScale="70000" lnSpcReduction="20000"/>
          </a:bodyPr>
          <a:lstStyle/>
          <a:p>
            <a:pPr marL="400050" lvl="1" indent="0">
              <a:buNone/>
            </a:pPr>
            <a:r>
              <a:rPr lang="en-US" sz="2600" dirty="0" smtClean="0"/>
              <a:t>	1. Recibe </a:t>
            </a:r>
            <a:r>
              <a:rPr lang="en-US" sz="2600" dirty="0"/>
              <a:t>de los </a:t>
            </a:r>
            <a:r>
              <a:rPr lang="en-US" sz="2600" dirty="0" err="1"/>
              <a:t>usuarios</a:t>
            </a:r>
            <a:r>
              <a:rPr lang="en-US" sz="2600" dirty="0"/>
              <a:t> la </a:t>
            </a:r>
            <a:r>
              <a:rPr lang="en-US" sz="2600" dirty="0" err="1"/>
              <a:t>recomendación</a:t>
            </a:r>
            <a:r>
              <a:rPr lang="en-US" sz="2600" dirty="0"/>
              <a:t> para la </a:t>
            </a:r>
            <a:r>
              <a:rPr lang="en-US" sz="2600" dirty="0" err="1"/>
              <a:t>adquisición</a:t>
            </a:r>
            <a:r>
              <a:rPr lang="en-US" sz="2600" dirty="0"/>
              <a:t> de </a:t>
            </a:r>
            <a:r>
              <a:rPr lang="en-US" sz="2600" dirty="0" err="1"/>
              <a:t>materiales</a:t>
            </a:r>
            <a:r>
              <a:rPr lang="en-US" sz="2600" dirty="0"/>
              <a:t> o los </a:t>
            </a:r>
            <a:r>
              <a:rPr lang="en-US" sz="2600" dirty="0" err="1"/>
              <a:t>documentos</a:t>
            </a:r>
            <a:r>
              <a:rPr lang="en-US" sz="2600" dirty="0"/>
              <a:t> de valor </a:t>
            </a:r>
            <a:r>
              <a:rPr lang="en-US" sz="2600" dirty="0" err="1"/>
              <a:t>histórico</a:t>
            </a:r>
            <a:r>
              <a:rPr lang="en-US" sz="2600" dirty="0"/>
              <a:t> o de </a:t>
            </a:r>
            <a:r>
              <a:rPr lang="en-US" sz="2600" dirty="0" err="1"/>
              <a:t>archivo</a:t>
            </a:r>
            <a:r>
              <a:rPr lang="en-US" sz="2600" dirty="0"/>
              <a:t> (tales </a:t>
            </a:r>
            <a:r>
              <a:rPr lang="en-US" sz="2600" dirty="0" err="1"/>
              <a:t>como</a:t>
            </a:r>
            <a:r>
              <a:rPr lang="en-US" sz="2600" dirty="0"/>
              <a:t> </a:t>
            </a:r>
            <a:r>
              <a:rPr lang="en-US" sz="2600" dirty="0" err="1"/>
              <a:t>documentos</a:t>
            </a:r>
            <a:r>
              <a:rPr lang="en-US" sz="2600" dirty="0"/>
              <a:t> </a:t>
            </a:r>
            <a:r>
              <a:rPr lang="en-US" sz="2600" dirty="0" err="1"/>
              <a:t>institucionales</a:t>
            </a:r>
            <a:r>
              <a:rPr lang="en-US" sz="2600" dirty="0"/>
              <a:t>, </a:t>
            </a:r>
            <a:r>
              <a:rPr lang="en-US" sz="2600" dirty="0" err="1"/>
              <a:t>papeles</a:t>
            </a:r>
            <a:r>
              <a:rPr lang="en-US" sz="2600" dirty="0"/>
              <a:t> </a:t>
            </a:r>
            <a:r>
              <a:rPr lang="en-US" sz="2600" dirty="0" err="1"/>
              <a:t>personales</a:t>
            </a:r>
            <a:r>
              <a:rPr lang="en-US" sz="2600" dirty="0"/>
              <a:t> de </a:t>
            </a:r>
            <a:r>
              <a:rPr lang="en-US" sz="2600" dirty="0" err="1"/>
              <a:t>facultad</a:t>
            </a:r>
            <a:r>
              <a:rPr lang="en-US" sz="2600" dirty="0"/>
              <a:t> o </a:t>
            </a:r>
            <a:r>
              <a:rPr lang="en-US" sz="2600" dirty="0" err="1"/>
              <a:t>científicos</a:t>
            </a:r>
            <a:r>
              <a:rPr lang="en-US" sz="2600" dirty="0"/>
              <a:t> </a:t>
            </a:r>
            <a:r>
              <a:rPr lang="en-US" sz="2600" dirty="0" err="1"/>
              <a:t>prominentes</a:t>
            </a:r>
            <a:r>
              <a:rPr lang="en-US" sz="2600" dirty="0"/>
              <a:t>, “memorabilia” de </a:t>
            </a:r>
            <a:r>
              <a:rPr lang="en-US" sz="2600" dirty="0" err="1"/>
              <a:t>eventos</a:t>
            </a:r>
            <a:r>
              <a:rPr lang="en-US" sz="2600" dirty="0"/>
              <a:t> </a:t>
            </a:r>
            <a:r>
              <a:rPr lang="en-US" sz="2600" dirty="0" err="1"/>
              <a:t>especiales</a:t>
            </a:r>
            <a:r>
              <a:rPr lang="en-US" sz="2600" dirty="0"/>
              <a:t> y </a:t>
            </a:r>
            <a:r>
              <a:rPr lang="en-US" sz="2600" dirty="0" err="1"/>
              <a:t>materiales</a:t>
            </a:r>
            <a:r>
              <a:rPr lang="en-US" sz="2600" dirty="0"/>
              <a:t> de </a:t>
            </a:r>
            <a:r>
              <a:rPr lang="en-US" sz="2600" dirty="0" err="1"/>
              <a:t>naturaleza</a:t>
            </a:r>
            <a:r>
              <a:rPr lang="en-US" sz="2600" dirty="0"/>
              <a:t> </a:t>
            </a:r>
            <a:r>
              <a:rPr lang="en-US" sz="2600" dirty="0" err="1"/>
              <a:t>análoga</a:t>
            </a:r>
            <a:r>
              <a:rPr lang="en-US" sz="2600" dirty="0"/>
              <a:t>); y; </a:t>
            </a:r>
            <a:r>
              <a:rPr lang="en-US" sz="2600" dirty="0" err="1"/>
              <a:t>evalúa</a:t>
            </a:r>
            <a:r>
              <a:rPr lang="en-US" sz="2600" dirty="0"/>
              <a:t>, o </a:t>
            </a:r>
            <a:r>
              <a:rPr lang="en-US" sz="2600" dirty="0" err="1"/>
              <a:t>selecciona</a:t>
            </a:r>
            <a:r>
              <a:rPr lang="en-US" sz="2600" dirty="0"/>
              <a:t> e </a:t>
            </a:r>
            <a:r>
              <a:rPr lang="en-US" sz="2600" dirty="0" err="1"/>
              <a:t>incorpora</a:t>
            </a:r>
            <a:r>
              <a:rPr lang="en-US" sz="2600" dirty="0"/>
              <a:t> los </a:t>
            </a:r>
            <a:r>
              <a:rPr lang="en-US" sz="2600" dirty="0" err="1"/>
              <a:t>mismos</a:t>
            </a:r>
            <a:r>
              <a:rPr lang="en-US" sz="2600" dirty="0"/>
              <a:t> al </a:t>
            </a:r>
            <a:r>
              <a:rPr lang="en-US" sz="2600" dirty="0" err="1"/>
              <a:t>acervo</a:t>
            </a:r>
            <a:r>
              <a:rPr lang="en-US" sz="2600" dirty="0"/>
              <a:t> de la </a:t>
            </a:r>
            <a:r>
              <a:rPr lang="en-US" sz="2600" dirty="0" err="1"/>
              <a:t>Biblioteca</a:t>
            </a:r>
            <a:r>
              <a:rPr lang="en-US" sz="2600" dirty="0"/>
              <a:t> </a:t>
            </a:r>
            <a:r>
              <a:rPr lang="en-US" sz="2600" dirty="0" err="1"/>
              <a:t>siempre</a:t>
            </a:r>
            <a:r>
              <a:rPr lang="en-US" sz="2600" dirty="0"/>
              <a:t> </a:t>
            </a:r>
            <a:r>
              <a:rPr lang="en-US" sz="2600" dirty="0" err="1"/>
              <a:t>que</a:t>
            </a:r>
            <a:r>
              <a:rPr lang="en-US" sz="2600" dirty="0"/>
              <a:t> </a:t>
            </a:r>
            <a:r>
              <a:rPr lang="en-US" sz="2600" dirty="0" err="1"/>
              <a:t>estos</a:t>
            </a:r>
            <a:r>
              <a:rPr lang="en-US" sz="2600" dirty="0"/>
              <a:t>: </a:t>
            </a:r>
            <a:endParaRPr lang="en-US" sz="2600" dirty="0" smtClean="0"/>
          </a:p>
          <a:p>
            <a:pPr marL="400050" lvl="1" indent="0">
              <a:buNone/>
            </a:pPr>
            <a:endParaRPr lang="en-US" sz="2600" dirty="0"/>
          </a:p>
          <a:p>
            <a:pPr marL="400050" lvl="1" indent="0">
              <a:buNone/>
            </a:pPr>
            <a:r>
              <a:rPr lang="en-US" sz="1600" dirty="0"/>
              <a:t>	</a:t>
            </a:r>
            <a:r>
              <a:rPr lang="en-US" sz="1800" dirty="0" smtClean="0"/>
              <a:t>    </a:t>
            </a:r>
            <a:r>
              <a:rPr lang="en-US" sz="2900" dirty="0"/>
              <a:t>b</a:t>
            </a:r>
            <a:r>
              <a:rPr lang="en-US" sz="2900" dirty="0" smtClean="0"/>
              <a:t>. </a:t>
            </a:r>
            <a:r>
              <a:rPr lang="en-US" sz="2900" dirty="0" err="1" smtClean="0"/>
              <a:t>Vayan</a:t>
            </a:r>
            <a:r>
              <a:rPr lang="en-US" sz="2900" dirty="0" smtClean="0"/>
              <a:t> </a:t>
            </a:r>
            <a:r>
              <a:rPr lang="en-US" sz="2900" dirty="0"/>
              <a:t>de </a:t>
            </a:r>
            <a:r>
              <a:rPr lang="en-US" sz="2900" dirty="0" err="1"/>
              <a:t>acuerdo</a:t>
            </a:r>
            <a:r>
              <a:rPr lang="en-US" sz="2900" dirty="0"/>
              <a:t> con los </a:t>
            </a:r>
            <a:r>
              <a:rPr lang="en-US" sz="2900" dirty="0" err="1"/>
              <a:t>requisitos</a:t>
            </a:r>
            <a:r>
              <a:rPr lang="en-US" sz="2900" dirty="0"/>
              <a:t> de </a:t>
            </a:r>
            <a:r>
              <a:rPr lang="en-US" sz="2900" dirty="0" err="1"/>
              <a:t>las</a:t>
            </a:r>
            <a:r>
              <a:rPr lang="en-US" sz="2900" dirty="0"/>
              <a:t> </a:t>
            </a:r>
            <a:r>
              <a:rPr lang="en-US" sz="2900" dirty="0" err="1"/>
              <a:t>agencias</a:t>
            </a:r>
            <a:r>
              <a:rPr lang="en-US" sz="2900" dirty="0"/>
              <a:t> </a:t>
            </a:r>
            <a:r>
              <a:rPr lang="en-US" sz="2900" dirty="0" err="1"/>
              <a:t>acreditadoras</a:t>
            </a:r>
            <a:r>
              <a:rPr lang="en-US" sz="2900" dirty="0"/>
              <a:t> o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        </a:t>
            </a:r>
            <a:r>
              <a:rPr lang="en-US" sz="2900" dirty="0" err="1" smtClean="0"/>
              <a:t>satisfacen</a:t>
            </a:r>
            <a:r>
              <a:rPr lang="en-US" sz="2900" dirty="0" smtClean="0"/>
              <a:t> </a:t>
            </a:r>
            <a:r>
              <a:rPr lang="en-US" sz="2900" dirty="0" err="1"/>
              <a:t>las</a:t>
            </a:r>
            <a:r>
              <a:rPr lang="en-US" sz="2900" dirty="0"/>
              <a:t> </a:t>
            </a:r>
            <a:r>
              <a:rPr lang="en-US" sz="2900" dirty="0" err="1"/>
              <a:t>necesidades</a:t>
            </a:r>
            <a:r>
              <a:rPr lang="en-US" sz="2900" dirty="0"/>
              <a:t> de </a:t>
            </a:r>
            <a:r>
              <a:rPr lang="en-US" sz="2900" dirty="0" err="1"/>
              <a:t>retener</a:t>
            </a:r>
            <a:r>
              <a:rPr lang="en-US" sz="2900" dirty="0"/>
              <a:t> material </a:t>
            </a:r>
            <a:r>
              <a:rPr lang="en-US" sz="2900" dirty="0" err="1"/>
              <a:t>histórico</a:t>
            </a:r>
            <a:r>
              <a:rPr lang="en-US" sz="2900" dirty="0"/>
              <a:t> o de </a:t>
            </a:r>
            <a:r>
              <a:rPr lang="en-US" sz="2900" dirty="0" err="1"/>
              <a:t>archivo</a:t>
            </a:r>
            <a:r>
              <a:rPr lang="en-US" sz="2900" dirty="0"/>
              <a:t>. </a:t>
            </a:r>
          </a:p>
          <a:p>
            <a:pPr marL="400050" lvl="1" indent="0">
              <a:buNone/>
            </a:pP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		- </a:t>
            </a:r>
            <a:r>
              <a:rPr lang="en-US" sz="2500" dirty="0" err="1" smtClean="0"/>
              <a:t>Comunicaciones</a:t>
            </a:r>
            <a:endParaRPr lang="en-US" sz="2500" dirty="0" smtClean="0"/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Documentos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</a:t>
            </a:r>
            <a:r>
              <a:rPr lang="en-US" sz="2500" dirty="0" err="1" smtClean="0"/>
              <a:t>Recomendaciones</a:t>
            </a:r>
            <a:endParaRPr lang="en-US" sz="25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269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Actitud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19. Reconoce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límites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competencia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-Supervisor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Labor en el </a:t>
            </a:r>
            <a:r>
              <a:rPr lang="en-US" dirty="0" err="1" smtClean="0"/>
              <a:t>área</a:t>
            </a:r>
            <a:r>
              <a:rPr lang="en-US" dirty="0" smtClean="0"/>
              <a:t> de Docencia General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20. </a:t>
            </a:r>
            <a:r>
              <a:rPr lang="en-US" dirty="0" err="1" smtClean="0"/>
              <a:t>Presta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r>
              <a:rPr lang="en-US" dirty="0" smtClean="0"/>
              <a:t> a los </a:t>
            </a:r>
            <a:r>
              <a:rPr lang="en-US" dirty="0" err="1" smtClean="0"/>
              <a:t>asuntos</a:t>
            </a:r>
            <a:r>
              <a:rPr lang="en-US" dirty="0" smtClean="0"/>
              <a:t> </a:t>
            </a:r>
            <a:r>
              <a:rPr lang="en-US" dirty="0" err="1" smtClean="0"/>
              <a:t>éticos</a:t>
            </a:r>
            <a:r>
              <a:rPr lang="en-US" dirty="0" smtClean="0"/>
              <a:t> y </a:t>
            </a:r>
            <a:r>
              <a:rPr lang="en-US" dirty="0" err="1" smtClean="0"/>
              <a:t>legales</a:t>
            </a:r>
            <a:r>
              <a:rPr lang="en-US" dirty="0" smtClean="0"/>
              <a:t> en el </a:t>
            </a:r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académicas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Supervisor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Labor en el </a:t>
            </a:r>
            <a:r>
              <a:rPr lang="en-US" dirty="0" err="1"/>
              <a:t>área</a:t>
            </a:r>
            <a:r>
              <a:rPr lang="en-US" dirty="0"/>
              <a:t> de Docencia General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22178" y="5754114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86723" y="5754114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81853" y="5754114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132" y="5754114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8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8841292" cy="338814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1800" dirty="0" smtClean="0"/>
              <a:t>	</a:t>
            </a:r>
            <a:r>
              <a:rPr lang="en-US" dirty="0" smtClean="0"/>
              <a:t>2. </a:t>
            </a:r>
            <a:r>
              <a:rPr lang="en-US" dirty="0"/>
              <a:t>Consulta </a:t>
            </a:r>
            <a:r>
              <a:rPr lang="en-US" dirty="0" err="1"/>
              <a:t>expertos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disciplinas</a:t>
            </a:r>
            <a:r>
              <a:rPr lang="en-US" dirty="0"/>
              <a:t> de la </a:t>
            </a:r>
            <a:r>
              <a:rPr lang="en-US" dirty="0" err="1"/>
              <a:t>Salud</a:t>
            </a:r>
            <a:r>
              <a:rPr lang="en-US" dirty="0"/>
              <a:t> para </a:t>
            </a:r>
            <a:r>
              <a:rPr lang="en-US" dirty="0" err="1"/>
              <a:t>propósitos</a:t>
            </a:r>
            <a:r>
              <a:rPr lang="en-US" dirty="0"/>
              <a:t> de </a:t>
            </a:r>
            <a:r>
              <a:rPr lang="en-US" dirty="0" err="1"/>
              <a:t>adquirir</a:t>
            </a:r>
            <a:r>
              <a:rPr lang="en-US" dirty="0"/>
              <a:t>, </a:t>
            </a:r>
            <a:r>
              <a:rPr lang="en-US" dirty="0" err="1"/>
              <a:t>evaluar</a:t>
            </a:r>
            <a:r>
              <a:rPr lang="en-US" dirty="0"/>
              <a:t> y </a:t>
            </a:r>
            <a:r>
              <a:rPr lang="en-US" dirty="0" err="1"/>
              <a:t>catalogar</a:t>
            </a:r>
            <a:r>
              <a:rPr lang="en-US" dirty="0"/>
              <a:t> los </a:t>
            </a:r>
            <a:r>
              <a:rPr lang="en-US" dirty="0" err="1"/>
              <a:t>materiales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colecciones</a:t>
            </a:r>
            <a:r>
              <a:rPr lang="en-US" dirty="0"/>
              <a:t> o </a:t>
            </a:r>
            <a:r>
              <a:rPr lang="en-US" dirty="0" err="1"/>
              <a:t>archivo</a:t>
            </a:r>
            <a:r>
              <a:rPr lang="en-US" dirty="0"/>
              <a:t> de la </a:t>
            </a:r>
            <a:r>
              <a:rPr lang="en-US" dirty="0" err="1"/>
              <a:t>Biblioteca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		- </a:t>
            </a:r>
            <a:r>
              <a:rPr lang="en-US" sz="2500" dirty="0" err="1" smtClean="0"/>
              <a:t>Comunicaciones</a:t>
            </a:r>
            <a:endParaRPr lang="en-US" sz="2500" dirty="0" smtClean="0"/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270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8841292" cy="3388143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US" sz="1800" dirty="0" smtClean="0"/>
              <a:t>	</a:t>
            </a: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Asigna un </a:t>
            </a:r>
            <a:r>
              <a:rPr lang="en-US" dirty="0" err="1"/>
              <a:t>orden</a:t>
            </a:r>
            <a:r>
              <a:rPr lang="en-US" dirty="0"/>
              <a:t> </a:t>
            </a:r>
            <a:r>
              <a:rPr lang="en-US" dirty="0" err="1"/>
              <a:t>jerárquico</a:t>
            </a:r>
            <a:r>
              <a:rPr lang="en-US" dirty="0"/>
              <a:t> de </a:t>
            </a:r>
            <a:r>
              <a:rPr lang="en-US" dirty="0" err="1"/>
              <a:t>prioridad</a:t>
            </a:r>
            <a:r>
              <a:rPr lang="en-US" dirty="0"/>
              <a:t> con </a:t>
            </a:r>
            <a:r>
              <a:rPr lang="en-US" dirty="0" err="1"/>
              <a:t>relación</a:t>
            </a:r>
            <a:r>
              <a:rPr lang="en-US" dirty="0"/>
              <a:t> a los </a:t>
            </a:r>
            <a:r>
              <a:rPr lang="en-US" dirty="0" err="1"/>
              <a:t>materiales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recomiendan</a:t>
            </a:r>
            <a:r>
              <a:rPr lang="en-US" dirty="0"/>
              <a:t> para </a:t>
            </a:r>
            <a:r>
              <a:rPr lang="en-US" dirty="0" err="1"/>
              <a:t>adquisición</a:t>
            </a:r>
            <a:r>
              <a:rPr lang="en-US" dirty="0"/>
              <a:t>, y </a:t>
            </a:r>
            <a:r>
              <a:rPr lang="en-US" dirty="0" err="1"/>
              <a:t>trabaja</a:t>
            </a:r>
            <a:r>
              <a:rPr lang="en-US" dirty="0"/>
              <a:t> los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institucionales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solicitan</a:t>
            </a:r>
            <a:r>
              <a:rPr lang="en-US" dirty="0"/>
              <a:t> los </a:t>
            </a:r>
            <a:r>
              <a:rPr lang="en-US" dirty="0" err="1"/>
              <a:t>facultativos</a:t>
            </a:r>
            <a:r>
              <a:rPr lang="en-US" dirty="0"/>
              <a:t>, los </a:t>
            </a:r>
            <a:r>
              <a:rPr lang="en-US" dirty="0" err="1"/>
              <a:t>investigadores</a:t>
            </a:r>
            <a:r>
              <a:rPr lang="en-US" dirty="0"/>
              <a:t> o la </a:t>
            </a:r>
            <a:r>
              <a:rPr lang="en-US" dirty="0" err="1"/>
              <a:t>gerencia</a:t>
            </a:r>
            <a:r>
              <a:rPr lang="en-US" dirty="0"/>
              <a:t> </a:t>
            </a:r>
            <a:r>
              <a:rPr lang="en-US" dirty="0" err="1"/>
              <a:t>académica</a:t>
            </a:r>
            <a:r>
              <a:rPr lang="en-US" dirty="0"/>
              <a:t> del </a:t>
            </a:r>
            <a:r>
              <a:rPr lang="en-US" dirty="0" err="1"/>
              <a:t>Recinto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con un plan </a:t>
            </a:r>
            <a:r>
              <a:rPr lang="en-US" dirty="0" err="1"/>
              <a:t>predeterminado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		- Supervisor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271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8841292" cy="3388143"/>
          </a:xfrm>
        </p:spPr>
        <p:txBody>
          <a:bodyPr>
            <a:normAutofit fontScale="77500" lnSpcReduction="20000"/>
          </a:bodyPr>
          <a:lstStyle/>
          <a:p>
            <a:pPr marL="400050" lvl="1" indent="0">
              <a:buNone/>
            </a:pPr>
            <a:r>
              <a:rPr lang="en-US" sz="1400" dirty="0" smtClean="0"/>
              <a:t>	</a:t>
            </a:r>
            <a:r>
              <a:rPr lang="en-US" dirty="0" smtClean="0"/>
              <a:t>4. </a:t>
            </a:r>
            <a:r>
              <a:rPr lang="en-US" dirty="0"/>
              <a:t>Cataloga y </a:t>
            </a:r>
            <a:r>
              <a:rPr lang="en-US" dirty="0" err="1"/>
              <a:t>procesa</a:t>
            </a:r>
            <a:r>
              <a:rPr lang="en-US" dirty="0"/>
              <a:t> los </a:t>
            </a:r>
            <a:r>
              <a:rPr lang="en-US" dirty="0" err="1"/>
              <a:t>materiales</a:t>
            </a:r>
            <a:r>
              <a:rPr lang="en-US" dirty="0"/>
              <a:t> en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formatos</a:t>
            </a:r>
            <a:r>
              <a:rPr lang="en-US" dirty="0" smtClean="0"/>
              <a:t> </a:t>
            </a:r>
            <a:r>
              <a:rPr lang="en-US" dirty="0" err="1"/>
              <a:t>cumpliendo</a:t>
            </a:r>
            <a:r>
              <a:rPr lang="en-US" dirty="0"/>
              <a:t>, al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más</a:t>
            </a:r>
            <a:r>
              <a:rPr lang="en-US" dirty="0"/>
              <a:t> alto de </a:t>
            </a:r>
            <a:r>
              <a:rPr lang="en-US" dirty="0" err="1"/>
              <a:t>descripción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de </a:t>
            </a:r>
            <a:r>
              <a:rPr lang="en-US" dirty="0" err="1"/>
              <a:t>acuerdo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vigentes</a:t>
            </a:r>
            <a:r>
              <a:rPr lang="en-US" dirty="0"/>
              <a:t> para la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catalogación</a:t>
            </a:r>
            <a:r>
              <a:rPr lang="en-US" dirty="0"/>
              <a:t>, </a:t>
            </a:r>
            <a:r>
              <a:rPr lang="en-US" dirty="0" err="1"/>
              <a:t>clasificación</a:t>
            </a:r>
            <a:r>
              <a:rPr lang="en-US" dirty="0"/>
              <a:t>, </a:t>
            </a:r>
            <a:r>
              <a:rPr lang="en-US" dirty="0" err="1"/>
              <a:t>indización</a:t>
            </a:r>
            <a:r>
              <a:rPr lang="en-US" dirty="0"/>
              <a:t> y </a:t>
            </a:r>
            <a:r>
              <a:rPr lang="en-US" dirty="0" err="1"/>
              <a:t>prácticas</a:t>
            </a:r>
            <a:r>
              <a:rPr lang="en-US" dirty="0"/>
              <a:t>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archivística</a:t>
            </a:r>
            <a:r>
              <a:rPr lang="en-US" dirty="0" smtClean="0"/>
              <a:t> </a:t>
            </a:r>
            <a:r>
              <a:rPr lang="en-US" dirty="0"/>
              <a:t>de los </a:t>
            </a:r>
            <a:r>
              <a:rPr lang="en-US" dirty="0" err="1"/>
              <a:t>materiales</a:t>
            </a:r>
            <a:r>
              <a:rPr lang="en-US" dirty="0"/>
              <a:t> </a:t>
            </a:r>
            <a:r>
              <a:rPr lang="en-US" dirty="0" err="1"/>
              <a:t>bajo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custodia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		- Par A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Par B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Par C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Supervisor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8841292" cy="3388143"/>
          </a:xfrm>
        </p:spPr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r>
              <a:rPr lang="en-US" sz="1400" dirty="0" smtClean="0"/>
              <a:t>	</a:t>
            </a: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Es </a:t>
            </a:r>
            <a:r>
              <a:rPr lang="en-US" dirty="0" err="1"/>
              <a:t>diligente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gestión</a:t>
            </a:r>
            <a:r>
              <a:rPr lang="en-US" dirty="0"/>
              <a:t>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</a:t>
            </a:r>
            <a:r>
              <a:rPr lang="en-US" dirty="0"/>
              <a:t> a los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usuarios</a:t>
            </a:r>
            <a:r>
              <a:rPr lang="en-US" dirty="0" smtClean="0"/>
              <a:t> </a:t>
            </a:r>
            <a:r>
              <a:rPr lang="en-US" dirty="0"/>
              <a:t>los </a:t>
            </a:r>
            <a:r>
              <a:rPr lang="en-US" dirty="0" err="1"/>
              <a:t>materiales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recibe</a:t>
            </a:r>
            <a:r>
              <a:rPr lang="en-US" dirty="0"/>
              <a:t> en un </a:t>
            </a:r>
            <a:r>
              <a:rPr lang="en-US" dirty="0" err="1"/>
              <a:t>período</a:t>
            </a:r>
            <a:r>
              <a:rPr lang="en-US" dirty="0"/>
              <a:t>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/>
              <a:t>razonable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		- </a:t>
            </a:r>
            <a:r>
              <a:rPr lang="en-US" sz="2500" dirty="0" err="1" smtClean="0"/>
              <a:t>Usuarios</a:t>
            </a:r>
            <a:endParaRPr lang="en-US" sz="2500" dirty="0" smtClean="0"/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Par A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Par B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Par C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- Supervisor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273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8841292" cy="338814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1000" dirty="0" smtClean="0"/>
              <a:t>	</a:t>
            </a:r>
            <a:r>
              <a:rPr lang="en-US" dirty="0" smtClean="0"/>
              <a:t>6. </a:t>
            </a:r>
            <a:r>
              <a:rPr lang="en-US" dirty="0"/>
              <a:t>Desarrolla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con la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administración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colecciones</a:t>
            </a:r>
            <a:r>
              <a:rPr lang="en-US" dirty="0"/>
              <a:t> </a:t>
            </a:r>
            <a:r>
              <a:rPr lang="en-US" dirty="0" err="1"/>
              <a:t>llevando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/>
              <a:t>tales </a:t>
            </a:r>
            <a:r>
              <a:rPr lang="en-US" dirty="0" err="1"/>
              <a:t>como</a:t>
            </a:r>
            <a:r>
              <a:rPr lang="en-US" dirty="0"/>
              <a:t>: </a:t>
            </a:r>
            <a:endParaRPr lang="en-US" sz="2500" dirty="0" smtClean="0"/>
          </a:p>
          <a:p>
            <a:pPr marL="400050" lvl="1" indent="0">
              <a:buNone/>
            </a:pPr>
            <a:r>
              <a:rPr lang="en-US" sz="2500" dirty="0"/>
              <a:t>	 </a:t>
            </a:r>
            <a:r>
              <a:rPr lang="en-US" sz="2500" dirty="0" smtClean="0"/>
              <a:t>    a. </a:t>
            </a:r>
            <a:r>
              <a:rPr lang="en-US" sz="2400" dirty="0"/>
              <a:t>Conversión </a:t>
            </a:r>
            <a:r>
              <a:rPr lang="en-US" sz="2400" dirty="0" err="1"/>
              <a:t>retrospectiva</a:t>
            </a:r>
            <a:r>
              <a:rPr lang="en-US" sz="2400" dirty="0"/>
              <a:t>. </a:t>
            </a: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			- </a:t>
            </a:r>
            <a:r>
              <a:rPr lang="en-US" sz="2500" dirty="0" err="1" smtClean="0"/>
              <a:t>Proyectos</a:t>
            </a:r>
            <a:endParaRPr lang="en-US" sz="2500" dirty="0" smtClean="0"/>
          </a:p>
          <a:p>
            <a:pPr marL="400050" lvl="1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274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8841292" cy="3388143"/>
          </a:xfrm>
        </p:spPr>
        <p:txBody>
          <a:bodyPr>
            <a:normAutofit fontScale="77500" lnSpcReduction="20000"/>
          </a:bodyPr>
          <a:lstStyle/>
          <a:p>
            <a:pPr marL="400050" lvl="1" indent="0">
              <a:buNone/>
            </a:pPr>
            <a:r>
              <a:rPr lang="en-US" sz="1000" dirty="0" smtClean="0"/>
              <a:t>	</a:t>
            </a:r>
            <a:r>
              <a:rPr lang="en-US" dirty="0" smtClean="0"/>
              <a:t>6. </a:t>
            </a:r>
            <a:r>
              <a:rPr lang="en-US" dirty="0"/>
              <a:t>Desarrolla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con la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administración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colecciones</a:t>
            </a:r>
            <a:r>
              <a:rPr lang="en-US" dirty="0"/>
              <a:t> </a:t>
            </a:r>
            <a:r>
              <a:rPr lang="en-US" dirty="0" err="1"/>
              <a:t>llevando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/>
              <a:t>tales </a:t>
            </a:r>
            <a:r>
              <a:rPr lang="en-US" dirty="0" err="1"/>
              <a:t>como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     </a:t>
            </a:r>
            <a:r>
              <a:rPr lang="en-US" sz="2100" dirty="0" smtClean="0"/>
              <a:t> b. </a:t>
            </a:r>
            <a:r>
              <a:rPr lang="en-US" sz="2000" dirty="0"/>
              <a:t>Adquirir en </a:t>
            </a:r>
            <a:r>
              <a:rPr lang="en-US" sz="2000" dirty="0" err="1"/>
              <a:t>formato</a:t>
            </a:r>
            <a:r>
              <a:rPr lang="en-US" sz="2000" dirty="0"/>
              <a:t> </a:t>
            </a:r>
            <a:r>
              <a:rPr lang="en-US" sz="2000" dirty="0" err="1"/>
              <a:t>electrónico</a:t>
            </a:r>
            <a:r>
              <a:rPr lang="en-US" sz="2000" dirty="0"/>
              <a:t> los </a:t>
            </a:r>
            <a:r>
              <a:rPr lang="en-US" sz="2000" dirty="0" err="1"/>
              <a:t>recursos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estén</a:t>
            </a:r>
            <a:r>
              <a:rPr lang="en-US" sz="2000" dirty="0"/>
              <a:t> </a:t>
            </a:r>
            <a:r>
              <a:rPr lang="en-US" sz="2000" dirty="0" err="1"/>
              <a:t>disponibles</a:t>
            </a:r>
            <a:r>
              <a:rPr lang="en-US" sz="2000" dirty="0"/>
              <a:t> en </a:t>
            </a:r>
            <a:r>
              <a:rPr lang="en-US" sz="2000" dirty="0" err="1"/>
              <a:t>dicho</a:t>
            </a:r>
            <a:r>
              <a:rPr lang="en-US" sz="2000" dirty="0"/>
              <a:t> </a:t>
            </a:r>
            <a:r>
              <a:rPr lang="en-US" sz="2000" dirty="0" err="1"/>
              <a:t>formato</a:t>
            </a:r>
            <a:r>
              <a:rPr lang="en-US" sz="2000" dirty="0"/>
              <a:t>; o,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</a:t>
            </a:r>
            <a:r>
              <a:rPr lang="en-US" sz="2000" dirty="0" err="1" smtClean="0"/>
              <a:t>coordina</a:t>
            </a:r>
            <a:r>
              <a:rPr lang="en-US" sz="2000" dirty="0" smtClean="0"/>
              <a:t> </a:t>
            </a:r>
            <a:r>
              <a:rPr lang="en-US" sz="2000" dirty="0"/>
              <a:t>la </a:t>
            </a:r>
            <a:r>
              <a:rPr lang="en-US" sz="2000" dirty="0" err="1"/>
              <a:t>digitalización</a:t>
            </a:r>
            <a:r>
              <a:rPr lang="en-US" sz="2000" dirty="0"/>
              <a:t> para </a:t>
            </a:r>
            <a:r>
              <a:rPr lang="en-US" sz="2000" dirty="0" err="1"/>
              <a:t>acceso</a:t>
            </a:r>
            <a:r>
              <a:rPr lang="en-US" sz="2000" dirty="0"/>
              <a:t> de los </a:t>
            </a:r>
            <a:r>
              <a:rPr lang="en-US" sz="2000" dirty="0" err="1"/>
              <a:t>materiales</a:t>
            </a:r>
            <a:r>
              <a:rPr lang="en-US" sz="2000" dirty="0"/>
              <a:t> de </a:t>
            </a:r>
            <a:r>
              <a:rPr lang="en-US" sz="2000" dirty="0" err="1"/>
              <a:t>archivo</a:t>
            </a:r>
            <a:r>
              <a:rPr lang="en-US" sz="2000" dirty="0"/>
              <a:t> o de valor </a:t>
            </a:r>
            <a:r>
              <a:rPr lang="en-US" sz="2000" dirty="0" err="1"/>
              <a:t>histórico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</a:t>
            </a:r>
            <a:r>
              <a:rPr lang="en-US" sz="2000" dirty="0" err="1" smtClean="0"/>
              <a:t>que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naturaleza</a:t>
            </a:r>
            <a:r>
              <a:rPr lang="en-US" sz="2000" dirty="0"/>
              <a:t> no 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implicaciones</a:t>
            </a:r>
            <a:r>
              <a:rPr lang="en-US" sz="2000" dirty="0"/>
              <a:t> </a:t>
            </a:r>
            <a:r>
              <a:rPr lang="en-US" sz="2000" dirty="0" err="1"/>
              <a:t>legales</a:t>
            </a:r>
            <a:r>
              <a:rPr lang="en-US" sz="2000" dirty="0"/>
              <a:t> el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sean</a:t>
            </a:r>
            <a:r>
              <a:rPr lang="en-US" sz="2000" dirty="0"/>
              <a:t> </a:t>
            </a:r>
            <a:r>
              <a:rPr lang="en-US" sz="2000" dirty="0" err="1"/>
              <a:t>convertidos</a:t>
            </a:r>
            <a:r>
              <a:rPr lang="en-US" sz="2000" dirty="0"/>
              <a:t> a </a:t>
            </a:r>
            <a:r>
              <a:rPr lang="en-US" sz="2000" dirty="0" err="1"/>
              <a:t>dicho</a:t>
            </a:r>
            <a:r>
              <a:rPr lang="en-US" sz="2000" dirty="0"/>
              <a:t> </a:t>
            </a:r>
            <a:r>
              <a:rPr lang="en-US" sz="2000" dirty="0" err="1"/>
              <a:t>formato</a:t>
            </a:r>
            <a:r>
              <a:rPr lang="en-US" sz="2000" dirty="0"/>
              <a:t>. </a:t>
            </a:r>
          </a:p>
          <a:p>
            <a:pPr marL="400050" lvl="1" indent="0">
              <a:buNone/>
            </a:pPr>
            <a:endParaRPr lang="en-US" sz="2500" dirty="0"/>
          </a:p>
          <a:p>
            <a:pPr marL="400050" lvl="1" indent="0">
              <a:buNone/>
            </a:pPr>
            <a:r>
              <a:rPr lang="en-US" sz="2500" dirty="0" smtClean="0"/>
              <a:t>			- </a:t>
            </a:r>
            <a:r>
              <a:rPr lang="en-US" sz="2500" dirty="0" err="1" smtClean="0"/>
              <a:t>Proyectos</a:t>
            </a:r>
            <a:endParaRPr lang="en-US" sz="2500" dirty="0" smtClean="0"/>
          </a:p>
          <a:p>
            <a:pPr marL="400050" lvl="1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9006664" cy="3843537"/>
          </a:xfrm>
        </p:spPr>
        <p:txBody>
          <a:bodyPr>
            <a:normAutofit fontScale="40000" lnSpcReduction="20000"/>
          </a:bodyPr>
          <a:lstStyle/>
          <a:p>
            <a:pPr marL="400050" lvl="1" indent="0">
              <a:buNone/>
            </a:pPr>
            <a:r>
              <a:rPr lang="en-US" sz="1800" dirty="0" smtClean="0"/>
              <a:t>	</a:t>
            </a:r>
            <a:r>
              <a:rPr lang="en-US" sz="4400" dirty="0" smtClean="0"/>
              <a:t>6. </a:t>
            </a:r>
            <a:r>
              <a:rPr lang="en-US" sz="4400" dirty="0"/>
              <a:t>Desarrolla </a:t>
            </a:r>
            <a:r>
              <a:rPr lang="en-US" sz="4400" dirty="0" err="1"/>
              <a:t>proyectos</a:t>
            </a:r>
            <a:r>
              <a:rPr lang="en-US" sz="4400" dirty="0"/>
              <a:t> </a:t>
            </a:r>
            <a:r>
              <a:rPr lang="en-US" sz="4400" dirty="0" err="1"/>
              <a:t>relacionados</a:t>
            </a:r>
            <a:r>
              <a:rPr lang="en-US" sz="4400" dirty="0"/>
              <a:t> con </a:t>
            </a:r>
            <a:r>
              <a:rPr lang="en-US" sz="4400" dirty="0" smtClean="0"/>
              <a:t>la </a:t>
            </a:r>
            <a:r>
              <a:rPr lang="en-US" sz="4400" dirty="0" err="1" smtClean="0"/>
              <a:t>administración</a:t>
            </a:r>
            <a:r>
              <a:rPr lang="en-US" sz="4400" dirty="0" smtClean="0"/>
              <a:t> de </a:t>
            </a:r>
            <a:r>
              <a:rPr lang="en-US" sz="4400" dirty="0" err="1"/>
              <a:t>las</a:t>
            </a:r>
            <a:r>
              <a:rPr lang="en-US" sz="4400" dirty="0"/>
              <a:t> </a:t>
            </a:r>
            <a:r>
              <a:rPr lang="en-US" sz="4400" dirty="0" err="1"/>
              <a:t>colecciones</a:t>
            </a:r>
            <a:r>
              <a:rPr lang="en-US" sz="4400" dirty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</a:t>
            </a:r>
            <a:r>
              <a:rPr lang="en-US" sz="4400" dirty="0" err="1" smtClean="0"/>
              <a:t>llevando</a:t>
            </a:r>
            <a:r>
              <a:rPr lang="en-US" sz="4400" dirty="0" smtClean="0"/>
              <a:t> </a:t>
            </a:r>
            <a:r>
              <a:rPr lang="en-US" sz="4400" dirty="0"/>
              <a:t>a </a:t>
            </a:r>
            <a:r>
              <a:rPr lang="en-US" sz="4400" dirty="0" err="1" smtClean="0"/>
              <a:t>cabo</a:t>
            </a:r>
            <a:r>
              <a:rPr lang="en-US" sz="4400" dirty="0"/>
              <a:t> </a:t>
            </a:r>
            <a:r>
              <a:rPr lang="en-US" sz="4400" dirty="0" err="1" smtClean="0"/>
              <a:t>procesos</a:t>
            </a:r>
            <a:r>
              <a:rPr lang="en-US" sz="4400" dirty="0" smtClean="0"/>
              <a:t> </a:t>
            </a:r>
            <a:r>
              <a:rPr lang="en-US" sz="4400" dirty="0"/>
              <a:t>tales </a:t>
            </a:r>
            <a:r>
              <a:rPr lang="en-US" sz="4400" dirty="0" err="1"/>
              <a:t>como</a:t>
            </a:r>
            <a:r>
              <a:rPr lang="en-US" sz="4400" dirty="0"/>
              <a:t>: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  <a:p>
            <a:pPr marL="0" indent="0">
              <a:buNone/>
            </a:pPr>
            <a:r>
              <a:rPr lang="en-US" sz="2500" dirty="0" smtClean="0"/>
              <a:t>     </a:t>
            </a:r>
            <a:r>
              <a:rPr lang="en-US" sz="2100" dirty="0"/>
              <a:t>	</a:t>
            </a:r>
            <a:r>
              <a:rPr lang="en-US" sz="5000" dirty="0"/>
              <a:t>      c. </a:t>
            </a:r>
            <a:r>
              <a:rPr lang="en-US" sz="5000" dirty="0" err="1"/>
              <a:t>Indización</a:t>
            </a:r>
            <a:r>
              <a:rPr lang="en-US" sz="5000" dirty="0"/>
              <a:t>. 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		- </a:t>
            </a:r>
            <a:r>
              <a:rPr lang="en-US" sz="5000" dirty="0" err="1" smtClean="0"/>
              <a:t>Informes</a:t>
            </a:r>
            <a:endParaRPr lang="en-US" sz="5000" dirty="0"/>
          </a:p>
          <a:p>
            <a:pPr marL="0" indent="0">
              <a:buNone/>
            </a:pPr>
            <a:r>
              <a:rPr lang="en-US" sz="5000" dirty="0"/>
              <a:t>	      d. </a:t>
            </a:r>
            <a:r>
              <a:rPr lang="en-US" sz="5000" dirty="0" err="1"/>
              <a:t>Creación</a:t>
            </a:r>
            <a:r>
              <a:rPr lang="en-US" sz="5000" dirty="0"/>
              <a:t> de </a:t>
            </a:r>
            <a:r>
              <a:rPr lang="en-US" sz="5000" dirty="0" err="1" smtClean="0"/>
              <a:t>bibliografías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		- Documentos</a:t>
            </a:r>
            <a:endParaRPr lang="en-US" sz="5000" dirty="0"/>
          </a:p>
          <a:p>
            <a:pPr marL="0" indent="0">
              <a:buNone/>
            </a:pPr>
            <a:r>
              <a:rPr lang="en-US" sz="5000" dirty="0" smtClean="0"/>
              <a:t>	      e. </a:t>
            </a:r>
            <a:r>
              <a:rPr lang="en-US" sz="5000" dirty="0" err="1" smtClean="0"/>
              <a:t>Guías</a:t>
            </a:r>
            <a:r>
              <a:rPr lang="en-US" sz="5000" dirty="0" smtClean="0"/>
              <a:t> a la </a:t>
            </a:r>
            <a:r>
              <a:rPr lang="en-US" sz="5000" dirty="0" err="1" smtClean="0"/>
              <a:t>literatura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		- Documentos</a:t>
            </a:r>
          </a:p>
          <a:p>
            <a:pPr marL="0" indent="0">
              <a:buNone/>
            </a:pPr>
            <a:r>
              <a:rPr lang="en-US" sz="5000" dirty="0"/>
              <a:t>	 </a:t>
            </a:r>
            <a:r>
              <a:rPr lang="en-US" sz="5000" dirty="0" smtClean="0"/>
              <a:t>     f. </a:t>
            </a:r>
            <a:r>
              <a:rPr lang="en-US" sz="5000" dirty="0" err="1" smtClean="0"/>
              <a:t>Manuales</a:t>
            </a:r>
            <a:r>
              <a:rPr lang="en-US" sz="5000" dirty="0" smtClean="0"/>
              <a:t> de </a:t>
            </a:r>
            <a:r>
              <a:rPr lang="en-US" sz="5000" dirty="0" err="1" smtClean="0"/>
              <a:t>procedimientos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		- </a:t>
            </a:r>
            <a:r>
              <a:rPr lang="en-US" sz="5000" dirty="0" err="1" smtClean="0"/>
              <a:t>Documetos</a:t>
            </a:r>
            <a:endParaRPr lang="en-US" sz="5000" dirty="0" smtClean="0"/>
          </a:p>
          <a:p>
            <a:pPr marL="400050" lvl="1" indent="0">
              <a:buNone/>
            </a:pPr>
            <a:r>
              <a:rPr lang="en-US" sz="4500" dirty="0" smtClean="0"/>
              <a:t>     </a:t>
            </a:r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276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9006664" cy="3843537"/>
          </a:xfrm>
        </p:spPr>
        <p:txBody>
          <a:bodyPr>
            <a:normAutofit fontScale="40000" lnSpcReduction="20000"/>
          </a:bodyPr>
          <a:lstStyle/>
          <a:p>
            <a:pPr marL="400050" lvl="1" indent="0">
              <a:buNone/>
            </a:pPr>
            <a:r>
              <a:rPr lang="en-US" sz="1800" dirty="0" smtClean="0"/>
              <a:t>	</a:t>
            </a:r>
            <a:r>
              <a:rPr lang="en-US" sz="4400" dirty="0"/>
              <a:t>7</a:t>
            </a:r>
            <a:r>
              <a:rPr lang="en-US" sz="4400" dirty="0" smtClean="0"/>
              <a:t>. </a:t>
            </a:r>
            <a:r>
              <a:rPr lang="en-US" sz="6200" dirty="0"/>
              <a:t>Evalúa </a:t>
            </a:r>
            <a:r>
              <a:rPr lang="en-US" sz="6200" dirty="0" err="1"/>
              <a:t>las</a:t>
            </a:r>
            <a:r>
              <a:rPr lang="en-US" sz="6200" dirty="0"/>
              <a:t> </a:t>
            </a:r>
            <a:r>
              <a:rPr lang="en-US" sz="6200" dirty="0" err="1"/>
              <a:t>colecciones</a:t>
            </a:r>
            <a:r>
              <a:rPr lang="en-US" sz="6200" dirty="0"/>
              <a:t> </a:t>
            </a:r>
            <a:r>
              <a:rPr lang="en-US" sz="6200" dirty="0" err="1"/>
              <a:t>mediante</a:t>
            </a:r>
            <a:r>
              <a:rPr lang="en-US" sz="6200" dirty="0"/>
              <a:t> </a:t>
            </a:r>
            <a:r>
              <a:rPr lang="en-US" sz="6200" dirty="0" err="1"/>
              <a:t>metodologías</a:t>
            </a:r>
            <a:r>
              <a:rPr lang="en-US" sz="6200" dirty="0"/>
              <a:t> tales </a:t>
            </a:r>
            <a:r>
              <a:rPr lang="en-US" sz="6200" dirty="0" err="1"/>
              <a:t>como</a:t>
            </a:r>
            <a:r>
              <a:rPr lang="en-US" sz="6200" dirty="0"/>
              <a:t>: </a:t>
            </a:r>
          </a:p>
          <a:p>
            <a:pPr marL="400050" lvl="1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2500" dirty="0" smtClean="0"/>
              <a:t>     </a:t>
            </a:r>
            <a:r>
              <a:rPr lang="en-US" sz="2100" dirty="0"/>
              <a:t>	</a:t>
            </a:r>
            <a:r>
              <a:rPr lang="en-US" sz="5000" dirty="0"/>
              <a:t>      </a:t>
            </a:r>
            <a:r>
              <a:rPr lang="en-US" sz="5000" dirty="0" smtClean="0"/>
              <a:t>a. </a:t>
            </a:r>
            <a:r>
              <a:rPr lang="en-US" sz="5000" dirty="0" err="1" smtClean="0"/>
              <a:t>Estudios</a:t>
            </a:r>
            <a:r>
              <a:rPr lang="en-US" sz="5000" dirty="0" smtClean="0"/>
              <a:t> de </a:t>
            </a:r>
            <a:r>
              <a:rPr lang="en-US" sz="5000" dirty="0" err="1" smtClean="0"/>
              <a:t>uso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		- </a:t>
            </a:r>
            <a:r>
              <a:rPr lang="en-US" sz="5000" dirty="0" err="1" smtClean="0"/>
              <a:t>Proyectos</a:t>
            </a:r>
            <a:endParaRPr lang="en-US" sz="5000" dirty="0"/>
          </a:p>
          <a:p>
            <a:pPr marL="0" indent="0">
              <a:buNone/>
            </a:pPr>
            <a:r>
              <a:rPr lang="en-US" sz="5000" dirty="0"/>
              <a:t>	      </a:t>
            </a:r>
            <a:r>
              <a:rPr lang="en-US" sz="5000" dirty="0" smtClean="0"/>
              <a:t>b. </a:t>
            </a:r>
            <a:r>
              <a:rPr lang="en-US" sz="5000" dirty="0" err="1" smtClean="0"/>
              <a:t>Inventario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		- </a:t>
            </a:r>
            <a:r>
              <a:rPr lang="en-US" sz="5000" dirty="0" err="1" smtClean="0"/>
              <a:t>Proyectos</a:t>
            </a:r>
            <a:endParaRPr lang="en-US" sz="5000" dirty="0"/>
          </a:p>
          <a:p>
            <a:pPr marL="0" indent="0">
              <a:buNone/>
            </a:pPr>
            <a:r>
              <a:rPr lang="en-US" sz="5000" dirty="0" smtClean="0"/>
              <a:t>	      c. </a:t>
            </a:r>
            <a:r>
              <a:rPr lang="en-US" sz="5000" dirty="0" err="1" smtClean="0"/>
              <a:t>Inspección</a:t>
            </a:r>
            <a:r>
              <a:rPr lang="en-US" sz="5000" dirty="0" smtClean="0"/>
              <a:t> </a:t>
            </a:r>
            <a:r>
              <a:rPr lang="en-US" sz="5000" dirty="0" err="1" smtClean="0"/>
              <a:t>Física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		- </a:t>
            </a:r>
            <a:r>
              <a:rPr lang="en-US" sz="5000" dirty="0" err="1" smtClean="0"/>
              <a:t>Proyectos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endParaRPr lang="en-US" sz="4500" dirty="0" smtClean="0"/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277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4"/>
            <a:ext cx="9006664" cy="3843537"/>
          </a:xfrm>
        </p:spPr>
        <p:txBody>
          <a:bodyPr>
            <a:normAutofit fontScale="47500" lnSpcReduction="20000"/>
          </a:bodyPr>
          <a:lstStyle/>
          <a:p>
            <a:pPr marL="400050" lvl="1" indent="0">
              <a:buNone/>
            </a:pPr>
            <a:r>
              <a:rPr lang="en-US" sz="1800" dirty="0" smtClean="0"/>
              <a:t>	</a:t>
            </a:r>
            <a:r>
              <a:rPr lang="en-US" sz="4400" dirty="0" smtClean="0"/>
              <a:t>8. </a:t>
            </a:r>
            <a:r>
              <a:rPr lang="en-US" sz="6000" dirty="0"/>
              <a:t>Toma </a:t>
            </a:r>
            <a:r>
              <a:rPr lang="en-US" sz="6000" dirty="0" err="1"/>
              <a:t>decisiones</a:t>
            </a:r>
            <a:r>
              <a:rPr lang="en-US" sz="6000" dirty="0"/>
              <a:t> </a:t>
            </a:r>
            <a:r>
              <a:rPr lang="en-US" sz="6000" dirty="0" err="1"/>
              <a:t>sobre</a:t>
            </a:r>
            <a:r>
              <a:rPr lang="en-US" sz="6000" dirty="0"/>
              <a:t> </a:t>
            </a:r>
            <a:r>
              <a:rPr lang="en-US" sz="6000" dirty="0" err="1"/>
              <a:t>las</a:t>
            </a:r>
            <a:r>
              <a:rPr lang="en-US" sz="6000" dirty="0"/>
              <a:t> </a:t>
            </a:r>
            <a:r>
              <a:rPr lang="en-US" sz="6000" dirty="0" err="1"/>
              <a:t>colecciones</a:t>
            </a:r>
            <a:r>
              <a:rPr lang="en-US" sz="6000" dirty="0"/>
              <a:t> </a:t>
            </a:r>
            <a:r>
              <a:rPr lang="en-US" sz="6000" dirty="0" err="1"/>
              <a:t>utilizando</a:t>
            </a:r>
            <a:r>
              <a:rPr lang="en-US" sz="6000" dirty="0"/>
              <a:t> </a:t>
            </a:r>
            <a:r>
              <a:rPr lang="en-US" sz="6000" dirty="0" err="1"/>
              <a:t>las</a:t>
            </a:r>
            <a:r>
              <a:rPr lang="en-US" sz="6000" dirty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   </a:t>
            </a:r>
            <a:r>
              <a:rPr lang="en-US" sz="6000" dirty="0" err="1" smtClean="0"/>
              <a:t>evaluaciones</a:t>
            </a:r>
            <a:r>
              <a:rPr lang="en-US" sz="6000" dirty="0" smtClean="0"/>
              <a:t> de </a:t>
            </a:r>
            <a:r>
              <a:rPr lang="en-US" sz="6000" dirty="0" err="1"/>
              <a:t>las</a:t>
            </a:r>
            <a:r>
              <a:rPr lang="en-US" sz="6000" dirty="0"/>
              <a:t> </a:t>
            </a:r>
            <a:r>
              <a:rPr lang="en-US" sz="6000" dirty="0" err="1"/>
              <a:t>mismas</a:t>
            </a:r>
            <a:r>
              <a:rPr lang="en-US" sz="6000" dirty="0"/>
              <a:t>. </a:t>
            </a:r>
          </a:p>
          <a:p>
            <a:pPr marL="400050" lvl="1" indent="0">
              <a:buNone/>
            </a:pPr>
            <a:r>
              <a:rPr lang="en-US" sz="6600" dirty="0" smtClean="0"/>
              <a:t>		- </a:t>
            </a:r>
            <a:r>
              <a:rPr lang="en-US" sz="6600" dirty="0"/>
              <a:t>Par A</a:t>
            </a:r>
          </a:p>
          <a:p>
            <a:pPr marL="400050" lvl="1" indent="0">
              <a:buNone/>
            </a:pPr>
            <a:r>
              <a:rPr lang="en-US" sz="6600" dirty="0"/>
              <a:t>		- Par </a:t>
            </a:r>
            <a:r>
              <a:rPr lang="en-US" sz="6600" dirty="0" smtClean="0"/>
              <a:t>B</a:t>
            </a:r>
          </a:p>
          <a:p>
            <a:pPr marL="400050" lvl="1" indent="0">
              <a:buNone/>
            </a:pPr>
            <a:r>
              <a:rPr lang="en-US" sz="6600" dirty="0"/>
              <a:t>	</a:t>
            </a:r>
            <a:r>
              <a:rPr lang="en-US" sz="6600" dirty="0" smtClean="0"/>
              <a:t>	- Par C</a:t>
            </a:r>
            <a:endParaRPr lang="en-US" sz="6600" dirty="0"/>
          </a:p>
          <a:p>
            <a:pPr marL="400050" lvl="1" indent="0">
              <a:buNone/>
            </a:pPr>
            <a:r>
              <a:rPr lang="en-US" sz="6600" dirty="0"/>
              <a:t>		- Supervisor</a:t>
            </a:r>
          </a:p>
          <a:p>
            <a:pPr marL="400050" lvl="1" indent="0">
              <a:buNone/>
            </a:pPr>
            <a:endParaRPr lang="en-US" sz="6200" dirty="0"/>
          </a:p>
          <a:p>
            <a:pPr marL="400050" lvl="1" indent="0">
              <a:buNone/>
            </a:pPr>
            <a:r>
              <a:rPr lang="en-US" sz="2100" dirty="0"/>
              <a:t>	</a:t>
            </a:r>
            <a:r>
              <a:rPr lang="en-US" sz="5000" dirty="0"/>
              <a:t>      	</a:t>
            </a:r>
            <a:endParaRPr lang="en-US" sz="4500" dirty="0" smtClean="0"/>
          </a:p>
          <a:p>
            <a:pPr marL="40005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278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5"/>
            <a:ext cx="8841292" cy="2910674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2500" dirty="0" smtClean="0"/>
              <a:t>	</a:t>
            </a:r>
            <a:r>
              <a:rPr lang="en-US" sz="7400" dirty="0"/>
              <a:t>9</a:t>
            </a:r>
            <a:r>
              <a:rPr lang="en-US" sz="7400" dirty="0" smtClean="0"/>
              <a:t>. </a:t>
            </a:r>
            <a:r>
              <a:rPr lang="en-US" sz="7400" dirty="0"/>
              <a:t>Mantiene </a:t>
            </a:r>
            <a:r>
              <a:rPr lang="en-US" sz="7400" dirty="0" err="1"/>
              <a:t>actualizado</a:t>
            </a:r>
            <a:r>
              <a:rPr lang="en-US" sz="7400" dirty="0"/>
              <a:t> el </a:t>
            </a:r>
            <a:r>
              <a:rPr lang="en-US" sz="7400" dirty="0" err="1"/>
              <a:t>sistema</a:t>
            </a:r>
            <a:r>
              <a:rPr lang="en-US" sz="7400" dirty="0"/>
              <a:t> </a:t>
            </a:r>
            <a:r>
              <a:rPr lang="en-US" sz="7400" dirty="0" err="1"/>
              <a:t>electrónico</a:t>
            </a:r>
            <a:r>
              <a:rPr lang="en-US" sz="7400" dirty="0"/>
              <a:t> </a:t>
            </a:r>
            <a:r>
              <a:rPr lang="en-US" sz="7400" dirty="0" err="1"/>
              <a:t>integrado</a:t>
            </a:r>
            <a:r>
              <a:rPr lang="en-US" sz="7400" dirty="0"/>
              <a:t>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para </a:t>
            </a:r>
            <a:r>
              <a:rPr lang="en-US" sz="7400" dirty="0"/>
              <a:t>el </a:t>
            </a:r>
            <a:r>
              <a:rPr lang="en-US" sz="7400" dirty="0" err="1" smtClean="0"/>
              <a:t>manejo</a:t>
            </a:r>
            <a:r>
              <a:rPr lang="en-US" sz="7400" dirty="0" smtClean="0"/>
              <a:t> </a:t>
            </a:r>
            <a:r>
              <a:rPr lang="en-US" sz="7400" dirty="0"/>
              <a:t>de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colecciones</a:t>
            </a:r>
            <a:r>
              <a:rPr lang="en-US" sz="7400" dirty="0"/>
              <a:t> </a:t>
            </a:r>
            <a:r>
              <a:rPr lang="en-US" sz="7400" dirty="0" err="1"/>
              <a:t>por</a:t>
            </a:r>
            <a:r>
              <a:rPr lang="en-US" sz="7400" dirty="0"/>
              <a:t> </a:t>
            </a:r>
            <a:r>
              <a:rPr lang="en-US" sz="7400" dirty="0" err="1"/>
              <a:t>medios</a:t>
            </a:r>
            <a:r>
              <a:rPr lang="en-US" sz="7400" dirty="0"/>
              <a:t> tales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</a:t>
            </a:r>
            <a:r>
              <a:rPr lang="en-US" sz="7400" dirty="0" err="1" smtClean="0"/>
              <a:t>como</a:t>
            </a:r>
            <a:r>
              <a:rPr lang="en-US" sz="7400" dirty="0"/>
              <a:t>: </a:t>
            </a: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 </a:t>
            </a:r>
            <a:r>
              <a:rPr lang="en-US" sz="7400" dirty="0" smtClean="0"/>
              <a:t>  a. </a:t>
            </a:r>
            <a:r>
              <a:rPr lang="en-US" sz="7400" dirty="0"/>
              <a:t>Revisión y </a:t>
            </a:r>
            <a:r>
              <a:rPr lang="en-US" sz="7400" dirty="0" err="1"/>
              <a:t>corrección</a:t>
            </a:r>
            <a:r>
              <a:rPr lang="en-US" sz="7400" dirty="0"/>
              <a:t> de los </a:t>
            </a:r>
            <a:r>
              <a:rPr lang="en-US" sz="7400" dirty="0" err="1"/>
              <a:t>registros</a:t>
            </a:r>
            <a:r>
              <a:rPr lang="en-US" sz="7400" dirty="0"/>
              <a:t> </a:t>
            </a:r>
            <a:r>
              <a:rPr lang="en-US" sz="7400" dirty="0" err="1"/>
              <a:t>bibliográficos</a:t>
            </a:r>
            <a:r>
              <a:rPr lang="en-US" sz="7400" dirty="0"/>
              <a:t> y </a:t>
            </a:r>
            <a:r>
              <a:rPr lang="en-US" sz="7400" dirty="0" err="1"/>
              <a:t>acervo</a:t>
            </a:r>
            <a:r>
              <a:rPr lang="en-US" sz="7400" dirty="0"/>
              <a:t>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   (“</a:t>
            </a:r>
            <a:r>
              <a:rPr lang="en-US" sz="7400" dirty="0"/>
              <a:t>holdings”). </a:t>
            </a: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A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B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C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Supervisor</a:t>
            </a:r>
            <a:endParaRPr lang="en-US" sz="7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279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Actitud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21. Ofrece </a:t>
            </a:r>
            <a:r>
              <a:rPr lang="en-US" dirty="0" err="1" smtClean="0"/>
              <a:t>iguales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(</a:t>
            </a:r>
            <a:r>
              <a:rPr lang="en-US" dirty="0" err="1" smtClean="0"/>
              <a:t>equidad</a:t>
            </a:r>
            <a:r>
              <a:rPr lang="en-US" dirty="0" smtClean="0"/>
              <a:t>) a los </a:t>
            </a:r>
            <a:r>
              <a:rPr lang="en-US" dirty="0" err="1" smtClean="0"/>
              <a:t>estudiantes</a:t>
            </a:r>
            <a:r>
              <a:rPr lang="en-US" dirty="0" smtClean="0"/>
              <a:t> o personas </a:t>
            </a:r>
            <a:r>
              <a:rPr lang="en-US" dirty="0" err="1" smtClean="0"/>
              <a:t>relacionadas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servicio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Evaluaciones</a:t>
            </a:r>
            <a:r>
              <a:rPr lang="en-US" dirty="0" smtClean="0"/>
              <a:t> de </a:t>
            </a:r>
            <a:r>
              <a:rPr lang="en-US" dirty="0" err="1" smtClean="0"/>
              <a:t>estudiantes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(Indicar </a:t>
            </a:r>
            <a:r>
              <a:rPr lang="en-US" dirty="0" err="1" smtClean="0"/>
              <a:t>evaluación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(Indicar </a:t>
            </a:r>
            <a:r>
              <a:rPr lang="en-US" dirty="0" err="1" smtClean="0"/>
              <a:t>evaluación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periodo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		- </a:t>
            </a:r>
            <a:r>
              <a:rPr lang="en-US" dirty="0"/>
              <a:t>(Indicar </a:t>
            </a:r>
            <a:r>
              <a:rPr lang="en-US" dirty="0" err="1" smtClean="0"/>
              <a:t>evaluación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periodo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41634" y="5754120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606179" y="5754120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01309" y="5754120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588" y="5754120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4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5"/>
            <a:ext cx="8841292" cy="2910674"/>
          </a:xfrm>
        </p:spPr>
        <p:txBody>
          <a:bodyPr>
            <a:normAutofit fontScale="32500" lnSpcReduction="20000"/>
          </a:bodyPr>
          <a:lstStyle/>
          <a:p>
            <a:pPr marL="400050" lvl="1" indent="0">
              <a:buNone/>
            </a:pPr>
            <a:r>
              <a:rPr lang="en-US" sz="2500" dirty="0" smtClean="0"/>
              <a:t>	</a:t>
            </a:r>
            <a:r>
              <a:rPr lang="en-US" sz="7400" dirty="0"/>
              <a:t>9</a:t>
            </a:r>
            <a:r>
              <a:rPr lang="en-US" sz="7400" dirty="0" smtClean="0"/>
              <a:t>. </a:t>
            </a:r>
            <a:r>
              <a:rPr lang="en-US" sz="7400" dirty="0"/>
              <a:t>Mantiene </a:t>
            </a:r>
            <a:r>
              <a:rPr lang="en-US" sz="7400" dirty="0" err="1"/>
              <a:t>actualizado</a:t>
            </a:r>
            <a:r>
              <a:rPr lang="en-US" sz="7400" dirty="0"/>
              <a:t> el </a:t>
            </a:r>
            <a:r>
              <a:rPr lang="en-US" sz="7400" dirty="0" err="1"/>
              <a:t>sistema</a:t>
            </a:r>
            <a:r>
              <a:rPr lang="en-US" sz="7400" dirty="0"/>
              <a:t> </a:t>
            </a:r>
            <a:r>
              <a:rPr lang="en-US" sz="7400" dirty="0" err="1"/>
              <a:t>electrónico</a:t>
            </a:r>
            <a:r>
              <a:rPr lang="en-US" sz="7400" dirty="0"/>
              <a:t> </a:t>
            </a:r>
            <a:r>
              <a:rPr lang="en-US" sz="7400" dirty="0" err="1"/>
              <a:t>integrado</a:t>
            </a:r>
            <a:r>
              <a:rPr lang="en-US" sz="7400" dirty="0"/>
              <a:t>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para </a:t>
            </a:r>
            <a:r>
              <a:rPr lang="en-US" sz="7400" dirty="0"/>
              <a:t>el </a:t>
            </a:r>
            <a:r>
              <a:rPr lang="en-US" sz="7400" dirty="0" err="1" smtClean="0"/>
              <a:t>manejo</a:t>
            </a:r>
            <a:r>
              <a:rPr lang="en-US" sz="7400" dirty="0" smtClean="0"/>
              <a:t> </a:t>
            </a:r>
            <a:r>
              <a:rPr lang="en-US" sz="7400" dirty="0"/>
              <a:t>de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colecciones</a:t>
            </a:r>
            <a:r>
              <a:rPr lang="en-US" sz="7400" dirty="0"/>
              <a:t> </a:t>
            </a:r>
            <a:r>
              <a:rPr lang="en-US" sz="7400" dirty="0" err="1"/>
              <a:t>por</a:t>
            </a:r>
            <a:r>
              <a:rPr lang="en-US" sz="7400" dirty="0"/>
              <a:t> </a:t>
            </a:r>
            <a:r>
              <a:rPr lang="en-US" sz="7400" dirty="0" err="1"/>
              <a:t>medios</a:t>
            </a:r>
            <a:r>
              <a:rPr lang="en-US" sz="7400" dirty="0"/>
              <a:t> tales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</a:t>
            </a:r>
            <a:r>
              <a:rPr lang="en-US" sz="7400" dirty="0" err="1" smtClean="0"/>
              <a:t>como</a:t>
            </a:r>
            <a:r>
              <a:rPr lang="en-US" sz="7400" dirty="0"/>
              <a:t>: </a:t>
            </a:r>
            <a:endParaRPr lang="en-US" sz="7400" dirty="0" smtClean="0"/>
          </a:p>
          <a:p>
            <a:pPr marL="400050" lvl="1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b. </a:t>
            </a:r>
            <a:r>
              <a:rPr lang="en-US" sz="7400" dirty="0" err="1"/>
              <a:t>Sistemas</a:t>
            </a:r>
            <a:r>
              <a:rPr lang="en-US" sz="7400" dirty="0"/>
              <a:t> de </a:t>
            </a:r>
            <a:r>
              <a:rPr lang="en-US" sz="7400" dirty="0" err="1"/>
              <a:t>documentos</a:t>
            </a:r>
            <a:r>
              <a:rPr lang="en-US" sz="7400" dirty="0"/>
              <a:t> </a:t>
            </a:r>
            <a:r>
              <a:rPr lang="en-US" sz="7400" dirty="0" err="1"/>
              <a:t>digitalizados</a:t>
            </a:r>
            <a:r>
              <a:rPr lang="en-US" sz="7400" dirty="0"/>
              <a:t>. 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A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B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C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Supervisor</a:t>
            </a:r>
            <a:endParaRPr lang="en-US" sz="7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280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5"/>
            <a:ext cx="8841292" cy="2910674"/>
          </a:xfrm>
        </p:spPr>
        <p:txBody>
          <a:bodyPr>
            <a:normAutofit fontScale="32500" lnSpcReduction="20000"/>
          </a:bodyPr>
          <a:lstStyle/>
          <a:p>
            <a:pPr marL="400050" lvl="1" indent="0">
              <a:buNone/>
            </a:pPr>
            <a:r>
              <a:rPr lang="en-US" sz="2500" dirty="0" smtClean="0"/>
              <a:t>	</a:t>
            </a:r>
            <a:r>
              <a:rPr lang="en-US" sz="7400" dirty="0"/>
              <a:t>9</a:t>
            </a:r>
            <a:r>
              <a:rPr lang="en-US" sz="7400" dirty="0" smtClean="0"/>
              <a:t>. </a:t>
            </a:r>
            <a:r>
              <a:rPr lang="en-US" sz="7400" dirty="0"/>
              <a:t>Mantiene </a:t>
            </a:r>
            <a:r>
              <a:rPr lang="en-US" sz="7400" dirty="0" err="1"/>
              <a:t>actualizado</a:t>
            </a:r>
            <a:r>
              <a:rPr lang="en-US" sz="7400" dirty="0"/>
              <a:t> el </a:t>
            </a:r>
            <a:r>
              <a:rPr lang="en-US" sz="7400" dirty="0" err="1"/>
              <a:t>sistema</a:t>
            </a:r>
            <a:r>
              <a:rPr lang="en-US" sz="7400" dirty="0"/>
              <a:t> </a:t>
            </a:r>
            <a:r>
              <a:rPr lang="en-US" sz="7400" dirty="0" err="1"/>
              <a:t>electrónico</a:t>
            </a:r>
            <a:r>
              <a:rPr lang="en-US" sz="7400" dirty="0"/>
              <a:t> </a:t>
            </a:r>
            <a:r>
              <a:rPr lang="en-US" sz="7400" dirty="0" err="1"/>
              <a:t>integrado</a:t>
            </a:r>
            <a:r>
              <a:rPr lang="en-US" sz="7400" dirty="0"/>
              <a:t>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para </a:t>
            </a:r>
            <a:r>
              <a:rPr lang="en-US" sz="7400" dirty="0"/>
              <a:t>el </a:t>
            </a:r>
            <a:r>
              <a:rPr lang="en-US" sz="7400" dirty="0" err="1" smtClean="0"/>
              <a:t>manejo</a:t>
            </a:r>
            <a:r>
              <a:rPr lang="en-US" sz="7400" dirty="0" smtClean="0"/>
              <a:t> </a:t>
            </a:r>
            <a:r>
              <a:rPr lang="en-US" sz="7400" dirty="0"/>
              <a:t>de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colecciones</a:t>
            </a:r>
            <a:r>
              <a:rPr lang="en-US" sz="7400" dirty="0"/>
              <a:t> </a:t>
            </a:r>
            <a:r>
              <a:rPr lang="en-US" sz="7400" dirty="0" err="1"/>
              <a:t>por</a:t>
            </a:r>
            <a:r>
              <a:rPr lang="en-US" sz="7400" dirty="0"/>
              <a:t> </a:t>
            </a:r>
            <a:r>
              <a:rPr lang="en-US" sz="7400" dirty="0" err="1"/>
              <a:t>medios</a:t>
            </a:r>
            <a:r>
              <a:rPr lang="en-US" sz="7400" dirty="0"/>
              <a:t> tales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</a:t>
            </a:r>
            <a:r>
              <a:rPr lang="en-US" sz="7400" dirty="0" err="1" smtClean="0"/>
              <a:t>como</a:t>
            </a:r>
            <a:r>
              <a:rPr lang="en-US" sz="7400" dirty="0"/>
              <a:t>: </a:t>
            </a:r>
            <a:endParaRPr lang="en-US" sz="7400" dirty="0" smtClean="0"/>
          </a:p>
          <a:p>
            <a:pPr marL="400050" lvl="1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c. </a:t>
            </a:r>
            <a:r>
              <a:rPr lang="en-US" sz="7400" dirty="0" smtClean="0"/>
              <a:t>Cambios </a:t>
            </a:r>
            <a:r>
              <a:rPr lang="en-US" sz="7400" dirty="0" err="1" smtClean="0"/>
              <a:t>Globales</a:t>
            </a:r>
            <a:endParaRPr lang="en-US" sz="7400" dirty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A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B</a:t>
            </a:r>
          </a:p>
          <a:p>
            <a:pPr marL="400050" lvl="1" indent="0">
              <a:buNone/>
            </a:pPr>
            <a:r>
              <a:rPr lang="en-US" sz="7400" dirty="0" smtClean="0"/>
              <a:t>		- </a:t>
            </a:r>
            <a:r>
              <a:rPr lang="en-US" sz="7400" dirty="0"/>
              <a:t>Par </a:t>
            </a:r>
            <a:r>
              <a:rPr lang="en-US" sz="7400" dirty="0" smtClean="0"/>
              <a:t>C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Supervisor</a:t>
            </a:r>
            <a:endParaRPr lang="en-US" sz="7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281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464785"/>
            <a:ext cx="8841292" cy="2910674"/>
          </a:xfrm>
        </p:spPr>
        <p:txBody>
          <a:bodyPr>
            <a:normAutofit fontScale="32500" lnSpcReduction="20000"/>
          </a:bodyPr>
          <a:lstStyle/>
          <a:p>
            <a:pPr marL="400050" lvl="1" indent="0">
              <a:buNone/>
            </a:pPr>
            <a:r>
              <a:rPr lang="en-US" sz="2500" dirty="0" smtClean="0"/>
              <a:t>	</a:t>
            </a:r>
            <a:r>
              <a:rPr lang="en-US" sz="7400" dirty="0"/>
              <a:t>9</a:t>
            </a:r>
            <a:r>
              <a:rPr lang="en-US" sz="7400" dirty="0" smtClean="0"/>
              <a:t>. </a:t>
            </a:r>
            <a:r>
              <a:rPr lang="en-US" sz="7400" dirty="0"/>
              <a:t>Mantiene </a:t>
            </a:r>
            <a:r>
              <a:rPr lang="en-US" sz="7400" dirty="0" err="1"/>
              <a:t>actualizado</a:t>
            </a:r>
            <a:r>
              <a:rPr lang="en-US" sz="7400" dirty="0"/>
              <a:t> el </a:t>
            </a:r>
            <a:r>
              <a:rPr lang="en-US" sz="7400" dirty="0" err="1"/>
              <a:t>sistema</a:t>
            </a:r>
            <a:r>
              <a:rPr lang="en-US" sz="7400" dirty="0"/>
              <a:t> </a:t>
            </a:r>
            <a:r>
              <a:rPr lang="en-US" sz="7400" dirty="0" err="1"/>
              <a:t>electrónico</a:t>
            </a:r>
            <a:r>
              <a:rPr lang="en-US" sz="7400" dirty="0"/>
              <a:t> </a:t>
            </a:r>
            <a:r>
              <a:rPr lang="en-US" sz="7400" dirty="0" err="1"/>
              <a:t>integrado</a:t>
            </a:r>
            <a:r>
              <a:rPr lang="en-US" sz="7400" dirty="0"/>
              <a:t>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para </a:t>
            </a:r>
            <a:r>
              <a:rPr lang="en-US" sz="7400" dirty="0"/>
              <a:t>el </a:t>
            </a:r>
            <a:r>
              <a:rPr lang="en-US" sz="7400" dirty="0" err="1" smtClean="0"/>
              <a:t>manejo</a:t>
            </a:r>
            <a:r>
              <a:rPr lang="en-US" sz="7400" dirty="0" smtClean="0"/>
              <a:t> </a:t>
            </a:r>
            <a:r>
              <a:rPr lang="en-US" sz="7400" dirty="0"/>
              <a:t>de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colecciones</a:t>
            </a:r>
            <a:r>
              <a:rPr lang="en-US" sz="7400" dirty="0"/>
              <a:t> </a:t>
            </a:r>
            <a:r>
              <a:rPr lang="en-US" sz="7400" dirty="0" err="1"/>
              <a:t>por</a:t>
            </a:r>
            <a:r>
              <a:rPr lang="en-US" sz="7400" dirty="0"/>
              <a:t> </a:t>
            </a:r>
            <a:r>
              <a:rPr lang="en-US" sz="7400" dirty="0" err="1"/>
              <a:t>medios</a:t>
            </a:r>
            <a:r>
              <a:rPr lang="en-US" sz="7400" dirty="0"/>
              <a:t> tales 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</a:t>
            </a:r>
            <a:r>
              <a:rPr lang="en-US" sz="7400" dirty="0" err="1" smtClean="0"/>
              <a:t>como</a:t>
            </a:r>
            <a:r>
              <a:rPr lang="en-US" sz="7400" dirty="0"/>
              <a:t>: </a:t>
            </a:r>
            <a:endParaRPr lang="en-US" sz="7400" dirty="0" smtClean="0"/>
          </a:p>
          <a:p>
            <a:pPr marL="400050" lvl="1" indent="0">
              <a:buNone/>
            </a:pPr>
            <a:r>
              <a:rPr lang="en-US" sz="6600" dirty="0"/>
              <a:t> </a:t>
            </a:r>
            <a:r>
              <a:rPr lang="en-US" sz="6600" dirty="0" smtClean="0"/>
              <a:t>  d. </a:t>
            </a:r>
            <a:r>
              <a:rPr lang="en-US" sz="7400" dirty="0"/>
              <a:t>La </a:t>
            </a:r>
            <a:r>
              <a:rPr lang="en-US" sz="7400" dirty="0" err="1"/>
              <a:t>evaluación</a:t>
            </a:r>
            <a:r>
              <a:rPr lang="en-US" sz="7400" dirty="0"/>
              <a:t> de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nuevas</a:t>
            </a:r>
            <a:r>
              <a:rPr lang="en-US" sz="7400" dirty="0"/>
              <a:t> </a:t>
            </a:r>
            <a:r>
              <a:rPr lang="en-US" sz="7400" dirty="0" err="1"/>
              <a:t>versiones</a:t>
            </a:r>
            <a:r>
              <a:rPr lang="en-US" sz="7400" dirty="0"/>
              <a:t> del </a:t>
            </a:r>
            <a:r>
              <a:rPr lang="en-US" sz="7400" dirty="0" err="1"/>
              <a:t>mismo</a:t>
            </a:r>
            <a:r>
              <a:rPr lang="en-US" sz="7400" dirty="0"/>
              <a:t>. 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A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Par B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</a:t>
            </a:r>
            <a:r>
              <a:rPr lang="en-US" sz="7400" dirty="0"/>
              <a:t>- Par </a:t>
            </a:r>
            <a:r>
              <a:rPr lang="en-US" sz="7400" dirty="0" smtClean="0"/>
              <a:t>C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	- Supervisor</a:t>
            </a:r>
            <a:endParaRPr lang="en-US" sz="7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5"/>
            <a:ext cx="8841292" cy="2910674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2500" dirty="0" smtClean="0"/>
              <a:t>	</a:t>
            </a:r>
            <a:r>
              <a:rPr lang="en-US" sz="9600" dirty="0"/>
              <a:t>9</a:t>
            </a:r>
            <a:r>
              <a:rPr lang="en-US" sz="9600" dirty="0" smtClean="0"/>
              <a:t>. </a:t>
            </a:r>
            <a:r>
              <a:rPr lang="en-US" sz="9600" dirty="0"/>
              <a:t>Mantiene </a:t>
            </a:r>
            <a:r>
              <a:rPr lang="en-US" sz="9600" dirty="0" err="1"/>
              <a:t>actualizado</a:t>
            </a:r>
            <a:r>
              <a:rPr lang="en-US" sz="9600" dirty="0"/>
              <a:t> el </a:t>
            </a:r>
            <a:r>
              <a:rPr lang="en-US" sz="9600" dirty="0" err="1"/>
              <a:t>sistema</a:t>
            </a:r>
            <a:r>
              <a:rPr lang="en-US" sz="9600" dirty="0"/>
              <a:t> </a:t>
            </a:r>
            <a:r>
              <a:rPr lang="en-US" sz="9600" dirty="0" err="1"/>
              <a:t>electrónico</a:t>
            </a:r>
            <a:r>
              <a:rPr lang="en-US" sz="9600" dirty="0"/>
              <a:t> </a:t>
            </a:r>
            <a:r>
              <a:rPr lang="en-US" sz="9600" dirty="0" err="1"/>
              <a:t>integrado</a:t>
            </a:r>
            <a:r>
              <a:rPr lang="en-US" sz="9600" dirty="0"/>
              <a:t>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para </a:t>
            </a:r>
            <a:r>
              <a:rPr lang="en-US" sz="9600" dirty="0"/>
              <a:t>el </a:t>
            </a:r>
            <a:r>
              <a:rPr lang="en-US" sz="9600" dirty="0" err="1" smtClean="0"/>
              <a:t>manejo</a:t>
            </a:r>
            <a:r>
              <a:rPr lang="en-US" sz="9600" dirty="0" smtClean="0"/>
              <a:t> </a:t>
            </a:r>
            <a:r>
              <a:rPr lang="en-US" sz="9600" dirty="0"/>
              <a:t>de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err="1"/>
              <a:t>colecciones</a:t>
            </a:r>
            <a:r>
              <a:rPr lang="en-US" sz="9600" dirty="0"/>
              <a:t> </a:t>
            </a:r>
            <a:r>
              <a:rPr lang="en-US" sz="9600" dirty="0" err="1"/>
              <a:t>por</a:t>
            </a:r>
            <a:r>
              <a:rPr lang="en-US" sz="9600" dirty="0"/>
              <a:t> </a:t>
            </a:r>
            <a:r>
              <a:rPr lang="en-US" sz="9600" dirty="0" err="1"/>
              <a:t>medios</a:t>
            </a:r>
            <a:r>
              <a:rPr lang="en-US" sz="9600" dirty="0"/>
              <a:t> tales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</a:t>
            </a:r>
            <a:r>
              <a:rPr lang="en-US" sz="9600" dirty="0" err="1" smtClean="0"/>
              <a:t>como</a:t>
            </a:r>
            <a:r>
              <a:rPr lang="en-US" sz="9600" dirty="0"/>
              <a:t>: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7400" dirty="0"/>
              <a:t/>
            </a:r>
            <a:br>
              <a:rPr lang="en-US" sz="7400" dirty="0"/>
            </a:br>
            <a:r>
              <a:rPr lang="en-US" sz="8000" dirty="0" smtClean="0"/>
              <a:t>     </a:t>
            </a:r>
            <a:r>
              <a:rPr lang="en-US" sz="9600" dirty="0" smtClean="0"/>
              <a:t>e. </a:t>
            </a:r>
            <a:r>
              <a:rPr lang="en-US" sz="9600" dirty="0"/>
              <a:t>Crear, </a:t>
            </a:r>
            <a:r>
              <a:rPr lang="en-US" sz="9600" dirty="0" err="1"/>
              <a:t>mantener</a:t>
            </a:r>
            <a:r>
              <a:rPr lang="en-US" sz="9600" dirty="0"/>
              <a:t> y </a:t>
            </a:r>
            <a:r>
              <a:rPr lang="en-US" sz="9600" dirty="0" err="1"/>
              <a:t>actualizar</a:t>
            </a:r>
            <a:r>
              <a:rPr lang="en-US" sz="9600" dirty="0"/>
              <a:t>. </a:t>
            </a:r>
            <a:br>
              <a:rPr lang="en-US" sz="9600" dirty="0"/>
            </a:br>
            <a:r>
              <a:rPr lang="en-US" sz="9600" dirty="0" smtClean="0"/>
              <a:t>        1. Un </a:t>
            </a:r>
            <a:r>
              <a:rPr lang="en-US" sz="9600" dirty="0" err="1" smtClean="0"/>
              <a:t>registro</a:t>
            </a:r>
            <a:r>
              <a:rPr lang="en-US" sz="9600" dirty="0" smtClean="0"/>
              <a:t> de </a:t>
            </a:r>
            <a:r>
              <a:rPr lang="en-US" sz="9600" dirty="0" err="1" smtClean="0"/>
              <a:t>Autoridades</a:t>
            </a:r>
            <a:r>
              <a:rPr lang="en-US" sz="21600" dirty="0" smtClean="0"/>
              <a:t> </a:t>
            </a:r>
            <a:endParaRPr lang="en-US" sz="21600" dirty="0"/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- Par A</a:t>
            </a:r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- Par B</a:t>
            </a:r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</a:t>
            </a:r>
            <a:r>
              <a:rPr lang="en-US" sz="7600" dirty="0" smtClean="0"/>
              <a:t>- </a:t>
            </a:r>
            <a:r>
              <a:rPr lang="en-US" sz="7600" dirty="0"/>
              <a:t>Par </a:t>
            </a:r>
            <a:r>
              <a:rPr lang="en-US" sz="7600" dirty="0" smtClean="0"/>
              <a:t>C</a:t>
            </a:r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- Supervisor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283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5"/>
            <a:ext cx="8841292" cy="2910674"/>
          </a:xfrm>
        </p:spPr>
        <p:txBody>
          <a:bodyPr>
            <a:normAutofit fontScale="25000" lnSpcReduction="20000"/>
          </a:bodyPr>
          <a:lstStyle/>
          <a:p>
            <a:r>
              <a:rPr lang="en-US" sz="2500" dirty="0" smtClean="0"/>
              <a:t>	</a:t>
            </a:r>
            <a:r>
              <a:rPr lang="en-US" sz="9600" dirty="0"/>
              <a:t>9</a:t>
            </a:r>
            <a:r>
              <a:rPr lang="en-US" sz="9600" dirty="0" smtClean="0"/>
              <a:t>. </a:t>
            </a:r>
            <a:r>
              <a:rPr lang="en-US" sz="9600" dirty="0"/>
              <a:t>Mantiene </a:t>
            </a:r>
            <a:r>
              <a:rPr lang="en-US" sz="9600" dirty="0" err="1"/>
              <a:t>actualizado</a:t>
            </a:r>
            <a:r>
              <a:rPr lang="en-US" sz="9600" dirty="0"/>
              <a:t> el </a:t>
            </a:r>
            <a:r>
              <a:rPr lang="en-US" sz="9600" dirty="0" err="1"/>
              <a:t>sistema</a:t>
            </a:r>
            <a:r>
              <a:rPr lang="en-US" sz="9600" dirty="0"/>
              <a:t> </a:t>
            </a:r>
            <a:r>
              <a:rPr lang="en-US" sz="9600" dirty="0" err="1"/>
              <a:t>electrónico</a:t>
            </a:r>
            <a:r>
              <a:rPr lang="en-US" sz="9600" dirty="0"/>
              <a:t> </a:t>
            </a:r>
            <a:r>
              <a:rPr lang="en-US" sz="9600" dirty="0" err="1"/>
              <a:t>integrado</a:t>
            </a:r>
            <a:r>
              <a:rPr lang="en-US" sz="9600" dirty="0"/>
              <a:t>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para </a:t>
            </a:r>
            <a:r>
              <a:rPr lang="en-US" sz="9600" dirty="0"/>
              <a:t>el </a:t>
            </a:r>
            <a:r>
              <a:rPr lang="en-US" sz="9600" dirty="0" err="1" smtClean="0"/>
              <a:t>manejo</a:t>
            </a:r>
            <a:r>
              <a:rPr lang="en-US" sz="9600" dirty="0" smtClean="0"/>
              <a:t> </a:t>
            </a:r>
            <a:r>
              <a:rPr lang="en-US" sz="9600" dirty="0"/>
              <a:t>de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err="1"/>
              <a:t>colecciones</a:t>
            </a:r>
            <a:r>
              <a:rPr lang="en-US" sz="9600" dirty="0"/>
              <a:t> </a:t>
            </a:r>
            <a:r>
              <a:rPr lang="en-US" sz="9600" dirty="0" err="1"/>
              <a:t>por</a:t>
            </a:r>
            <a:r>
              <a:rPr lang="en-US" sz="9600" dirty="0"/>
              <a:t> </a:t>
            </a:r>
            <a:r>
              <a:rPr lang="en-US" sz="9600" dirty="0" err="1"/>
              <a:t>medios</a:t>
            </a:r>
            <a:r>
              <a:rPr lang="en-US" sz="9600" dirty="0"/>
              <a:t> tales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</a:t>
            </a:r>
            <a:r>
              <a:rPr lang="en-US" sz="9600" dirty="0" err="1" smtClean="0"/>
              <a:t>como</a:t>
            </a:r>
            <a:r>
              <a:rPr lang="en-US" sz="9600" dirty="0"/>
              <a:t>: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7400" dirty="0"/>
              <a:t/>
            </a:r>
            <a:br>
              <a:rPr lang="en-US" sz="7400" dirty="0"/>
            </a:br>
            <a:r>
              <a:rPr lang="en-US" sz="8000" dirty="0" smtClean="0"/>
              <a:t>     </a:t>
            </a:r>
            <a:r>
              <a:rPr lang="en-US" sz="9600" dirty="0" smtClean="0"/>
              <a:t>e. </a:t>
            </a:r>
            <a:r>
              <a:rPr lang="en-US" sz="9600" dirty="0"/>
              <a:t>Crear, </a:t>
            </a:r>
            <a:r>
              <a:rPr lang="en-US" sz="9600" dirty="0" err="1"/>
              <a:t>mantener</a:t>
            </a:r>
            <a:r>
              <a:rPr lang="en-US" sz="9600" dirty="0"/>
              <a:t> y </a:t>
            </a:r>
            <a:r>
              <a:rPr lang="en-US" sz="9600" dirty="0" err="1"/>
              <a:t>actualizar</a:t>
            </a:r>
            <a:r>
              <a:rPr lang="en-US" sz="9600" dirty="0"/>
              <a:t>. </a:t>
            </a:r>
            <a:br>
              <a:rPr lang="en-US" sz="9600" dirty="0"/>
            </a:br>
            <a:r>
              <a:rPr lang="en-US" sz="9600" dirty="0" smtClean="0"/>
              <a:t>        2. Un banco de </a:t>
            </a:r>
            <a:r>
              <a:rPr lang="en-US" sz="9600" dirty="0" err="1" smtClean="0"/>
              <a:t>datos</a:t>
            </a:r>
            <a:r>
              <a:rPr lang="en-US" sz="9600" dirty="0" smtClean="0"/>
              <a:t> </a:t>
            </a:r>
            <a:r>
              <a:rPr lang="en-US" sz="9600" dirty="0" err="1"/>
              <a:t>bilingüe</a:t>
            </a:r>
            <a:r>
              <a:rPr lang="en-US" sz="9600" dirty="0"/>
              <a:t>. </a:t>
            </a:r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- Par A</a:t>
            </a:r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- Par B</a:t>
            </a:r>
          </a:p>
          <a:p>
            <a:pPr marL="800100" lvl="2" indent="0">
              <a:buNone/>
            </a:pPr>
            <a:r>
              <a:rPr lang="en-US" sz="8000" dirty="0" smtClean="0"/>
              <a:t>		- </a:t>
            </a:r>
            <a:r>
              <a:rPr lang="en-US" sz="8000" dirty="0"/>
              <a:t>Par </a:t>
            </a:r>
            <a:r>
              <a:rPr lang="en-US" sz="8000" dirty="0" smtClean="0"/>
              <a:t>C</a:t>
            </a:r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- Supervisor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284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5"/>
            <a:ext cx="8841292" cy="2910674"/>
          </a:xfrm>
        </p:spPr>
        <p:txBody>
          <a:bodyPr>
            <a:normAutofit fontScale="32500" lnSpcReduction="20000"/>
          </a:bodyPr>
          <a:lstStyle/>
          <a:p>
            <a:r>
              <a:rPr lang="en-US" sz="2500" dirty="0" smtClean="0"/>
              <a:t>	</a:t>
            </a:r>
            <a:r>
              <a:rPr lang="en-US" sz="9600" dirty="0" smtClean="0"/>
              <a:t>10. Toma </a:t>
            </a:r>
            <a:r>
              <a:rPr lang="en-US" sz="9600" dirty="0" err="1" smtClean="0"/>
              <a:t>acciones</a:t>
            </a:r>
            <a:r>
              <a:rPr lang="en-US" sz="9600" dirty="0" smtClean="0"/>
              <a:t> para </a:t>
            </a:r>
            <a:r>
              <a:rPr lang="en-US" sz="9600" dirty="0" err="1" smtClean="0"/>
              <a:t>preservar</a:t>
            </a:r>
            <a:r>
              <a:rPr lang="en-US" sz="9600" dirty="0" smtClean="0"/>
              <a:t> y </a:t>
            </a:r>
            <a:r>
              <a:rPr lang="en-US" sz="9600" dirty="0" err="1" smtClean="0"/>
              <a:t>conservar</a:t>
            </a:r>
            <a:r>
              <a:rPr lang="en-US" sz="9600" dirty="0" smtClean="0"/>
              <a:t> </a:t>
            </a:r>
            <a:r>
              <a:rPr lang="en-US" sz="9600" dirty="0" err="1" smtClean="0"/>
              <a:t>las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</a:t>
            </a:r>
            <a:r>
              <a:rPr lang="en-US" sz="9600" dirty="0" err="1" smtClean="0"/>
              <a:t>colecciones</a:t>
            </a:r>
            <a:r>
              <a:rPr lang="en-US" sz="9600" dirty="0" smtClean="0"/>
              <a:t> </a:t>
            </a:r>
            <a:r>
              <a:rPr lang="en-US" sz="9600" dirty="0" err="1" smtClean="0"/>
              <a:t>por</a:t>
            </a:r>
            <a:r>
              <a:rPr lang="en-US" sz="9600" dirty="0" smtClean="0"/>
              <a:t> </a:t>
            </a:r>
            <a:r>
              <a:rPr lang="en-US" sz="9600" dirty="0" err="1" smtClean="0"/>
              <a:t>diferentes</a:t>
            </a:r>
            <a:r>
              <a:rPr lang="en-US" sz="9600" dirty="0" smtClean="0"/>
              <a:t> </a:t>
            </a:r>
            <a:r>
              <a:rPr lang="en-US" sz="9600" dirty="0" err="1" smtClean="0"/>
              <a:t>medios</a:t>
            </a:r>
            <a:r>
              <a:rPr lang="en-US" sz="9600" dirty="0" smtClean="0"/>
              <a:t> tales </a:t>
            </a:r>
            <a:r>
              <a:rPr lang="en-US" sz="9600" dirty="0" err="1" smtClean="0"/>
              <a:t>como</a:t>
            </a:r>
            <a:r>
              <a:rPr lang="en-US" sz="9600" dirty="0" smtClean="0"/>
              <a:t>: </a:t>
            </a:r>
            <a:br>
              <a:rPr lang="en-US" sz="9600" dirty="0" smtClean="0"/>
            </a:b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8000" dirty="0" smtClean="0"/>
              <a:t>     </a:t>
            </a:r>
            <a:r>
              <a:rPr lang="en-US" sz="9600" dirty="0" smtClean="0"/>
              <a:t>a. </a:t>
            </a:r>
            <a:r>
              <a:rPr lang="en-US" sz="9600" dirty="0" err="1" smtClean="0"/>
              <a:t>Digitalización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- </a:t>
            </a:r>
            <a:r>
              <a:rPr lang="en-US" sz="8000" dirty="0" err="1" smtClean="0"/>
              <a:t>Proyectos</a:t>
            </a:r>
            <a:endParaRPr lang="en-US" sz="8000" dirty="0" smtClean="0"/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5"/>
            <a:ext cx="8841292" cy="2910674"/>
          </a:xfrm>
        </p:spPr>
        <p:txBody>
          <a:bodyPr>
            <a:normAutofit fontScale="32500" lnSpcReduction="20000"/>
          </a:bodyPr>
          <a:lstStyle/>
          <a:p>
            <a:r>
              <a:rPr lang="en-US" sz="2500" dirty="0" smtClean="0"/>
              <a:t>	</a:t>
            </a:r>
            <a:r>
              <a:rPr lang="en-US" sz="9600" dirty="0" smtClean="0"/>
              <a:t>10. Toma </a:t>
            </a:r>
            <a:r>
              <a:rPr lang="en-US" sz="9600" dirty="0" err="1" smtClean="0"/>
              <a:t>acciones</a:t>
            </a:r>
            <a:r>
              <a:rPr lang="en-US" sz="9600" dirty="0" smtClean="0"/>
              <a:t> para </a:t>
            </a:r>
            <a:r>
              <a:rPr lang="en-US" sz="9600" dirty="0" err="1" smtClean="0"/>
              <a:t>preservar</a:t>
            </a:r>
            <a:r>
              <a:rPr lang="en-US" sz="9600" dirty="0" smtClean="0"/>
              <a:t> y </a:t>
            </a:r>
            <a:r>
              <a:rPr lang="en-US" sz="9600" dirty="0" err="1" smtClean="0"/>
              <a:t>conservar</a:t>
            </a:r>
            <a:r>
              <a:rPr lang="en-US" sz="9600" dirty="0" smtClean="0"/>
              <a:t> </a:t>
            </a:r>
            <a:r>
              <a:rPr lang="en-US" sz="9600" dirty="0" err="1" smtClean="0"/>
              <a:t>las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</a:t>
            </a:r>
            <a:r>
              <a:rPr lang="en-US" sz="9600" dirty="0" err="1" smtClean="0"/>
              <a:t>colecciones</a:t>
            </a:r>
            <a:r>
              <a:rPr lang="en-US" sz="9600" dirty="0" smtClean="0"/>
              <a:t> </a:t>
            </a:r>
            <a:r>
              <a:rPr lang="en-US" sz="9600" dirty="0" err="1" smtClean="0"/>
              <a:t>por</a:t>
            </a:r>
            <a:r>
              <a:rPr lang="en-US" sz="9600" dirty="0" smtClean="0"/>
              <a:t> </a:t>
            </a:r>
            <a:r>
              <a:rPr lang="en-US" sz="9600" dirty="0" err="1" smtClean="0"/>
              <a:t>diferentes</a:t>
            </a:r>
            <a:r>
              <a:rPr lang="en-US" sz="9600" dirty="0" smtClean="0"/>
              <a:t> </a:t>
            </a:r>
            <a:r>
              <a:rPr lang="en-US" sz="9600" dirty="0" err="1" smtClean="0"/>
              <a:t>medios</a:t>
            </a:r>
            <a:r>
              <a:rPr lang="en-US" sz="9600" dirty="0" smtClean="0"/>
              <a:t> tales </a:t>
            </a:r>
            <a:r>
              <a:rPr lang="en-US" sz="9600" dirty="0" err="1" smtClean="0"/>
              <a:t>como</a:t>
            </a:r>
            <a:r>
              <a:rPr lang="en-US" sz="9600" dirty="0" smtClean="0"/>
              <a:t>: </a:t>
            </a:r>
            <a:br>
              <a:rPr lang="en-US" sz="9600" dirty="0" smtClean="0"/>
            </a:b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8000" dirty="0" smtClean="0"/>
              <a:t>     </a:t>
            </a:r>
            <a:r>
              <a:rPr lang="en-US" sz="9600" dirty="0"/>
              <a:t>b</a:t>
            </a:r>
            <a:r>
              <a:rPr lang="en-US" sz="9600" dirty="0" smtClean="0"/>
              <a:t>. </a:t>
            </a:r>
            <a:r>
              <a:rPr lang="en-US" sz="9600" dirty="0" err="1" smtClean="0"/>
              <a:t>Tratamientos</a:t>
            </a:r>
            <a:r>
              <a:rPr lang="en-US" sz="9600" dirty="0" smtClean="0"/>
              <a:t> contra el </a:t>
            </a:r>
            <a:r>
              <a:rPr lang="en-US" sz="9600" dirty="0" err="1" smtClean="0"/>
              <a:t>hongo</a:t>
            </a:r>
            <a:r>
              <a:rPr lang="en-US" sz="9600" dirty="0" smtClean="0"/>
              <a:t> y la </a:t>
            </a:r>
            <a:r>
              <a:rPr lang="en-US" sz="9600" dirty="0" err="1" smtClean="0"/>
              <a:t>humedad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- </a:t>
            </a:r>
            <a:r>
              <a:rPr lang="en-US" sz="8000" dirty="0" err="1" smtClean="0"/>
              <a:t>Proyectos</a:t>
            </a:r>
            <a:endParaRPr lang="en-US" sz="8000" dirty="0" smtClean="0"/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286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5"/>
            <a:ext cx="8841292" cy="2910674"/>
          </a:xfrm>
        </p:spPr>
        <p:txBody>
          <a:bodyPr>
            <a:normAutofit fontScale="32500" lnSpcReduction="20000"/>
          </a:bodyPr>
          <a:lstStyle/>
          <a:p>
            <a:r>
              <a:rPr lang="en-US" sz="2500" dirty="0" smtClean="0"/>
              <a:t>	</a:t>
            </a:r>
            <a:r>
              <a:rPr lang="en-US" sz="9600" dirty="0" smtClean="0"/>
              <a:t>10. Toma </a:t>
            </a:r>
            <a:r>
              <a:rPr lang="en-US" sz="9600" dirty="0" err="1" smtClean="0"/>
              <a:t>acciones</a:t>
            </a:r>
            <a:r>
              <a:rPr lang="en-US" sz="9600" dirty="0" smtClean="0"/>
              <a:t> para </a:t>
            </a:r>
            <a:r>
              <a:rPr lang="en-US" sz="9600" dirty="0" err="1" smtClean="0"/>
              <a:t>preservar</a:t>
            </a:r>
            <a:r>
              <a:rPr lang="en-US" sz="9600" dirty="0" smtClean="0"/>
              <a:t> y </a:t>
            </a:r>
            <a:r>
              <a:rPr lang="en-US" sz="9600" dirty="0" err="1" smtClean="0"/>
              <a:t>conservar</a:t>
            </a:r>
            <a:r>
              <a:rPr lang="en-US" sz="9600" dirty="0" smtClean="0"/>
              <a:t> </a:t>
            </a:r>
            <a:r>
              <a:rPr lang="en-US" sz="9600" dirty="0" err="1" smtClean="0"/>
              <a:t>las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</a:t>
            </a:r>
            <a:r>
              <a:rPr lang="en-US" sz="9600" dirty="0" err="1" smtClean="0"/>
              <a:t>colecciones</a:t>
            </a:r>
            <a:r>
              <a:rPr lang="en-US" sz="9600" dirty="0" smtClean="0"/>
              <a:t> </a:t>
            </a:r>
            <a:r>
              <a:rPr lang="en-US" sz="9600" dirty="0" err="1" smtClean="0"/>
              <a:t>por</a:t>
            </a:r>
            <a:r>
              <a:rPr lang="en-US" sz="9600" dirty="0" smtClean="0"/>
              <a:t> </a:t>
            </a:r>
            <a:r>
              <a:rPr lang="en-US" sz="9600" dirty="0" err="1" smtClean="0"/>
              <a:t>diferentes</a:t>
            </a:r>
            <a:r>
              <a:rPr lang="en-US" sz="9600" dirty="0" smtClean="0"/>
              <a:t> </a:t>
            </a:r>
            <a:r>
              <a:rPr lang="en-US" sz="9600" dirty="0" err="1" smtClean="0"/>
              <a:t>medios</a:t>
            </a:r>
            <a:r>
              <a:rPr lang="en-US" sz="9600" dirty="0" smtClean="0"/>
              <a:t> tales </a:t>
            </a:r>
            <a:r>
              <a:rPr lang="en-US" sz="9600" dirty="0" err="1" smtClean="0"/>
              <a:t>como</a:t>
            </a:r>
            <a:r>
              <a:rPr lang="en-US" sz="9600" dirty="0" smtClean="0"/>
              <a:t>: </a:t>
            </a:r>
            <a:br>
              <a:rPr lang="en-US" sz="9600" dirty="0" smtClean="0"/>
            </a:b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8000" dirty="0" smtClean="0"/>
              <a:t>     </a:t>
            </a:r>
            <a:r>
              <a:rPr lang="en-US" sz="9600" dirty="0"/>
              <a:t>c</a:t>
            </a:r>
            <a:r>
              <a:rPr lang="en-US" sz="9600" dirty="0" smtClean="0"/>
              <a:t>. </a:t>
            </a:r>
            <a:r>
              <a:rPr lang="en-US" sz="9600" dirty="0" err="1" smtClean="0"/>
              <a:t>Encuadernación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- </a:t>
            </a:r>
            <a:r>
              <a:rPr lang="en-US" sz="8000" dirty="0" err="1" smtClean="0"/>
              <a:t>Proyectos</a:t>
            </a:r>
            <a:endParaRPr lang="en-US" sz="8000" dirty="0" smtClean="0"/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287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5"/>
            <a:ext cx="8841292" cy="2910674"/>
          </a:xfrm>
        </p:spPr>
        <p:txBody>
          <a:bodyPr>
            <a:normAutofit fontScale="32500" lnSpcReduction="20000"/>
          </a:bodyPr>
          <a:lstStyle/>
          <a:p>
            <a:r>
              <a:rPr lang="en-US" sz="2500" dirty="0" smtClean="0"/>
              <a:t>	</a:t>
            </a:r>
            <a:r>
              <a:rPr lang="en-US" sz="9600" dirty="0" smtClean="0"/>
              <a:t>10. Toma </a:t>
            </a:r>
            <a:r>
              <a:rPr lang="en-US" sz="9600" dirty="0" err="1" smtClean="0"/>
              <a:t>acciones</a:t>
            </a:r>
            <a:r>
              <a:rPr lang="en-US" sz="9600" dirty="0" smtClean="0"/>
              <a:t> para </a:t>
            </a:r>
            <a:r>
              <a:rPr lang="en-US" sz="9600" dirty="0" err="1" smtClean="0"/>
              <a:t>preservar</a:t>
            </a:r>
            <a:r>
              <a:rPr lang="en-US" sz="9600" dirty="0" smtClean="0"/>
              <a:t> y </a:t>
            </a:r>
            <a:r>
              <a:rPr lang="en-US" sz="9600" dirty="0" err="1" smtClean="0"/>
              <a:t>conservar</a:t>
            </a:r>
            <a:r>
              <a:rPr lang="en-US" sz="9600" dirty="0" smtClean="0"/>
              <a:t> </a:t>
            </a:r>
            <a:r>
              <a:rPr lang="en-US" sz="9600" dirty="0" err="1" smtClean="0"/>
              <a:t>las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</a:t>
            </a:r>
            <a:r>
              <a:rPr lang="en-US" sz="9600" dirty="0" err="1" smtClean="0"/>
              <a:t>colecciones</a:t>
            </a:r>
            <a:r>
              <a:rPr lang="en-US" sz="9600" dirty="0" smtClean="0"/>
              <a:t> </a:t>
            </a:r>
            <a:r>
              <a:rPr lang="en-US" sz="9600" dirty="0" err="1" smtClean="0"/>
              <a:t>por</a:t>
            </a:r>
            <a:r>
              <a:rPr lang="en-US" sz="9600" dirty="0" smtClean="0"/>
              <a:t> </a:t>
            </a:r>
            <a:r>
              <a:rPr lang="en-US" sz="9600" dirty="0" err="1" smtClean="0"/>
              <a:t>diferentes</a:t>
            </a:r>
            <a:r>
              <a:rPr lang="en-US" sz="9600" dirty="0" smtClean="0"/>
              <a:t> </a:t>
            </a:r>
            <a:r>
              <a:rPr lang="en-US" sz="9600" dirty="0" err="1" smtClean="0"/>
              <a:t>medios</a:t>
            </a:r>
            <a:r>
              <a:rPr lang="en-US" sz="9600" dirty="0" smtClean="0"/>
              <a:t> tales </a:t>
            </a:r>
            <a:r>
              <a:rPr lang="en-US" sz="9600" dirty="0" err="1" smtClean="0"/>
              <a:t>como</a:t>
            </a:r>
            <a:r>
              <a:rPr lang="en-US" sz="9600" dirty="0" smtClean="0"/>
              <a:t>: </a:t>
            </a:r>
            <a:br>
              <a:rPr lang="en-US" sz="9600" dirty="0" smtClean="0"/>
            </a:b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8000" dirty="0" smtClean="0"/>
              <a:t>     </a:t>
            </a:r>
            <a:r>
              <a:rPr lang="en-US" sz="9600" dirty="0"/>
              <a:t>d</a:t>
            </a:r>
            <a:r>
              <a:rPr lang="en-US" sz="9600" dirty="0" smtClean="0"/>
              <a:t>. </a:t>
            </a:r>
            <a:r>
              <a:rPr lang="en-US" sz="9600" dirty="0" err="1" smtClean="0"/>
              <a:t>Controles</a:t>
            </a:r>
            <a:r>
              <a:rPr lang="en-US" sz="9600" dirty="0" smtClean="0"/>
              <a:t> </a:t>
            </a:r>
            <a:r>
              <a:rPr lang="en-US" sz="9600" dirty="0" err="1" smtClean="0"/>
              <a:t>Ambientales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- </a:t>
            </a:r>
            <a:r>
              <a:rPr lang="en-US" sz="8000" dirty="0" err="1" smtClean="0"/>
              <a:t>Proyectos</a:t>
            </a:r>
            <a:endParaRPr lang="en-US" sz="8000" dirty="0" smtClean="0"/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288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5"/>
            <a:ext cx="8841292" cy="2910674"/>
          </a:xfrm>
        </p:spPr>
        <p:txBody>
          <a:bodyPr>
            <a:normAutofit fontScale="32500" lnSpcReduction="20000"/>
          </a:bodyPr>
          <a:lstStyle/>
          <a:p>
            <a:r>
              <a:rPr lang="en-US" sz="2500" dirty="0" smtClean="0"/>
              <a:t>	</a:t>
            </a:r>
            <a:r>
              <a:rPr lang="en-US" sz="9600" dirty="0" smtClean="0"/>
              <a:t>10. Toma </a:t>
            </a:r>
            <a:r>
              <a:rPr lang="en-US" sz="9600" dirty="0" err="1" smtClean="0"/>
              <a:t>acciones</a:t>
            </a:r>
            <a:r>
              <a:rPr lang="en-US" sz="9600" dirty="0" smtClean="0"/>
              <a:t> para </a:t>
            </a:r>
            <a:r>
              <a:rPr lang="en-US" sz="9600" dirty="0" err="1" smtClean="0"/>
              <a:t>preservar</a:t>
            </a:r>
            <a:r>
              <a:rPr lang="en-US" sz="9600" dirty="0" smtClean="0"/>
              <a:t> y </a:t>
            </a:r>
            <a:r>
              <a:rPr lang="en-US" sz="9600" dirty="0" err="1" smtClean="0"/>
              <a:t>conservar</a:t>
            </a:r>
            <a:r>
              <a:rPr lang="en-US" sz="9600" dirty="0" smtClean="0"/>
              <a:t> </a:t>
            </a:r>
            <a:r>
              <a:rPr lang="en-US" sz="9600" dirty="0" err="1" smtClean="0"/>
              <a:t>las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</a:t>
            </a:r>
            <a:r>
              <a:rPr lang="en-US" sz="9600" dirty="0" err="1" smtClean="0"/>
              <a:t>colecciones</a:t>
            </a:r>
            <a:r>
              <a:rPr lang="en-US" sz="9600" dirty="0" smtClean="0"/>
              <a:t> </a:t>
            </a:r>
            <a:r>
              <a:rPr lang="en-US" sz="9600" dirty="0" err="1" smtClean="0"/>
              <a:t>por</a:t>
            </a:r>
            <a:r>
              <a:rPr lang="en-US" sz="9600" dirty="0" smtClean="0"/>
              <a:t> </a:t>
            </a:r>
            <a:r>
              <a:rPr lang="en-US" sz="9600" dirty="0" err="1" smtClean="0"/>
              <a:t>diferentes</a:t>
            </a:r>
            <a:r>
              <a:rPr lang="en-US" sz="9600" dirty="0" smtClean="0"/>
              <a:t> </a:t>
            </a:r>
            <a:r>
              <a:rPr lang="en-US" sz="9600" dirty="0" err="1" smtClean="0"/>
              <a:t>medios</a:t>
            </a:r>
            <a:r>
              <a:rPr lang="en-US" sz="9600" dirty="0" smtClean="0"/>
              <a:t> tales </a:t>
            </a:r>
            <a:r>
              <a:rPr lang="en-US" sz="9600" dirty="0" err="1" smtClean="0"/>
              <a:t>como</a:t>
            </a:r>
            <a:r>
              <a:rPr lang="en-US" sz="9600" dirty="0" smtClean="0"/>
              <a:t>: </a:t>
            </a:r>
            <a:br>
              <a:rPr lang="en-US" sz="9600" dirty="0" smtClean="0"/>
            </a:b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8000" dirty="0" smtClean="0"/>
              <a:t>     </a:t>
            </a:r>
            <a:r>
              <a:rPr lang="en-US" sz="9600" dirty="0"/>
              <a:t>e</a:t>
            </a:r>
            <a:r>
              <a:rPr lang="en-US" sz="9600" dirty="0" smtClean="0"/>
              <a:t>. </a:t>
            </a:r>
            <a:r>
              <a:rPr lang="en-US" sz="9600" dirty="0" err="1" smtClean="0"/>
              <a:t>Restauración</a:t>
            </a:r>
            <a:r>
              <a:rPr lang="en-US" sz="9600" dirty="0" smtClean="0"/>
              <a:t> </a:t>
            </a:r>
            <a:r>
              <a:rPr lang="en-US" sz="9600" dirty="0" err="1" smtClean="0"/>
              <a:t>física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- </a:t>
            </a:r>
            <a:r>
              <a:rPr lang="en-US" sz="8000" dirty="0" err="1" smtClean="0"/>
              <a:t>Proyectos</a:t>
            </a:r>
            <a:endParaRPr lang="en-US" sz="8000" dirty="0" smtClean="0"/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289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Actitud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7402"/>
            <a:ext cx="8776402" cy="404522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Franklin Gothic Medium" pitchFamily="34" charset="0"/>
              <a:buAutoNum type="arabicPeriod" startAt="22"/>
              <a:defRPr/>
            </a:pPr>
            <a:r>
              <a:rPr lang="es-ES" altLang="en-US" sz="2800" dirty="0"/>
              <a:t>Demuestra objetividad (independencia de su propia manera de pensar) en el manejo de las situaciones en que participa.</a:t>
            </a:r>
          </a:p>
          <a:p>
            <a:pPr marL="0" indent="0">
              <a:buNone/>
              <a:defRPr/>
            </a:pPr>
            <a:r>
              <a:rPr lang="es-ES" sz="2800" dirty="0"/>
              <a:t>        -  Supervisor</a:t>
            </a:r>
          </a:p>
          <a:p>
            <a:pPr marL="0" indent="684213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s-ES" sz="2800" dirty="0" smtClean="0"/>
              <a:t>Labor </a:t>
            </a:r>
            <a:r>
              <a:rPr lang="es-ES" sz="2800" dirty="0"/>
              <a:t>en el área de Docencia General</a:t>
            </a:r>
            <a:endParaRPr lang="es-ES" altLang="en-US" sz="2800" dirty="0"/>
          </a:p>
          <a:p>
            <a:pPr marL="0" indent="0">
              <a:buNone/>
              <a:defRPr/>
            </a:pPr>
            <a:r>
              <a:rPr lang="es-ES" altLang="en-US" sz="2800" dirty="0"/>
              <a:t>23.  Maneja los asuntos delicados con tacto.</a:t>
            </a:r>
          </a:p>
          <a:p>
            <a:pPr marL="0" indent="0">
              <a:buNone/>
              <a:defRPr/>
            </a:pPr>
            <a:r>
              <a:rPr lang="es-ES" sz="2800" dirty="0"/>
              <a:t>        -  Supervisor</a:t>
            </a:r>
          </a:p>
          <a:p>
            <a:pPr marL="0" indent="738188">
              <a:buNone/>
              <a:defRPr/>
            </a:pPr>
            <a:r>
              <a:rPr lang="es-ES" sz="2800" dirty="0"/>
              <a:t>-</a:t>
            </a:r>
            <a:r>
              <a:rPr lang="es-ES" sz="2800" dirty="0" smtClean="0"/>
              <a:t>Labor </a:t>
            </a:r>
            <a:r>
              <a:rPr lang="es-ES" sz="2800" dirty="0"/>
              <a:t>en el área de Docencia General</a:t>
            </a:r>
          </a:p>
          <a:p>
            <a:pPr marL="461963" indent="-461963">
              <a:buNone/>
              <a:defRPr/>
            </a:pPr>
            <a:r>
              <a:rPr lang="es-ES" altLang="en-US" sz="2800" dirty="0"/>
              <a:t>24.  Emprende actividades académicas por iniciativa propia ya sea en la enseñanza, la investigación o el servicio.</a:t>
            </a:r>
          </a:p>
          <a:p>
            <a:pPr marL="0" indent="0">
              <a:buNone/>
              <a:defRPr/>
            </a:pPr>
            <a:r>
              <a:rPr lang="es-ES" altLang="en-US" sz="2800" dirty="0"/>
              <a:t>        </a:t>
            </a:r>
            <a:r>
              <a:rPr lang="es-ES" altLang="en-US" sz="2800" dirty="0" smtClean="0"/>
              <a:t>- (Indique documento y enlace evidencia)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41633" y="5754117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606178" y="5754117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01308" y="5754117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587" y="5754117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8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5"/>
            <a:ext cx="8841292" cy="2910674"/>
          </a:xfrm>
        </p:spPr>
        <p:txBody>
          <a:bodyPr>
            <a:normAutofit fontScale="32500" lnSpcReduction="20000"/>
          </a:bodyPr>
          <a:lstStyle/>
          <a:p>
            <a:r>
              <a:rPr lang="en-US" sz="2500" dirty="0" smtClean="0"/>
              <a:t>	</a:t>
            </a:r>
            <a:r>
              <a:rPr lang="en-US" sz="9600" dirty="0" smtClean="0"/>
              <a:t>10. Toma </a:t>
            </a:r>
            <a:r>
              <a:rPr lang="en-US" sz="9600" dirty="0" err="1" smtClean="0"/>
              <a:t>acciones</a:t>
            </a:r>
            <a:r>
              <a:rPr lang="en-US" sz="9600" dirty="0" smtClean="0"/>
              <a:t> para </a:t>
            </a:r>
            <a:r>
              <a:rPr lang="en-US" sz="9600" dirty="0" err="1" smtClean="0"/>
              <a:t>preservar</a:t>
            </a:r>
            <a:r>
              <a:rPr lang="en-US" sz="9600" dirty="0" smtClean="0"/>
              <a:t> y </a:t>
            </a:r>
            <a:r>
              <a:rPr lang="en-US" sz="9600" dirty="0" err="1" smtClean="0"/>
              <a:t>conservar</a:t>
            </a:r>
            <a:r>
              <a:rPr lang="en-US" sz="9600" dirty="0" smtClean="0"/>
              <a:t> </a:t>
            </a:r>
            <a:r>
              <a:rPr lang="en-US" sz="9600" dirty="0" err="1" smtClean="0"/>
              <a:t>las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</a:t>
            </a:r>
            <a:r>
              <a:rPr lang="en-US" sz="9600" dirty="0" err="1" smtClean="0"/>
              <a:t>colecciones</a:t>
            </a:r>
            <a:r>
              <a:rPr lang="en-US" sz="9600" dirty="0" smtClean="0"/>
              <a:t> </a:t>
            </a:r>
            <a:r>
              <a:rPr lang="en-US" sz="9600" dirty="0" err="1" smtClean="0"/>
              <a:t>por</a:t>
            </a:r>
            <a:r>
              <a:rPr lang="en-US" sz="9600" dirty="0" smtClean="0"/>
              <a:t> </a:t>
            </a:r>
            <a:r>
              <a:rPr lang="en-US" sz="9600" dirty="0" err="1" smtClean="0"/>
              <a:t>diferentes</a:t>
            </a:r>
            <a:r>
              <a:rPr lang="en-US" sz="9600" dirty="0" smtClean="0"/>
              <a:t> </a:t>
            </a:r>
            <a:r>
              <a:rPr lang="en-US" sz="9600" dirty="0" err="1" smtClean="0"/>
              <a:t>medios</a:t>
            </a:r>
            <a:r>
              <a:rPr lang="en-US" sz="9600" dirty="0" smtClean="0"/>
              <a:t> tales </a:t>
            </a:r>
            <a:r>
              <a:rPr lang="en-US" sz="9600" dirty="0" err="1" smtClean="0"/>
              <a:t>como</a:t>
            </a:r>
            <a:r>
              <a:rPr lang="en-US" sz="9600" dirty="0" smtClean="0"/>
              <a:t>: </a:t>
            </a:r>
            <a:br>
              <a:rPr lang="en-US" sz="9600" dirty="0" smtClean="0"/>
            </a:b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8000" dirty="0" smtClean="0"/>
              <a:t>     </a:t>
            </a:r>
            <a:r>
              <a:rPr lang="en-US" sz="9600" dirty="0"/>
              <a:t>f</a:t>
            </a:r>
            <a:r>
              <a:rPr lang="en-US" sz="9600" dirty="0" smtClean="0"/>
              <a:t>. </a:t>
            </a:r>
            <a:r>
              <a:rPr lang="en-US" sz="9600" dirty="0" err="1" smtClean="0"/>
              <a:t>Reubicación</a:t>
            </a:r>
            <a:r>
              <a:rPr lang="en-US" sz="9600" dirty="0" smtClean="0"/>
              <a:t> de </a:t>
            </a:r>
            <a:r>
              <a:rPr lang="en-US" sz="9600" dirty="0" err="1" smtClean="0"/>
              <a:t>las</a:t>
            </a:r>
            <a:r>
              <a:rPr lang="en-US" sz="9600" dirty="0" smtClean="0"/>
              <a:t> </a:t>
            </a:r>
            <a:r>
              <a:rPr lang="en-US" sz="9600" dirty="0" err="1" smtClean="0"/>
              <a:t>mismas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- </a:t>
            </a:r>
            <a:r>
              <a:rPr lang="en-US" sz="8000" dirty="0" err="1" smtClean="0"/>
              <a:t>Proyectos</a:t>
            </a:r>
            <a:endParaRPr lang="en-US" sz="8000" dirty="0" smtClean="0"/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290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40000" lnSpcReduction="20000"/>
          </a:bodyPr>
          <a:lstStyle/>
          <a:p>
            <a:pPr marL="400050" lvl="1" indent="0">
              <a:buNone/>
            </a:pPr>
            <a:r>
              <a:rPr lang="en-US" sz="4500" dirty="0" smtClean="0"/>
              <a:t>	11.</a:t>
            </a:r>
            <a:r>
              <a:rPr lang="en-US" sz="15000" dirty="0" smtClean="0"/>
              <a:t> </a:t>
            </a:r>
            <a:r>
              <a:rPr lang="en-US" sz="6000" dirty="0"/>
              <a:t>Mantiene </a:t>
            </a:r>
            <a:r>
              <a:rPr lang="en-US" sz="6000" dirty="0" err="1"/>
              <a:t>arreglos</a:t>
            </a:r>
            <a:r>
              <a:rPr lang="en-US" sz="6000" dirty="0"/>
              <a:t> </a:t>
            </a:r>
            <a:r>
              <a:rPr lang="en-US" sz="6000" dirty="0" err="1"/>
              <a:t>colaborativos</a:t>
            </a:r>
            <a:r>
              <a:rPr lang="en-US" sz="6000" dirty="0"/>
              <a:t> con </a:t>
            </a:r>
            <a:r>
              <a:rPr lang="en-US" sz="6000" dirty="0" err="1"/>
              <a:t>otras</a:t>
            </a:r>
            <a:r>
              <a:rPr lang="en-US" sz="6000" dirty="0"/>
              <a:t> </a:t>
            </a:r>
            <a:r>
              <a:rPr lang="en-US" sz="6000" dirty="0" err="1" smtClean="0"/>
              <a:t>instituciones</a:t>
            </a:r>
            <a:endParaRPr lang="en-US" sz="6000" dirty="0"/>
          </a:p>
          <a:p>
            <a:pPr marL="400050" lvl="1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para </a:t>
            </a:r>
            <a:r>
              <a:rPr lang="en-US" sz="6000" dirty="0" err="1"/>
              <a:t>enriquecer</a:t>
            </a:r>
            <a:r>
              <a:rPr lang="en-US" sz="6000" dirty="0"/>
              <a:t> </a:t>
            </a:r>
            <a:r>
              <a:rPr lang="en-US" sz="6000" dirty="0" err="1"/>
              <a:t>las</a:t>
            </a:r>
            <a:r>
              <a:rPr lang="en-US" sz="6000" dirty="0"/>
              <a:t> </a:t>
            </a:r>
            <a:r>
              <a:rPr lang="en-US" sz="6000" dirty="0" err="1"/>
              <a:t>colecciones</a:t>
            </a:r>
            <a:r>
              <a:rPr lang="en-US" sz="6000" dirty="0"/>
              <a:t> y el </a:t>
            </a:r>
            <a:r>
              <a:rPr lang="en-US" sz="6000" dirty="0" err="1"/>
              <a:t>acceso</a:t>
            </a:r>
            <a:r>
              <a:rPr lang="en-US" sz="6000" dirty="0"/>
              <a:t> a </a:t>
            </a:r>
            <a:r>
              <a:rPr lang="en-US" sz="6000" dirty="0" err="1"/>
              <a:t>las</a:t>
            </a:r>
            <a:r>
              <a:rPr lang="en-US" sz="6000" dirty="0"/>
              <a:t> </a:t>
            </a:r>
            <a:r>
              <a:rPr lang="en-US" sz="6000" dirty="0" err="1"/>
              <a:t>mismas</a:t>
            </a:r>
            <a:r>
              <a:rPr lang="en-US" sz="6000" dirty="0"/>
              <a:t>. 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 smtClean="0"/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- </a:t>
            </a:r>
            <a:r>
              <a:rPr lang="en-US" sz="6000" dirty="0" err="1" smtClean="0"/>
              <a:t>Comunicaciones</a:t>
            </a:r>
            <a:endParaRPr lang="en-US" sz="6000" dirty="0" smtClean="0"/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- Documentos</a:t>
            </a:r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- </a:t>
            </a:r>
            <a:r>
              <a:rPr lang="en-US" sz="6000" dirty="0" err="1" smtClean="0"/>
              <a:t>Informes</a:t>
            </a:r>
            <a:r>
              <a:rPr lang="en-US" sz="6000" dirty="0" smtClean="0"/>
              <a:t> </a:t>
            </a:r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- </a:t>
            </a:r>
            <a:r>
              <a:rPr lang="en-US" sz="6000" dirty="0" err="1" smtClean="0"/>
              <a:t>Proyectos</a:t>
            </a:r>
            <a:endParaRPr lang="en-US" sz="6000" dirty="0"/>
          </a:p>
          <a:p>
            <a:pPr marL="800100" lvl="2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291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ADQUISICIONES, PROCESOS TÉCNICOS, DESARROLLO Y ADMINISTRACIÓN DE COLECCIONES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smtClean="0"/>
              <a:t>	12.</a:t>
            </a:r>
            <a:r>
              <a:rPr lang="en-US" sz="17600" dirty="0" smtClean="0"/>
              <a:t> </a:t>
            </a:r>
            <a:r>
              <a:rPr lang="en-US" sz="8000" dirty="0"/>
              <a:t>Se vale de </a:t>
            </a:r>
            <a:r>
              <a:rPr lang="en-US" sz="8000" dirty="0" err="1"/>
              <a:t>varios</a:t>
            </a:r>
            <a:r>
              <a:rPr lang="en-US" sz="8000" dirty="0"/>
              <a:t> </a:t>
            </a:r>
            <a:r>
              <a:rPr lang="en-US" sz="8000" dirty="0" err="1"/>
              <a:t>tipos</a:t>
            </a:r>
            <a:r>
              <a:rPr lang="en-US" sz="8000" dirty="0"/>
              <a:t> de </a:t>
            </a:r>
            <a:r>
              <a:rPr lang="en-US" sz="8000" dirty="0" err="1"/>
              <a:t>herramientas</a:t>
            </a:r>
            <a:r>
              <a:rPr lang="en-US" sz="8000" dirty="0"/>
              <a:t> y </a:t>
            </a:r>
            <a:r>
              <a:rPr lang="en-US" sz="8000" dirty="0" err="1"/>
              <a:t>estrategias</a:t>
            </a:r>
            <a:r>
              <a:rPr lang="en-US" sz="8000" dirty="0"/>
              <a:t> para </a:t>
            </a:r>
            <a:r>
              <a:rPr lang="en-US" sz="8000" dirty="0" err="1"/>
              <a:t>dar</a:t>
            </a:r>
            <a:r>
              <a:rPr lang="en-US" sz="8000" dirty="0"/>
              <a:t> a </a:t>
            </a:r>
            <a:r>
              <a:rPr lang="en-US" sz="8000" dirty="0" err="1"/>
              <a:t>conocer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  entre </a:t>
            </a:r>
            <a:r>
              <a:rPr lang="en-US" sz="8000" dirty="0"/>
              <a:t>los </a:t>
            </a:r>
            <a:r>
              <a:rPr lang="en-US" sz="8000" dirty="0" err="1"/>
              <a:t>investigadores</a:t>
            </a:r>
            <a:r>
              <a:rPr lang="en-US" sz="8000" dirty="0"/>
              <a:t> los </a:t>
            </a:r>
            <a:r>
              <a:rPr lang="en-US" sz="8000" dirty="0" err="1"/>
              <a:t>materiales</a:t>
            </a:r>
            <a:r>
              <a:rPr lang="en-US" sz="8000" dirty="0"/>
              <a:t> </a:t>
            </a:r>
            <a:r>
              <a:rPr lang="en-US" sz="8000" dirty="0" err="1"/>
              <a:t>bajo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 </a:t>
            </a:r>
            <a:r>
              <a:rPr lang="en-US" sz="8000" dirty="0" err="1"/>
              <a:t>custodia</a:t>
            </a:r>
            <a:r>
              <a:rPr lang="en-US" sz="8000" dirty="0"/>
              <a:t>, </a:t>
            </a:r>
            <a:r>
              <a:rPr lang="en-US" sz="8000" dirty="0" err="1"/>
              <a:t>como</a:t>
            </a:r>
            <a:r>
              <a:rPr lang="en-US" sz="8000" dirty="0"/>
              <a:t> lo son: </a:t>
            </a:r>
            <a:endParaRPr lang="en-US" sz="4000" dirty="0"/>
          </a:p>
          <a:p>
            <a:pPr marL="400050" lvl="1" indent="0">
              <a:buNone/>
            </a:pPr>
            <a:r>
              <a:rPr lang="en-US" sz="7200" dirty="0" smtClean="0"/>
              <a:t>		a. </a:t>
            </a:r>
            <a:r>
              <a:rPr lang="en-US" sz="9600" dirty="0"/>
              <a:t>El </a:t>
            </a:r>
            <a:r>
              <a:rPr lang="en-US" sz="9600" dirty="0" err="1"/>
              <a:t>coordinar</a:t>
            </a:r>
            <a:r>
              <a:rPr lang="en-US" sz="9600" dirty="0"/>
              <a:t> </a:t>
            </a:r>
            <a:r>
              <a:rPr lang="en-US" sz="9600" dirty="0" err="1"/>
              <a:t>charlas</a:t>
            </a:r>
            <a:r>
              <a:rPr lang="en-US" sz="9600" dirty="0"/>
              <a:t> o </a:t>
            </a:r>
            <a:r>
              <a:rPr lang="en-US" sz="9600" dirty="0" err="1"/>
              <a:t>conferencias</a:t>
            </a:r>
            <a:r>
              <a:rPr lang="en-US" sz="9600" dirty="0"/>
              <a:t>.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7200" dirty="0" err="1" smtClean="0"/>
              <a:t>Actividades</a:t>
            </a:r>
            <a:r>
              <a:rPr lang="en-US" sz="7200" dirty="0" smtClean="0"/>
              <a:t> </a:t>
            </a:r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Hojas</a:t>
            </a:r>
            <a:r>
              <a:rPr lang="en-US" sz="7200" dirty="0" smtClean="0"/>
              <a:t> </a:t>
            </a:r>
            <a:r>
              <a:rPr lang="en-US" sz="7200" dirty="0"/>
              <a:t>de </a:t>
            </a:r>
            <a:r>
              <a:rPr lang="en-US" sz="7200" dirty="0" err="1" smtClean="0"/>
              <a:t>Promoción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Materiales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Otra</a:t>
            </a:r>
            <a:r>
              <a:rPr lang="en-US" sz="7200" dirty="0" smtClean="0"/>
              <a:t> </a:t>
            </a:r>
            <a:r>
              <a:rPr lang="en-US" sz="7200" dirty="0" err="1" smtClean="0"/>
              <a:t>Evidencia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Usuarios</a:t>
            </a:r>
            <a:r>
              <a:rPr lang="en-US" sz="7200" dirty="0" smtClean="0"/>
              <a:t> </a:t>
            </a:r>
            <a:endParaRPr lang="en-US" sz="7200" dirty="0"/>
          </a:p>
          <a:p>
            <a:pPr marL="400050" lvl="1" indent="0">
              <a:buNone/>
            </a:pPr>
            <a:r>
              <a:rPr lang="en-US" sz="19200" dirty="0" smtClean="0"/>
              <a:t/>
            </a:r>
            <a:br>
              <a:rPr lang="en-US" sz="19200" dirty="0" smtClean="0"/>
            </a:br>
            <a:endParaRPr lang="en-US" sz="19200" dirty="0" smtClean="0"/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smtClean="0"/>
              <a:t>	12.</a:t>
            </a:r>
            <a:r>
              <a:rPr lang="en-US" sz="17600" dirty="0" smtClean="0"/>
              <a:t> </a:t>
            </a:r>
            <a:r>
              <a:rPr lang="en-US" sz="8000" dirty="0"/>
              <a:t>Se vale de </a:t>
            </a:r>
            <a:r>
              <a:rPr lang="en-US" sz="8000" dirty="0" err="1"/>
              <a:t>varios</a:t>
            </a:r>
            <a:r>
              <a:rPr lang="en-US" sz="8000" dirty="0"/>
              <a:t> </a:t>
            </a:r>
            <a:r>
              <a:rPr lang="en-US" sz="8000" dirty="0" err="1"/>
              <a:t>tipos</a:t>
            </a:r>
            <a:r>
              <a:rPr lang="en-US" sz="8000" dirty="0"/>
              <a:t> de </a:t>
            </a:r>
            <a:r>
              <a:rPr lang="en-US" sz="8000" dirty="0" err="1"/>
              <a:t>herramientas</a:t>
            </a:r>
            <a:r>
              <a:rPr lang="en-US" sz="8000" dirty="0"/>
              <a:t> y </a:t>
            </a:r>
            <a:r>
              <a:rPr lang="en-US" sz="8000" dirty="0" err="1"/>
              <a:t>estrategias</a:t>
            </a:r>
            <a:r>
              <a:rPr lang="en-US" sz="8000" dirty="0"/>
              <a:t> para </a:t>
            </a:r>
            <a:r>
              <a:rPr lang="en-US" sz="8000" dirty="0" err="1"/>
              <a:t>dar</a:t>
            </a:r>
            <a:r>
              <a:rPr lang="en-US" sz="8000" dirty="0"/>
              <a:t> a </a:t>
            </a:r>
            <a:r>
              <a:rPr lang="en-US" sz="8000" dirty="0" err="1"/>
              <a:t>conocer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  entre </a:t>
            </a:r>
            <a:r>
              <a:rPr lang="en-US" sz="8000" dirty="0"/>
              <a:t>los </a:t>
            </a:r>
            <a:r>
              <a:rPr lang="en-US" sz="8000" dirty="0" err="1"/>
              <a:t>investigadores</a:t>
            </a:r>
            <a:r>
              <a:rPr lang="en-US" sz="8000" dirty="0"/>
              <a:t> los </a:t>
            </a:r>
            <a:r>
              <a:rPr lang="en-US" sz="8000" dirty="0" err="1"/>
              <a:t>materiales</a:t>
            </a:r>
            <a:r>
              <a:rPr lang="en-US" sz="8000" dirty="0"/>
              <a:t> </a:t>
            </a:r>
            <a:r>
              <a:rPr lang="en-US" sz="8000" dirty="0" err="1"/>
              <a:t>bajo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 </a:t>
            </a:r>
            <a:r>
              <a:rPr lang="en-US" sz="8000" dirty="0" err="1"/>
              <a:t>custodia</a:t>
            </a:r>
            <a:r>
              <a:rPr lang="en-US" sz="8000" dirty="0"/>
              <a:t>, </a:t>
            </a:r>
            <a:r>
              <a:rPr lang="en-US" sz="8000" dirty="0" err="1"/>
              <a:t>como</a:t>
            </a:r>
            <a:r>
              <a:rPr lang="en-US" sz="8000" dirty="0"/>
              <a:t> lo son: </a:t>
            </a:r>
            <a:endParaRPr lang="en-US" sz="4000" dirty="0"/>
          </a:p>
          <a:p>
            <a:pPr marL="400050" lvl="1" indent="0">
              <a:buNone/>
            </a:pPr>
            <a:r>
              <a:rPr lang="en-US" sz="7200" dirty="0" smtClean="0"/>
              <a:t>		b. </a:t>
            </a:r>
            <a:r>
              <a:rPr lang="en-US" sz="9600" dirty="0" smtClean="0"/>
              <a:t>Auspiciar la </a:t>
            </a:r>
            <a:r>
              <a:rPr lang="en-US" sz="9600" dirty="0" err="1" smtClean="0"/>
              <a:t>presentación</a:t>
            </a:r>
            <a:r>
              <a:rPr lang="en-US" sz="9600" dirty="0" smtClean="0"/>
              <a:t> de </a:t>
            </a:r>
            <a:r>
              <a:rPr lang="en-US" sz="9600" dirty="0" err="1" smtClean="0"/>
              <a:t>libros</a:t>
            </a:r>
            <a:endParaRPr lang="en-US" sz="9600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7200" dirty="0" err="1" smtClean="0"/>
              <a:t>Actividades</a:t>
            </a:r>
            <a:r>
              <a:rPr lang="en-US" sz="7200" dirty="0" smtClean="0"/>
              <a:t> </a:t>
            </a:r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Hojas</a:t>
            </a:r>
            <a:r>
              <a:rPr lang="en-US" sz="7200" dirty="0" smtClean="0"/>
              <a:t> </a:t>
            </a:r>
            <a:r>
              <a:rPr lang="en-US" sz="7200" dirty="0"/>
              <a:t>de </a:t>
            </a:r>
            <a:r>
              <a:rPr lang="en-US" sz="7200" dirty="0" err="1" smtClean="0"/>
              <a:t>Promoción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Materiales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Otra</a:t>
            </a:r>
            <a:r>
              <a:rPr lang="en-US" sz="7200" dirty="0" smtClean="0"/>
              <a:t> </a:t>
            </a:r>
            <a:r>
              <a:rPr lang="en-US" sz="7200" dirty="0" err="1" smtClean="0"/>
              <a:t>Evidencia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Usuarios</a:t>
            </a:r>
            <a:r>
              <a:rPr lang="en-US" sz="7200" dirty="0" smtClean="0"/>
              <a:t> </a:t>
            </a:r>
            <a:endParaRPr lang="en-US" sz="7200" dirty="0"/>
          </a:p>
          <a:p>
            <a:pPr marL="400050" lvl="1" indent="0">
              <a:buNone/>
            </a:pPr>
            <a:r>
              <a:rPr lang="en-US" sz="19200" dirty="0" smtClean="0"/>
              <a:t/>
            </a:r>
            <a:br>
              <a:rPr lang="en-US" sz="19200" dirty="0" smtClean="0"/>
            </a:br>
            <a:endParaRPr lang="en-US" sz="19200" dirty="0" smtClean="0"/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293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smtClean="0"/>
              <a:t>	12.</a:t>
            </a:r>
            <a:r>
              <a:rPr lang="en-US" sz="17600" dirty="0" smtClean="0"/>
              <a:t> </a:t>
            </a:r>
            <a:r>
              <a:rPr lang="en-US" sz="8000" dirty="0"/>
              <a:t>Se vale de </a:t>
            </a:r>
            <a:r>
              <a:rPr lang="en-US" sz="8000" dirty="0" err="1"/>
              <a:t>varios</a:t>
            </a:r>
            <a:r>
              <a:rPr lang="en-US" sz="8000" dirty="0"/>
              <a:t> </a:t>
            </a:r>
            <a:r>
              <a:rPr lang="en-US" sz="8000" dirty="0" err="1"/>
              <a:t>tipos</a:t>
            </a:r>
            <a:r>
              <a:rPr lang="en-US" sz="8000" dirty="0"/>
              <a:t> de </a:t>
            </a:r>
            <a:r>
              <a:rPr lang="en-US" sz="8000" dirty="0" err="1"/>
              <a:t>herramientas</a:t>
            </a:r>
            <a:r>
              <a:rPr lang="en-US" sz="8000" dirty="0"/>
              <a:t> y </a:t>
            </a:r>
            <a:r>
              <a:rPr lang="en-US" sz="8000" dirty="0" err="1"/>
              <a:t>estrategias</a:t>
            </a:r>
            <a:r>
              <a:rPr lang="en-US" sz="8000" dirty="0"/>
              <a:t> para </a:t>
            </a:r>
            <a:r>
              <a:rPr lang="en-US" sz="8000" dirty="0" err="1"/>
              <a:t>dar</a:t>
            </a:r>
            <a:r>
              <a:rPr lang="en-US" sz="8000" dirty="0"/>
              <a:t> a </a:t>
            </a:r>
            <a:r>
              <a:rPr lang="en-US" sz="8000" dirty="0" err="1"/>
              <a:t>conocer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  entre </a:t>
            </a:r>
            <a:r>
              <a:rPr lang="en-US" sz="8000" dirty="0"/>
              <a:t>los </a:t>
            </a:r>
            <a:r>
              <a:rPr lang="en-US" sz="8000" dirty="0" err="1"/>
              <a:t>investigadores</a:t>
            </a:r>
            <a:r>
              <a:rPr lang="en-US" sz="8000" dirty="0"/>
              <a:t> los </a:t>
            </a:r>
            <a:r>
              <a:rPr lang="en-US" sz="8000" dirty="0" err="1"/>
              <a:t>materiales</a:t>
            </a:r>
            <a:r>
              <a:rPr lang="en-US" sz="8000" dirty="0"/>
              <a:t> </a:t>
            </a:r>
            <a:r>
              <a:rPr lang="en-US" sz="8000" dirty="0" err="1"/>
              <a:t>bajo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 </a:t>
            </a:r>
            <a:r>
              <a:rPr lang="en-US" sz="8000" dirty="0" err="1"/>
              <a:t>custodia</a:t>
            </a:r>
            <a:r>
              <a:rPr lang="en-US" sz="8000" dirty="0"/>
              <a:t>, </a:t>
            </a:r>
            <a:r>
              <a:rPr lang="en-US" sz="8000" dirty="0" err="1"/>
              <a:t>como</a:t>
            </a:r>
            <a:r>
              <a:rPr lang="en-US" sz="8000" dirty="0"/>
              <a:t> lo son: </a:t>
            </a:r>
            <a:endParaRPr lang="en-US" sz="4000" dirty="0"/>
          </a:p>
          <a:p>
            <a:pPr marL="0" indent="0">
              <a:buNone/>
            </a:pPr>
            <a:r>
              <a:rPr lang="en-US" sz="7200" dirty="0" smtClean="0"/>
              <a:t>		c. </a:t>
            </a:r>
            <a:r>
              <a:rPr lang="en-US" sz="7200" dirty="0"/>
              <a:t>Publicar </a:t>
            </a:r>
            <a:r>
              <a:rPr lang="en-US" sz="7200" dirty="0" err="1"/>
              <a:t>boletines</a:t>
            </a:r>
            <a:r>
              <a:rPr lang="en-US" sz="7200" dirty="0"/>
              <a:t> y </a:t>
            </a:r>
            <a:r>
              <a:rPr lang="en-US" sz="7200" dirty="0" err="1"/>
              <a:t>otros</a:t>
            </a:r>
            <a:r>
              <a:rPr lang="en-US" sz="7200" dirty="0"/>
              <a:t> </a:t>
            </a:r>
            <a:r>
              <a:rPr lang="en-US" sz="7200" dirty="0" err="1"/>
              <a:t>vehículos</a:t>
            </a:r>
            <a:r>
              <a:rPr lang="en-US" sz="7200" dirty="0"/>
              <a:t> de </a:t>
            </a:r>
            <a:r>
              <a:rPr lang="en-US" sz="7200" dirty="0" err="1"/>
              <a:t>comunicación</a:t>
            </a:r>
            <a:r>
              <a:rPr lang="en-US" sz="7200" dirty="0"/>
              <a:t> </a:t>
            </a:r>
            <a:r>
              <a:rPr lang="en-US" sz="7200" dirty="0" err="1"/>
              <a:t>similares</a:t>
            </a:r>
            <a:r>
              <a:rPr lang="en-US" sz="7200" dirty="0"/>
              <a:t>.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7200" dirty="0" err="1" smtClean="0"/>
              <a:t>Actividades</a:t>
            </a:r>
            <a:r>
              <a:rPr lang="en-US" sz="7200" dirty="0" smtClean="0"/>
              <a:t> </a:t>
            </a:r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Hojas</a:t>
            </a:r>
            <a:r>
              <a:rPr lang="en-US" sz="7200" dirty="0" smtClean="0"/>
              <a:t> </a:t>
            </a:r>
            <a:r>
              <a:rPr lang="en-US" sz="7200" dirty="0"/>
              <a:t>de </a:t>
            </a:r>
            <a:r>
              <a:rPr lang="en-US" sz="7200" dirty="0" err="1" smtClean="0"/>
              <a:t>Promoción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Materiales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Otra</a:t>
            </a:r>
            <a:r>
              <a:rPr lang="en-US" sz="7200" dirty="0" smtClean="0"/>
              <a:t> </a:t>
            </a:r>
            <a:r>
              <a:rPr lang="en-US" sz="7200" dirty="0" err="1" smtClean="0"/>
              <a:t>Evidencia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Usuarios</a:t>
            </a:r>
            <a:r>
              <a:rPr lang="en-US" sz="7200" dirty="0" smtClean="0"/>
              <a:t> </a:t>
            </a:r>
            <a:endParaRPr lang="en-US" sz="7200" dirty="0"/>
          </a:p>
          <a:p>
            <a:pPr marL="400050" lvl="1" indent="0">
              <a:buNone/>
            </a:pPr>
            <a:r>
              <a:rPr lang="en-US" sz="19200" dirty="0" smtClean="0"/>
              <a:t/>
            </a:r>
            <a:br>
              <a:rPr lang="en-US" sz="19200" dirty="0" smtClean="0"/>
            </a:br>
            <a:endParaRPr lang="en-US" sz="19200" dirty="0" smtClean="0"/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294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smtClean="0"/>
              <a:t>	12.</a:t>
            </a:r>
            <a:r>
              <a:rPr lang="en-US" sz="17600" dirty="0" smtClean="0"/>
              <a:t> </a:t>
            </a:r>
            <a:r>
              <a:rPr lang="en-US" sz="8000" dirty="0"/>
              <a:t>Se vale de </a:t>
            </a:r>
            <a:r>
              <a:rPr lang="en-US" sz="8000" dirty="0" err="1"/>
              <a:t>varios</a:t>
            </a:r>
            <a:r>
              <a:rPr lang="en-US" sz="8000" dirty="0"/>
              <a:t> </a:t>
            </a:r>
            <a:r>
              <a:rPr lang="en-US" sz="8000" dirty="0" err="1"/>
              <a:t>tipos</a:t>
            </a:r>
            <a:r>
              <a:rPr lang="en-US" sz="8000" dirty="0"/>
              <a:t> de </a:t>
            </a:r>
            <a:r>
              <a:rPr lang="en-US" sz="8000" dirty="0" err="1"/>
              <a:t>herramientas</a:t>
            </a:r>
            <a:r>
              <a:rPr lang="en-US" sz="8000" dirty="0"/>
              <a:t> y </a:t>
            </a:r>
            <a:r>
              <a:rPr lang="en-US" sz="8000" dirty="0" err="1"/>
              <a:t>estrategias</a:t>
            </a:r>
            <a:r>
              <a:rPr lang="en-US" sz="8000" dirty="0"/>
              <a:t> para </a:t>
            </a:r>
            <a:r>
              <a:rPr lang="en-US" sz="8000" dirty="0" err="1"/>
              <a:t>dar</a:t>
            </a:r>
            <a:r>
              <a:rPr lang="en-US" sz="8000" dirty="0"/>
              <a:t> a </a:t>
            </a:r>
            <a:r>
              <a:rPr lang="en-US" sz="8000" dirty="0" err="1"/>
              <a:t>conocer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  entre </a:t>
            </a:r>
            <a:r>
              <a:rPr lang="en-US" sz="8000" dirty="0"/>
              <a:t>los </a:t>
            </a:r>
            <a:r>
              <a:rPr lang="en-US" sz="8000" dirty="0" err="1"/>
              <a:t>investigadores</a:t>
            </a:r>
            <a:r>
              <a:rPr lang="en-US" sz="8000" dirty="0"/>
              <a:t> los </a:t>
            </a:r>
            <a:r>
              <a:rPr lang="en-US" sz="8000" dirty="0" err="1"/>
              <a:t>materiales</a:t>
            </a:r>
            <a:r>
              <a:rPr lang="en-US" sz="8000" dirty="0"/>
              <a:t> </a:t>
            </a:r>
            <a:r>
              <a:rPr lang="en-US" sz="8000" dirty="0" err="1"/>
              <a:t>bajo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 </a:t>
            </a:r>
            <a:r>
              <a:rPr lang="en-US" sz="8000" dirty="0" err="1"/>
              <a:t>custodia</a:t>
            </a:r>
            <a:r>
              <a:rPr lang="en-US" sz="8000" dirty="0"/>
              <a:t>, </a:t>
            </a:r>
            <a:r>
              <a:rPr lang="en-US" sz="8000" dirty="0" err="1"/>
              <a:t>como</a:t>
            </a:r>
            <a:r>
              <a:rPr lang="en-US" sz="8000" dirty="0"/>
              <a:t> lo son: </a:t>
            </a:r>
            <a:endParaRPr lang="en-US" sz="4000" dirty="0"/>
          </a:p>
          <a:p>
            <a:pPr marL="0" indent="0">
              <a:buNone/>
            </a:pPr>
            <a:r>
              <a:rPr lang="en-US" sz="7200" dirty="0" smtClean="0"/>
              <a:t>		d</a:t>
            </a:r>
            <a:r>
              <a:rPr lang="en-US" sz="9600" dirty="0" smtClean="0"/>
              <a:t>. </a:t>
            </a:r>
            <a:r>
              <a:rPr lang="en-US" sz="8000" dirty="0" smtClean="0"/>
              <a:t>Crear </a:t>
            </a:r>
            <a:r>
              <a:rPr lang="en-US" sz="8000" dirty="0" err="1"/>
              <a:t>opúsculos</a:t>
            </a:r>
            <a:r>
              <a:rPr lang="en-US" sz="8000" dirty="0"/>
              <a:t>, </a:t>
            </a:r>
            <a:r>
              <a:rPr lang="en-US" sz="8000" dirty="0" err="1"/>
              <a:t>carteles</a:t>
            </a:r>
            <a:r>
              <a:rPr lang="en-US" sz="8000" dirty="0"/>
              <a:t> y </a:t>
            </a:r>
            <a:r>
              <a:rPr lang="en-US" sz="8000" dirty="0" err="1"/>
              <a:t>materiales</a:t>
            </a:r>
            <a:r>
              <a:rPr lang="en-US" sz="8000" dirty="0"/>
              <a:t> </a:t>
            </a:r>
            <a:r>
              <a:rPr lang="en-US" sz="8000" dirty="0" err="1" smtClean="0"/>
              <a:t>afines</a:t>
            </a:r>
            <a:r>
              <a:rPr lang="en-US" sz="8000" dirty="0"/>
              <a:t>.</a:t>
            </a:r>
            <a:r>
              <a:rPr lang="en-US" sz="8000" dirty="0" smtClean="0"/>
              <a:t> </a:t>
            </a:r>
            <a:endParaRPr lang="en-US" sz="35200" dirty="0"/>
          </a:p>
          <a:p>
            <a:pPr marL="0" indent="0">
              <a:buNone/>
            </a:pPr>
            <a:endParaRPr lang="en-US" sz="7200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7200" dirty="0" err="1" smtClean="0"/>
              <a:t>Actividades</a:t>
            </a:r>
            <a:r>
              <a:rPr lang="en-US" sz="7200" dirty="0" smtClean="0"/>
              <a:t> </a:t>
            </a:r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Hojas</a:t>
            </a:r>
            <a:r>
              <a:rPr lang="en-US" sz="7200" dirty="0" smtClean="0"/>
              <a:t> </a:t>
            </a:r>
            <a:r>
              <a:rPr lang="en-US" sz="7200" dirty="0"/>
              <a:t>de </a:t>
            </a:r>
            <a:r>
              <a:rPr lang="en-US" sz="7200" dirty="0" err="1" smtClean="0"/>
              <a:t>Promoción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Materiales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Otra</a:t>
            </a:r>
            <a:r>
              <a:rPr lang="en-US" sz="7200" dirty="0" smtClean="0"/>
              <a:t> </a:t>
            </a:r>
            <a:r>
              <a:rPr lang="en-US" sz="7200" dirty="0" err="1" smtClean="0"/>
              <a:t>Evidencia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Usuarios</a:t>
            </a:r>
            <a:r>
              <a:rPr lang="en-US" sz="7200" dirty="0" smtClean="0"/>
              <a:t> </a:t>
            </a:r>
            <a:endParaRPr lang="en-US" sz="7200" dirty="0"/>
          </a:p>
          <a:p>
            <a:pPr marL="400050" lvl="1" indent="0">
              <a:buNone/>
            </a:pPr>
            <a:r>
              <a:rPr lang="en-US" sz="19200" dirty="0" smtClean="0"/>
              <a:t/>
            </a:r>
            <a:br>
              <a:rPr lang="en-US" sz="19200" dirty="0" smtClean="0"/>
            </a:br>
            <a:endParaRPr lang="en-US" sz="19200" dirty="0" smtClean="0"/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75635"/>
            <a:ext cx="8841292" cy="31270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smtClean="0"/>
              <a:t>	12.</a:t>
            </a:r>
            <a:r>
              <a:rPr lang="en-US" sz="17600" dirty="0" smtClean="0"/>
              <a:t> </a:t>
            </a:r>
            <a:r>
              <a:rPr lang="en-US" sz="8000" dirty="0"/>
              <a:t>Se vale de </a:t>
            </a:r>
            <a:r>
              <a:rPr lang="en-US" sz="8000" dirty="0" err="1"/>
              <a:t>varios</a:t>
            </a:r>
            <a:r>
              <a:rPr lang="en-US" sz="8000" dirty="0"/>
              <a:t> </a:t>
            </a:r>
            <a:r>
              <a:rPr lang="en-US" sz="8000" dirty="0" err="1"/>
              <a:t>tipos</a:t>
            </a:r>
            <a:r>
              <a:rPr lang="en-US" sz="8000" dirty="0"/>
              <a:t> de </a:t>
            </a:r>
            <a:r>
              <a:rPr lang="en-US" sz="8000" dirty="0" err="1"/>
              <a:t>herramientas</a:t>
            </a:r>
            <a:r>
              <a:rPr lang="en-US" sz="8000" dirty="0"/>
              <a:t> y </a:t>
            </a:r>
            <a:r>
              <a:rPr lang="en-US" sz="8000" dirty="0" err="1"/>
              <a:t>estrategias</a:t>
            </a:r>
            <a:r>
              <a:rPr lang="en-US" sz="8000" dirty="0"/>
              <a:t> para </a:t>
            </a:r>
            <a:r>
              <a:rPr lang="en-US" sz="8000" dirty="0" err="1"/>
              <a:t>dar</a:t>
            </a:r>
            <a:r>
              <a:rPr lang="en-US" sz="8000" dirty="0"/>
              <a:t> a </a:t>
            </a:r>
            <a:r>
              <a:rPr lang="en-US" sz="8000" dirty="0" err="1"/>
              <a:t>conocer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  entre </a:t>
            </a:r>
            <a:r>
              <a:rPr lang="en-US" sz="8000" dirty="0"/>
              <a:t>los </a:t>
            </a:r>
            <a:r>
              <a:rPr lang="en-US" sz="8000" dirty="0" err="1"/>
              <a:t>investigadores</a:t>
            </a:r>
            <a:r>
              <a:rPr lang="en-US" sz="8000" dirty="0"/>
              <a:t> los </a:t>
            </a:r>
            <a:r>
              <a:rPr lang="en-US" sz="8000" dirty="0" err="1"/>
              <a:t>materiales</a:t>
            </a:r>
            <a:r>
              <a:rPr lang="en-US" sz="8000" dirty="0"/>
              <a:t> </a:t>
            </a:r>
            <a:r>
              <a:rPr lang="en-US" sz="8000" dirty="0" err="1"/>
              <a:t>bajo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 </a:t>
            </a:r>
            <a:r>
              <a:rPr lang="en-US" sz="8000" dirty="0" err="1"/>
              <a:t>custodia</a:t>
            </a:r>
            <a:r>
              <a:rPr lang="en-US" sz="8000" dirty="0"/>
              <a:t>, </a:t>
            </a:r>
            <a:r>
              <a:rPr lang="en-US" sz="8000" dirty="0" err="1"/>
              <a:t>como</a:t>
            </a:r>
            <a:r>
              <a:rPr lang="en-US" sz="8000" dirty="0"/>
              <a:t> lo son: </a:t>
            </a:r>
            <a:endParaRPr lang="en-US" sz="4000" dirty="0"/>
          </a:p>
          <a:p>
            <a:pPr marL="0" indent="0">
              <a:buNone/>
            </a:pPr>
            <a:r>
              <a:rPr lang="en-US" sz="7200" dirty="0" smtClean="0"/>
              <a:t>		e</a:t>
            </a:r>
            <a:r>
              <a:rPr lang="en-US" sz="9600" dirty="0" smtClean="0"/>
              <a:t>. </a:t>
            </a:r>
            <a:r>
              <a:rPr lang="en-US" sz="8000" dirty="0"/>
              <a:t>Hacer </a:t>
            </a:r>
            <a:r>
              <a:rPr lang="en-US" sz="8000" dirty="0" err="1"/>
              <a:t>uso</a:t>
            </a:r>
            <a:r>
              <a:rPr lang="en-US" sz="8000" dirty="0"/>
              <a:t> de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posibilidades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ofrecen</a:t>
            </a:r>
            <a:r>
              <a:rPr lang="en-US" sz="8000" dirty="0"/>
              <a:t>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tecnologías</a:t>
            </a:r>
            <a:r>
              <a:rPr lang="en-US" sz="8000" dirty="0"/>
              <a:t> </a:t>
            </a:r>
            <a:r>
              <a:rPr lang="en-US" sz="8000" dirty="0" err="1"/>
              <a:t>emergentes</a:t>
            </a:r>
            <a:r>
              <a:rPr lang="en-US" sz="8000" dirty="0"/>
              <a:t>. </a:t>
            </a:r>
          </a:p>
          <a:p>
            <a:pPr marL="0" indent="0">
              <a:buNone/>
            </a:pPr>
            <a:endParaRPr lang="en-US" sz="7200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7200" dirty="0" err="1" smtClean="0"/>
              <a:t>Actividades</a:t>
            </a:r>
            <a:r>
              <a:rPr lang="en-US" sz="7200" dirty="0" smtClean="0"/>
              <a:t> </a:t>
            </a:r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Hojas</a:t>
            </a:r>
            <a:r>
              <a:rPr lang="en-US" sz="7200" dirty="0" smtClean="0"/>
              <a:t> </a:t>
            </a:r>
            <a:r>
              <a:rPr lang="en-US" sz="7200" dirty="0"/>
              <a:t>de </a:t>
            </a:r>
            <a:r>
              <a:rPr lang="en-US" sz="7200" dirty="0" err="1" smtClean="0"/>
              <a:t>Promoción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Materiales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Otra</a:t>
            </a:r>
            <a:r>
              <a:rPr lang="en-US" sz="7200" dirty="0" smtClean="0"/>
              <a:t> </a:t>
            </a:r>
            <a:r>
              <a:rPr lang="en-US" sz="7200" dirty="0" err="1" smtClean="0"/>
              <a:t>Evidencia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</a:t>
            </a:r>
            <a:r>
              <a:rPr lang="en-US" sz="7200" dirty="0" err="1" smtClean="0"/>
              <a:t>Usuarios</a:t>
            </a:r>
            <a:r>
              <a:rPr lang="en-US" sz="7200" dirty="0" smtClean="0"/>
              <a:t> </a:t>
            </a:r>
            <a:endParaRPr lang="en-US" sz="7200" dirty="0"/>
          </a:p>
          <a:p>
            <a:pPr marL="400050" lvl="1" indent="0">
              <a:buNone/>
            </a:pPr>
            <a:r>
              <a:rPr lang="en-US" sz="19200" dirty="0" smtClean="0"/>
              <a:t/>
            </a:r>
            <a:br>
              <a:rPr lang="en-US" sz="19200" dirty="0" smtClean="0"/>
            </a:br>
            <a:endParaRPr lang="en-US" sz="19200" dirty="0" smtClean="0"/>
          </a:p>
          <a:p>
            <a:pPr marL="400050" lvl="1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	</a:t>
            </a:r>
            <a:r>
              <a:rPr lang="en-US" sz="8000" dirty="0"/>
              <a:t>	</a:t>
            </a:r>
            <a:r>
              <a:rPr lang="en-US" sz="8000" dirty="0" smtClean="0"/>
              <a:t>	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296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</p:txBody>
      </p:sp>
    </p:spTree>
    <p:extLst>
      <p:ext uri="{BB962C8B-B14F-4D97-AF65-F5344CB8AC3E}">
        <p14:creationId xmlns:p14="http://schemas.microsoft.com/office/powerpoint/2010/main" val="19972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5200" dirty="0" smtClean="0"/>
              <a:t>	</a:t>
            </a:r>
            <a:r>
              <a:rPr lang="en-US" sz="6400" dirty="0" smtClean="0"/>
              <a:t>13.</a:t>
            </a:r>
            <a:r>
              <a:rPr lang="en-US" sz="19200" dirty="0" smtClean="0"/>
              <a:t> </a:t>
            </a:r>
            <a:r>
              <a:rPr lang="en-US" sz="7600" dirty="0"/>
              <a:t>Comprende los </a:t>
            </a:r>
            <a:r>
              <a:rPr lang="en-US" sz="7600" dirty="0" err="1"/>
              <a:t>aspectos</a:t>
            </a:r>
            <a:r>
              <a:rPr lang="en-US" sz="7600" dirty="0"/>
              <a:t> </a:t>
            </a:r>
            <a:r>
              <a:rPr lang="en-US" sz="7600" dirty="0" err="1"/>
              <a:t>históricos</a:t>
            </a:r>
            <a:r>
              <a:rPr lang="en-US" sz="7600" dirty="0"/>
              <a:t>, </a:t>
            </a:r>
            <a:r>
              <a:rPr lang="en-US" sz="7600" dirty="0" err="1"/>
              <a:t>teóricos</a:t>
            </a:r>
            <a:r>
              <a:rPr lang="en-US" sz="7600" dirty="0"/>
              <a:t> y </a:t>
            </a:r>
            <a:r>
              <a:rPr lang="en-US" sz="7600" dirty="0" err="1"/>
              <a:t>las</a:t>
            </a:r>
            <a:r>
              <a:rPr lang="en-US" sz="7600" dirty="0"/>
              <a:t> </a:t>
            </a:r>
            <a:r>
              <a:rPr lang="en-US" sz="7600" dirty="0" err="1"/>
              <a:t>prácticas</a:t>
            </a:r>
            <a:r>
              <a:rPr lang="en-US" sz="7600" dirty="0"/>
              <a:t> </a:t>
            </a:r>
            <a:r>
              <a:rPr lang="en-US" sz="7600" dirty="0" err="1"/>
              <a:t>profesionales</a:t>
            </a:r>
            <a:r>
              <a:rPr lang="en-US" sz="7600" dirty="0"/>
              <a:t> </a:t>
            </a:r>
            <a:r>
              <a:rPr lang="en-US" sz="7600" dirty="0" err="1"/>
              <a:t>relacionadas</a:t>
            </a:r>
            <a:r>
              <a:rPr lang="en-US" sz="7600" dirty="0"/>
              <a:t> con los </a:t>
            </a:r>
            <a:r>
              <a:rPr lang="en-US" sz="7600" dirty="0" err="1"/>
              <a:t>materiales</a:t>
            </a:r>
            <a:r>
              <a:rPr lang="en-US" sz="7600" dirty="0"/>
              <a:t> </a:t>
            </a:r>
            <a:r>
              <a:rPr lang="en-US" sz="7600" dirty="0" err="1"/>
              <a:t>que</a:t>
            </a:r>
            <a:r>
              <a:rPr lang="en-US" sz="7600" dirty="0"/>
              <a:t>, </a:t>
            </a:r>
            <a:r>
              <a:rPr lang="en-US" sz="7600" dirty="0" err="1"/>
              <a:t>por</a:t>
            </a:r>
            <a:r>
              <a:rPr lang="en-US" sz="7600" dirty="0"/>
              <a:t> </a:t>
            </a:r>
            <a:r>
              <a:rPr lang="en-US" sz="7600" dirty="0" err="1"/>
              <a:t>regla</a:t>
            </a:r>
            <a:r>
              <a:rPr lang="en-US" sz="7600" dirty="0"/>
              <a:t> general, se </a:t>
            </a:r>
            <a:r>
              <a:rPr lang="en-US" sz="7600" dirty="0" err="1"/>
              <a:t>encuentran</a:t>
            </a:r>
            <a:r>
              <a:rPr lang="en-US" sz="7600" dirty="0"/>
              <a:t> en </a:t>
            </a:r>
            <a:r>
              <a:rPr lang="en-US" sz="7600" dirty="0" err="1"/>
              <a:t>archivos</a:t>
            </a:r>
            <a:r>
              <a:rPr lang="en-US" sz="7600" dirty="0"/>
              <a:t> y </a:t>
            </a:r>
            <a:r>
              <a:rPr lang="en-US" sz="7600" dirty="0" err="1"/>
              <a:t>colecciones</a:t>
            </a:r>
            <a:r>
              <a:rPr lang="en-US" sz="7600" dirty="0"/>
              <a:t> </a:t>
            </a:r>
            <a:r>
              <a:rPr lang="en-US" sz="7600" dirty="0" err="1"/>
              <a:t>históricas</a:t>
            </a:r>
            <a:r>
              <a:rPr lang="en-US" sz="7600" dirty="0"/>
              <a:t>, </a:t>
            </a:r>
            <a:r>
              <a:rPr lang="en-US" sz="7600" dirty="0" err="1"/>
              <a:t>incluyendo</a:t>
            </a:r>
            <a:r>
              <a:rPr lang="en-US" sz="7600" dirty="0"/>
              <a:t> (</a:t>
            </a:r>
            <a:r>
              <a:rPr lang="en-US" sz="7600" dirty="0" err="1"/>
              <a:t>pero</a:t>
            </a:r>
            <a:r>
              <a:rPr lang="en-US" sz="7600" dirty="0"/>
              <a:t> no </a:t>
            </a:r>
            <a:r>
              <a:rPr lang="en-US" sz="7600" dirty="0" err="1"/>
              <a:t>limitados</a:t>
            </a:r>
            <a:r>
              <a:rPr lang="en-US" sz="7600" dirty="0"/>
              <a:t> a) </a:t>
            </a:r>
            <a:r>
              <a:rPr lang="en-US" sz="7600" dirty="0" err="1"/>
              <a:t>libros</a:t>
            </a:r>
            <a:r>
              <a:rPr lang="en-US" sz="7600" dirty="0"/>
              <a:t> </a:t>
            </a:r>
            <a:r>
              <a:rPr lang="en-US" sz="7600" dirty="0" err="1"/>
              <a:t>raros</a:t>
            </a:r>
            <a:r>
              <a:rPr lang="en-US" sz="7600" dirty="0"/>
              <a:t>, </a:t>
            </a:r>
            <a:r>
              <a:rPr lang="en-US" sz="7600" dirty="0" err="1"/>
              <a:t>mapas</a:t>
            </a:r>
            <a:r>
              <a:rPr lang="en-US" sz="7600" dirty="0"/>
              <a:t>, </a:t>
            </a:r>
            <a:r>
              <a:rPr lang="en-US" sz="7600" dirty="0" err="1"/>
              <a:t>materiales</a:t>
            </a:r>
            <a:r>
              <a:rPr lang="en-US" sz="7600" dirty="0"/>
              <a:t> </a:t>
            </a:r>
            <a:r>
              <a:rPr lang="en-US" sz="7600" dirty="0" err="1"/>
              <a:t>impresos</a:t>
            </a:r>
            <a:r>
              <a:rPr lang="en-US" sz="7600" dirty="0"/>
              <a:t>, </a:t>
            </a:r>
            <a:r>
              <a:rPr lang="en-US" sz="7600" dirty="0" err="1"/>
              <a:t>fotografías</a:t>
            </a:r>
            <a:r>
              <a:rPr lang="en-US" sz="7600" dirty="0"/>
              <a:t>, </a:t>
            </a:r>
            <a:r>
              <a:rPr lang="en-US" sz="7600" dirty="0" err="1"/>
              <a:t>materiales</a:t>
            </a:r>
            <a:r>
              <a:rPr lang="en-US" sz="7600" dirty="0"/>
              <a:t> </a:t>
            </a:r>
            <a:r>
              <a:rPr lang="en-US" sz="7600" dirty="0" err="1"/>
              <a:t>efímeros</a:t>
            </a:r>
            <a:r>
              <a:rPr lang="en-US" sz="7600" dirty="0"/>
              <a:t>, </a:t>
            </a:r>
            <a:r>
              <a:rPr lang="en-US" sz="7600" dirty="0" err="1"/>
              <a:t>archivos</a:t>
            </a:r>
            <a:r>
              <a:rPr lang="en-US" sz="7600" dirty="0"/>
              <a:t>, </a:t>
            </a:r>
            <a:r>
              <a:rPr lang="en-US" sz="7600" dirty="0" err="1"/>
              <a:t>manuscritos</a:t>
            </a:r>
            <a:r>
              <a:rPr lang="en-US" sz="7600" dirty="0"/>
              <a:t>, </a:t>
            </a:r>
            <a:r>
              <a:rPr lang="en-US" sz="7600" dirty="0" err="1"/>
              <a:t>obras</a:t>
            </a:r>
            <a:r>
              <a:rPr lang="en-US" sz="7600" dirty="0"/>
              <a:t> de arte original y </a:t>
            </a:r>
            <a:r>
              <a:rPr lang="en-US" sz="7600" dirty="0" err="1"/>
              <a:t>materiales</a:t>
            </a:r>
            <a:r>
              <a:rPr lang="en-US" sz="7600" dirty="0"/>
              <a:t> en </a:t>
            </a:r>
            <a:r>
              <a:rPr lang="en-US" sz="7600" dirty="0" err="1"/>
              <a:t>formatos</a:t>
            </a:r>
            <a:r>
              <a:rPr lang="en-US" sz="7600" dirty="0"/>
              <a:t> no </a:t>
            </a:r>
            <a:r>
              <a:rPr lang="en-US" sz="7600" dirty="0" err="1"/>
              <a:t>impresos</a:t>
            </a:r>
            <a:r>
              <a:rPr lang="en-US" sz="7600" dirty="0"/>
              <a:t> (</a:t>
            </a:r>
            <a:r>
              <a:rPr lang="en-US" sz="7600" dirty="0" err="1"/>
              <a:t>audiovisuales</a:t>
            </a:r>
            <a:r>
              <a:rPr lang="en-US" sz="7600" dirty="0"/>
              <a:t> o </a:t>
            </a:r>
            <a:r>
              <a:rPr lang="en-US" sz="7600" dirty="0" err="1"/>
              <a:t>digitales</a:t>
            </a:r>
            <a:r>
              <a:rPr lang="en-US" sz="7600" dirty="0"/>
              <a:t>), y </a:t>
            </a:r>
            <a:r>
              <a:rPr lang="en-US" sz="7600" dirty="0" err="1"/>
              <a:t>artefactos</a:t>
            </a:r>
            <a:r>
              <a:rPr lang="en-US" sz="7600" dirty="0"/>
              <a:t>, entre </a:t>
            </a:r>
            <a:r>
              <a:rPr lang="en-US" sz="7600" dirty="0" err="1"/>
              <a:t>otros</a:t>
            </a:r>
            <a:r>
              <a:rPr lang="en-US" sz="7600" dirty="0"/>
              <a:t>. </a:t>
            </a:r>
            <a:endParaRPr lang="en-US" sz="7600" dirty="0" smtClean="0"/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</a:t>
            </a:r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- Par A</a:t>
            </a:r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- Par B</a:t>
            </a:r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</a:t>
            </a:r>
            <a:r>
              <a:rPr lang="en-US" sz="8000" dirty="0" smtClean="0"/>
              <a:t>- </a:t>
            </a:r>
            <a:r>
              <a:rPr lang="en-US" sz="8000" dirty="0"/>
              <a:t>Par </a:t>
            </a:r>
            <a:r>
              <a:rPr lang="en-US" sz="8000" dirty="0" smtClean="0"/>
              <a:t>C</a:t>
            </a:r>
            <a:endParaRPr lang="en-US" sz="7600" dirty="0" smtClean="0"/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- Supervisor</a:t>
            </a:r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- </a:t>
            </a:r>
            <a:r>
              <a:rPr lang="en-US" sz="7600" dirty="0" err="1" smtClean="0"/>
              <a:t>Usuarios</a:t>
            </a:r>
            <a:endParaRPr lang="en-US" sz="7600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sz="19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297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4800" dirty="0" smtClean="0"/>
              <a:t>	</a:t>
            </a:r>
            <a:r>
              <a:rPr lang="en-US" sz="6000" dirty="0" smtClean="0"/>
              <a:t>14.</a:t>
            </a:r>
            <a:r>
              <a:rPr lang="en-US" sz="18800" dirty="0" smtClean="0"/>
              <a:t> </a:t>
            </a:r>
            <a:r>
              <a:rPr lang="en-US" sz="8000" dirty="0"/>
              <a:t>Toma </a:t>
            </a:r>
            <a:r>
              <a:rPr lang="en-US" sz="8000" dirty="0" err="1"/>
              <a:t>medidas</a:t>
            </a:r>
            <a:r>
              <a:rPr lang="en-US" sz="8000" dirty="0"/>
              <a:t> para </a:t>
            </a:r>
            <a:r>
              <a:rPr lang="en-US" sz="8000" dirty="0" err="1"/>
              <a:t>garantizar</a:t>
            </a:r>
            <a:r>
              <a:rPr lang="en-US" sz="8000" dirty="0"/>
              <a:t> la </a:t>
            </a:r>
            <a:r>
              <a:rPr lang="en-US" sz="8000" dirty="0" err="1"/>
              <a:t>seguridad</a:t>
            </a:r>
            <a:r>
              <a:rPr lang="en-US" sz="8000" dirty="0"/>
              <a:t>, la </a:t>
            </a:r>
            <a:r>
              <a:rPr lang="en-US" sz="8000" dirty="0" err="1"/>
              <a:t>conservación</a:t>
            </a:r>
            <a:r>
              <a:rPr lang="en-US" sz="8000" dirty="0"/>
              <a:t> y </a:t>
            </a:r>
            <a:r>
              <a:rPr lang="en-US" sz="8000" dirty="0" err="1"/>
              <a:t>preservación</a:t>
            </a:r>
            <a:r>
              <a:rPr lang="en-US" sz="8000" dirty="0"/>
              <a:t> de los </a:t>
            </a:r>
            <a:r>
              <a:rPr lang="en-US" sz="8000" dirty="0" err="1"/>
              <a:t>materiales</a:t>
            </a:r>
            <a:r>
              <a:rPr lang="en-US" sz="8000" dirty="0"/>
              <a:t> en la </a:t>
            </a:r>
            <a:r>
              <a:rPr lang="en-US" sz="8000" dirty="0" err="1"/>
              <a:t>colección</a:t>
            </a:r>
            <a:r>
              <a:rPr lang="en-US" sz="8000" dirty="0"/>
              <a:t>, </a:t>
            </a:r>
            <a:r>
              <a:rPr lang="en-US" sz="8000" dirty="0" err="1"/>
              <a:t>tanto</a:t>
            </a:r>
            <a:r>
              <a:rPr lang="en-US" sz="8000" dirty="0"/>
              <a:t> de </a:t>
            </a:r>
            <a:r>
              <a:rPr lang="en-US" sz="8000" dirty="0" err="1"/>
              <a:t>aquellos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se </a:t>
            </a:r>
            <a:r>
              <a:rPr lang="en-US" sz="8000" dirty="0" err="1"/>
              <a:t>encuentran</a:t>
            </a:r>
            <a:r>
              <a:rPr lang="en-US" sz="8000" dirty="0"/>
              <a:t> </a:t>
            </a:r>
            <a:r>
              <a:rPr lang="en-US" sz="8000" dirty="0" err="1"/>
              <a:t>almacenados</a:t>
            </a:r>
            <a:r>
              <a:rPr lang="en-US" sz="8000" dirty="0"/>
              <a:t> </a:t>
            </a:r>
            <a:r>
              <a:rPr lang="en-US" sz="8000" dirty="0" err="1"/>
              <a:t>como</a:t>
            </a:r>
            <a:r>
              <a:rPr lang="en-US" sz="8000" dirty="0"/>
              <a:t> de los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están</a:t>
            </a:r>
            <a:r>
              <a:rPr lang="en-US" sz="8000" dirty="0"/>
              <a:t> </a:t>
            </a:r>
            <a:r>
              <a:rPr lang="en-US" sz="8000" dirty="0" err="1"/>
              <a:t>disponibles</a:t>
            </a:r>
            <a:r>
              <a:rPr lang="en-US" sz="8000" dirty="0"/>
              <a:t> para el </a:t>
            </a:r>
            <a:r>
              <a:rPr lang="en-US" sz="8000" dirty="0" err="1"/>
              <a:t>uso</a:t>
            </a:r>
            <a:r>
              <a:rPr lang="en-US" sz="8000" dirty="0"/>
              <a:t>. </a:t>
            </a:r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</a:t>
            </a:r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- Par A</a:t>
            </a:r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- Par B</a:t>
            </a:r>
          </a:p>
          <a:p>
            <a:pPr marL="400050" lvl="1" indent="0">
              <a:buNone/>
            </a:pPr>
            <a:r>
              <a:rPr lang="en-US" sz="8000" dirty="0" smtClean="0"/>
              <a:t>		- </a:t>
            </a:r>
            <a:r>
              <a:rPr lang="en-US" sz="8000" dirty="0"/>
              <a:t>Par C</a:t>
            </a:r>
          </a:p>
          <a:p>
            <a:pPr marL="400050" lvl="1" indent="0">
              <a:buNone/>
            </a:pPr>
            <a:endParaRPr lang="en-US" sz="7600" dirty="0" smtClean="0"/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- Supervisor</a:t>
            </a:r>
          </a:p>
          <a:p>
            <a:pPr marL="400050" lvl="1" indent="0">
              <a:buNone/>
            </a:pPr>
            <a:r>
              <a:rPr lang="en-US" sz="7600" dirty="0"/>
              <a:t>	</a:t>
            </a:r>
            <a:r>
              <a:rPr lang="en-US" sz="7600" dirty="0" smtClean="0"/>
              <a:t>	- </a:t>
            </a:r>
            <a:r>
              <a:rPr lang="en-US" sz="7600" dirty="0" err="1" smtClean="0"/>
              <a:t>Usuarios</a:t>
            </a:r>
            <a:endParaRPr lang="en-US" sz="7600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sz="19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298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4800" dirty="0" smtClean="0"/>
              <a:t>	</a:t>
            </a:r>
            <a:r>
              <a:rPr lang="en-US" sz="6000" dirty="0" smtClean="0"/>
              <a:t>15.</a:t>
            </a:r>
            <a:r>
              <a:rPr lang="en-US" sz="18800" dirty="0" smtClean="0"/>
              <a:t> </a:t>
            </a:r>
            <a:r>
              <a:rPr lang="en-US" sz="7200" dirty="0"/>
              <a:t>Demuestra </a:t>
            </a:r>
            <a:r>
              <a:rPr lang="en-US" sz="7200" dirty="0" err="1"/>
              <a:t>familiaridad</a:t>
            </a:r>
            <a:r>
              <a:rPr lang="en-US" sz="7200" dirty="0"/>
              <a:t> y </a:t>
            </a:r>
            <a:r>
              <a:rPr lang="en-US" sz="7200" dirty="0" err="1"/>
              <a:t>compromiso</a:t>
            </a:r>
            <a:r>
              <a:rPr lang="en-US" sz="7200" dirty="0"/>
              <a:t> con los </a:t>
            </a:r>
            <a:r>
              <a:rPr lang="en-US" sz="7200" dirty="0" err="1"/>
              <a:t>siguientes</a:t>
            </a:r>
            <a:r>
              <a:rPr lang="en-US" sz="7200" dirty="0"/>
              <a:t> </a:t>
            </a:r>
            <a:r>
              <a:rPr lang="en-US" sz="7200" dirty="0" err="1"/>
              <a:t>criterios</a:t>
            </a:r>
            <a:r>
              <a:rPr lang="en-US" sz="7200" dirty="0"/>
              <a:t> </a:t>
            </a:r>
            <a:r>
              <a:rPr lang="en-US" sz="7200" dirty="0" err="1"/>
              <a:t>relacionados</a:t>
            </a:r>
            <a:r>
              <a:rPr lang="en-US" sz="7200" dirty="0"/>
              <a:t> con la </a:t>
            </a:r>
            <a:r>
              <a:rPr lang="en-US" sz="7200" dirty="0" err="1"/>
              <a:t>administración</a:t>
            </a:r>
            <a:r>
              <a:rPr lang="en-US" sz="7200" dirty="0"/>
              <a:t> de </a:t>
            </a:r>
            <a:r>
              <a:rPr lang="en-US" sz="7200" dirty="0" err="1"/>
              <a:t>archivos</a:t>
            </a:r>
            <a:r>
              <a:rPr lang="en-US" sz="7200" dirty="0"/>
              <a:t> y </a:t>
            </a:r>
            <a:r>
              <a:rPr lang="en-US" sz="7200" dirty="0" err="1"/>
              <a:t>colecciones</a:t>
            </a:r>
            <a:r>
              <a:rPr lang="en-US" sz="7200" dirty="0"/>
              <a:t> </a:t>
            </a:r>
            <a:r>
              <a:rPr lang="en-US" sz="7200" dirty="0" err="1"/>
              <a:t>históricas</a:t>
            </a:r>
            <a:r>
              <a:rPr lang="en-US" sz="7200" dirty="0"/>
              <a:t>, </a:t>
            </a:r>
            <a:r>
              <a:rPr lang="en-US" sz="7200" dirty="0" err="1"/>
              <a:t>según</a:t>
            </a:r>
            <a:r>
              <a:rPr lang="en-US" sz="7200" dirty="0"/>
              <a:t> son </a:t>
            </a:r>
            <a:r>
              <a:rPr lang="en-US" sz="7200" dirty="0" err="1"/>
              <a:t>promulgados</a:t>
            </a:r>
            <a:r>
              <a:rPr lang="en-US" sz="7200" dirty="0"/>
              <a:t> </a:t>
            </a:r>
            <a:r>
              <a:rPr lang="en-US" sz="7200" dirty="0" err="1"/>
              <a:t>por</a:t>
            </a:r>
            <a:r>
              <a:rPr lang="en-US" sz="7200" dirty="0"/>
              <a:t> la </a:t>
            </a:r>
            <a:r>
              <a:rPr lang="en-US" sz="7200" dirty="0" err="1"/>
              <a:t>Sección</a:t>
            </a:r>
            <a:r>
              <a:rPr lang="en-US" sz="7200" dirty="0"/>
              <a:t> de </a:t>
            </a:r>
            <a:r>
              <a:rPr lang="en-US" sz="7200" dirty="0" err="1"/>
              <a:t>Historia</a:t>
            </a:r>
            <a:r>
              <a:rPr lang="en-US" sz="7200" dirty="0"/>
              <a:t> de la </a:t>
            </a:r>
            <a:r>
              <a:rPr lang="en-US" sz="7200" dirty="0" err="1"/>
              <a:t>Medicina</a:t>
            </a:r>
            <a:r>
              <a:rPr lang="en-US" sz="7200" dirty="0"/>
              <a:t> de la Medical Library Association, ACRL’s Rare Books and Manuscripts Section, la </a:t>
            </a:r>
            <a:r>
              <a:rPr lang="en-US" sz="7200" dirty="0" err="1"/>
              <a:t>Sociedad</a:t>
            </a:r>
            <a:r>
              <a:rPr lang="en-US" sz="7200" dirty="0"/>
              <a:t> Americana de </a:t>
            </a:r>
            <a:r>
              <a:rPr lang="en-US" sz="7200" dirty="0" err="1"/>
              <a:t>Archiveros</a:t>
            </a:r>
            <a:r>
              <a:rPr lang="en-US" sz="7200" dirty="0"/>
              <a:t>, y </a:t>
            </a:r>
            <a:r>
              <a:rPr lang="en-US" sz="7200" dirty="0" err="1"/>
              <a:t>otras</a:t>
            </a:r>
            <a:r>
              <a:rPr lang="en-US" sz="7200" dirty="0"/>
              <a:t> </a:t>
            </a:r>
            <a:r>
              <a:rPr lang="en-US" sz="7200" dirty="0" err="1"/>
              <a:t>organizaciones</a:t>
            </a:r>
            <a:r>
              <a:rPr lang="en-US" sz="7200" dirty="0"/>
              <a:t> </a:t>
            </a:r>
            <a:r>
              <a:rPr lang="en-US" sz="7200" dirty="0" err="1"/>
              <a:t>similares</a:t>
            </a:r>
            <a:r>
              <a:rPr lang="en-US" sz="7200" dirty="0"/>
              <a:t>: 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/>
              <a:t>	</a:t>
            </a:r>
            <a:r>
              <a:rPr lang="en-US" sz="9600" dirty="0" smtClean="0"/>
              <a:t>       a. </a:t>
            </a:r>
            <a:r>
              <a:rPr lang="en-US" sz="7200" dirty="0" smtClean="0"/>
              <a:t>Los </a:t>
            </a:r>
            <a:r>
              <a:rPr lang="en-US" sz="7200" dirty="0" err="1"/>
              <a:t>derechos</a:t>
            </a:r>
            <a:r>
              <a:rPr lang="en-US" sz="7200" dirty="0"/>
              <a:t> de </a:t>
            </a:r>
            <a:r>
              <a:rPr lang="en-US" sz="7200" dirty="0" err="1"/>
              <a:t>autor</a:t>
            </a:r>
            <a:r>
              <a:rPr lang="en-US" sz="7200" dirty="0"/>
              <a:t> y la </a:t>
            </a:r>
            <a:r>
              <a:rPr lang="en-US" sz="7200" dirty="0" err="1"/>
              <a:t>propiedad</a:t>
            </a:r>
            <a:r>
              <a:rPr lang="en-US" sz="7200" dirty="0"/>
              <a:t> </a:t>
            </a:r>
            <a:r>
              <a:rPr lang="en-US" sz="7200" dirty="0" err="1"/>
              <a:t>intelectual</a:t>
            </a:r>
            <a:r>
              <a:rPr lang="en-US" sz="7200" dirty="0"/>
              <a:t>. </a:t>
            </a:r>
            <a:endParaRPr lang="en-US" sz="285600" dirty="0"/>
          </a:p>
          <a:p>
            <a:pPr marL="800100" lvl="2" indent="0">
              <a:buNone/>
            </a:pPr>
            <a:r>
              <a:rPr lang="en-US" sz="7200" dirty="0"/>
              <a:t>	</a:t>
            </a:r>
            <a:r>
              <a:rPr lang="en-US" sz="6800" dirty="0" smtClean="0"/>
              <a:t>	- </a:t>
            </a:r>
            <a:r>
              <a:rPr lang="en-US" sz="6800" dirty="0"/>
              <a:t>Par A</a:t>
            </a:r>
          </a:p>
          <a:p>
            <a:pPr marL="800100" lvl="2" indent="0">
              <a:buNone/>
            </a:pPr>
            <a:r>
              <a:rPr lang="en-US" sz="6800" dirty="0"/>
              <a:t>		- Par </a:t>
            </a:r>
            <a:r>
              <a:rPr lang="en-US" sz="6800" dirty="0" smtClean="0"/>
              <a:t>B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</a:t>
            </a:r>
            <a:r>
              <a:rPr lang="en-US" sz="7200" dirty="0"/>
              <a:t>- 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Supervisor</a:t>
            </a:r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err="1" smtClean="0"/>
              <a:t>Usuarios</a:t>
            </a:r>
            <a:endParaRPr lang="en-US" sz="6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299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7810500" cy="549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Generales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0138"/>
            <a:ext cx="8001000" cy="52562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Para </a:t>
            </a:r>
            <a:r>
              <a:rPr lang="en-US" dirty="0" err="1" smtClean="0"/>
              <a:t>desplazarse</a:t>
            </a:r>
            <a:r>
              <a:rPr lang="en-US" dirty="0" smtClean="0"/>
              <a:t> en la </a:t>
            </a:r>
            <a:r>
              <a:rPr lang="en-US" dirty="0" err="1" smtClean="0"/>
              <a:t>presentación</a:t>
            </a:r>
            <a:r>
              <a:rPr lang="en-US" dirty="0" smtClean="0"/>
              <a:t>, </a:t>
            </a:r>
            <a:r>
              <a:rPr lang="en-US" dirty="0" err="1" smtClean="0"/>
              <a:t>utilice</a:t>
            </a:r>
            <a:r>
              <a:rPr lang="en-US" dirty="0" smtClean="0"/>
              <a:t>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Avanzar</a:t>
            </a:r>
            <a:r>
              <a:rPr lang="en-US" dirty="0" smtClean="0"/>
              <a:t>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Retroceder</a:t>
            </a:r>
            <a:r>
              <a:rPr lang="en-US" dirty="0"/>
              <a:t> </a:t>
            </a:r>
            <a:r>
              <a:rPr lang="en-US" dirty="0" smtClean="0"/>
              <a:t>-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Regresar</a:t>
            </a:r>
            <a:r>
              <a:rPr lang="en-US" dirty="0" smtClean="0"/>
              <a:t> a la </a:t>
            </a:r>
            <a:r>
              <a:rPr lang="en-US" dirty="0" err="1" smtClean="0"/>
              <a:t>portada</a:t>
            </a:r>
            <a:r>
              <a:rPr lang="en-US" dirty="0" smtClean="0"/>
              <a:t> -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Regresar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generales</a:t>
            </a:r>
            <a:r>
              <a:rPr lang="en-US" dirty="0" smtClean="0"/>
              <a:t> -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Moverse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cataegoría</a:t>
            </a:r>
            <a:r>
              <a:rPr lang="en-US" dirty="0" smtClean="0"/>
              <a:t> de </a:t>
            </a:r>
            <a:r>
              <a:rPr lang="en-US" dirty="0" err="1" smtClean="0"/>
              <a:t>evaluación</a:t>
            </a:r>
            <a:r>
              <a:rPr lang="en-US" dirty="0" smtClean="0"/>
              <a:t> –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Para </a:t>
            </a:r>
            <a:r>
              <a:rPr lang="en-US" dirty="0" err="1" smtClean="0"/>
              <a:t>acceder</a:t>
            </a:r>
            <a:r>
              <a:rPr lang="en-US" dirty="0" smtClean="0"/>
              <a:t> al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en el slide,  </a:t>
            </a:r>
            <a:r>
              <a:rPr lang="en-US" dirty="0" err="1" smtClean="0"/>
              <a:t>utilizando</a:t>
            </a:r>
            <a:r>
              <a:rPr lang="en-US" dirty="0" smtClean="0"/>
              <a:t> el </a:t>
            </a:r>
            <a:r>
              <a:rPr lang="en-US" dirty="0" err="1" smtClean="0"/>
              <a:t>ratón</a:t>
            </a:r>
            <a:r>
              <a:rPr lang="en-US" dirty="0" smtClean="0"/>
              <a:t> o mouse, </a:t>
            </a:r>
            <a:r>
              <a:rPr lang="en-US" dirty="0" err="1" smtClean="0"/>
              <a:t>lleve</a:t>
            </a:r>
            <a:r>
              <a:rPr lang="en-US" dirty="0" smtClean="0"/>
              <a:t> la </a:t>
            </a:r>
            <a:r>
              <a:rPr lang="en-US" dirty="0" err="1" smtClean="0"/>
              <a:t>flecha</a:t>
            </a:r>
            <a:r>
              <a:rPr lang="en-US" dirty="0" smtClean="0"/>
              <a:t> 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hasta el enlace del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desee</a:t>
            </a:r>
            <a:r>
              <a:rPr lang="en-US" dirty="0" smtClean="0"/>
              <a:t> ver.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esté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enlace </a:t>
            </a:r>
            <a:r>
              <a:rPr lang="en-US" dirty="0" err="1" smtClean="0"/>
              <a:t>aparecerá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mano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Tan pronto </a:t>
            </a:r>
            <a:r>
              <a:rPr lang="en-US" dirty="0" err="1" smtClean="0"/>
              <a:t>aparezca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r>
              <a:rPr lang="en-US" dirty="0" smtClean="0"/>
              <a:t>, marque </a:t>
            </a:r>
            <a:r>
              <a:rPr lang="en-US" dirty="0" err="1" smtClean="0"/>
              <a:t>sobre</a:t>
            </a:r>
            <a:r>
              <a:rPr lang="en-US" dirty="0" smtClean="0"/>
              <a:t> el enlace con el </a:t>
            </a:r>
            <a:r>
              <a:rPr lang="en-US" dirty="0" err="1" smtClean="0"/>
              <a:t>botón</a:t>
            </a:r>
            <a:r>
              <a:rPr lang="en-US" dirty="0" smtClean="0"/>
              <a:t> </a:t>
            </a:r>
            <a:r>
              <a:rPr lang="en-US" dirty="0" err="1" smtClean="0"/>
              <a:t>izquierdo</a:t>
            </a:r>
            <a:r>
              <a:rPr lang="en-US" dirty="0" smtClean="0"/>
              <a:t> del </a:t>
            </a:r>
            <a:r>
              <a:rPr lang="en-US" dirty="0" err="1" smtClean="0"/>
              <a:t>ratón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Espere</a:t>
            </a:r>
            <a:r>
              <a:rPr lang="en-US" dirty="0" smtClean="0"/>
              <a:t> un </a:t>
            </a:r>
            <a:r>
              <a:rPr lang="en-US" dirty="0" err="1" smtClean="0"/>
              <a:t>momento</a:t>
            </a:r>
            <a:r>
              <a:rPr lang="en-US" dirty="0" smtClean="0"/>
              <a:t> y el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aparecerá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pantalla</a:t>
            </a:r>
            <a:r>
              <a:rPr lang="en-US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fld id="{49BD7378-4D49-F04A-8084-168EB47F4338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8197" name="Group 8"/>
          <p:cNvGrpSpPr>
            <a:grpSpLocks/>
          </p:cNvGrpSpPr>
          <p:nvPr/>
        </p:nvGrpSpPr>
        <p:grpSpPr bwMode="auto">
          <a:xfrm>
            <a:off x="2208418" y="1466850"/>
            <a:ext cx="6299280" cy="3880416"/>
            <a:chOff x="2202129" y="1467297"/>
            <a:chExt cx="5959096" cy="2779520"/>
          </a:xfrm>
        </p:grpSpPr>
        <p:sp>
          <p:nvSpPr>
            <p:cNvPr id="5" name="Action Button: Forward or Next 4">
              <a:hlinkClick r:id="" action="ppaction://noaction" highlightClick="1"/>
            </p:cNvPr>
            <p:cNvSpPr/>
            <p:nvPr/>
          </p:nvSpPr>
          <p:spPr>
            <a:xfrm>
              <a:off x="2202129" y="1467297"/>
              <a:ext cx="304800" cy="228600"/>
            </a:xfrm>
            <a:prstGeom prst="actionButtonForwardNex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Action Button: Back or Previous 5">
              <a:hlinkClick r:id="" action="ppaction://noaction" highlightClick="1"/>
            </p:cNvPr>
            <p:cNvSpPr/>
            <p:nvPr/>
          </p:nvSpPr>
          <p:spPr>
            <a:xfrm>
              <a:off x="2488121" y="1720406"/>
              <a:ext cx="304800" cy="228600"/>
            </a:xfrm>
            <a:prstGeom prst="actionButtonBackPrevious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Action Button: Home 6">
              <a:hlinkClick r:id="" action="ppaction://noaction" highlightClick="1"/>
            </p:cNvPr>
            <p:cNvSpPr/>
            <p:nvPr/>
          </p:nvSpPr>
          <p:spPr>
            <a:xfrm>
              <a:off x="3612541" y="1880920"/>
              <a:ext cx="276225" cy="228600"/>
            </a:xfrm>
            <a:prstGeom prst="actionButtonHom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Action Button: Information 7">
              <a:hlinkClick r:id="" action="ppaction://noaction" highlightClick="1"/>
            </p:cNvPr>
            <p:cNvSpPr/>
            <p:nvPr/>
          </p:nvSpPr>
          <p:spPr>
            <a:xfrm>
              <a:off x="5363331" y="2119439"/>
              <a:ext cx="290514" cy="228600"/>
            </a:xfrm>
            <a:prstGeom prst="actionButtonInformation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21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4122" y="2766699"/>
              <a:ext cx="357103" cy="570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2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3562">
              <a:off x="7579739" y="3280048"/>
              <a:ext cx="420411" cy="482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21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9026">
              <a:off x="7568014" y="3659923"/>
              <a:ext cx="408478" cy="586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0" y="6396335"/>
            <a:ext cx="9287971" cy="461665"/>
            <a:chOff x="0" y="6396335"/>
            <a:chExt cx="9287971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0" y="6396335"/>
              <a:ext cx="9144000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solidFill>
                    <a:schemeClr val="bg1"/>
                  </a:solidFill>
                </a:rPr>
                <a:t> U N I V E R S I D A D   D E   P U E R T O  R I C 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5817902" y="6396335"/>
              <a:ext cx="3470069" cy="461665"/>
            </a:xfrm>
            <a:prstGeom prst="parallelogram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95097" y="6440639"/>
              <a:ext cx="2997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FFFF"/>
                  </a:solidFill>
                </a:rPr>
                <a:t>Recinto</a:t>
              </a:r>
              <a:r>
                <a:rPr lang="en-US" b="1" dirty="0" smtClean="0">
                  <a:solidFill>
                    <a:srgbClr val="FFFFFF"/>
                  </a:solidFill>
                </a:rPr>
                <a:t> de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Ciencias</a:t>
              </a:r>
              <a:r>
                <a:rPr lang="en-US" b="1" dirty="0" smtClean="0">
                  <a:solidFill>
                    <a:srgbClr val="FFFFFF"/>
                  </a:solidFill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Médicas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Action Button: Home 22">
            <a:hlinkClick r:id="" action="ppaction://hlinkshowjump?jump=firstslide" highlightClick="1"/>
          </p:cNvPr>
          <p:cNvSpPr/>
          <p:nvPr/>
        </p:nvSpPr>
        <p:spPr>
          <a:xfrm>
            <a:off x="6639337" y="576468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7374833" y="576468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8169963" y="576468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812900" y="2763420"/>
            <a:ext cx="795130" cy="393180"/>
            <a:chOff x="5812900" y="2763420"/>
            <a:chExt cx="795130" cy="393180"/>
          </a:xfrm>
        </p:grpSpPr>
        <p:sp>
          <p:nvSpPr>
            <p:cNvPr id="10" name="Rounded Rectangle 9"/>
            <p:cNvSpPr/>
            <p:nvPr/>
          </p:nvSpPr>
          <p:spPr>
            <a:xfrm>
              <a:off x="5812900" y="2791475"/>
              <a:ext cx="795130" cy="36512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2444" y="2763420"/>
              <a:ext cx="7355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Menú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3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5"/>
              <a:defRPr/>
            </a:pPr>
            <a:r>
              <a:rPr lang="es-ES" sz="2800" dirty="0"/>
              <a:t>Participa activamente en el logro de los propósitos de las reuniones de departamento.</a:t>
            </a:r>
          </a:p>
          <a:p>
            <a:pPr marL="0" indent="0">
              <a:buNone/>
              <a:defRPr/>
            </a:pPr>
            <a:r>
              <a:rPr lang="es-ES" sz="2800" dirty="0"/>
              <a:t>        -  Supervisor</a:t>
            </a:r>
          </a:p>
          <a:p>
            <a:pPr marL="0" indent="684213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- </a:t>
            </a:r>
            <a:r>
              <a:rPr lang="es-ES" sz="2800" dirty="0" smtClean="0"/>
              <a:t>Labor </a:t>
            </a:r>
            <a:r>
              <a:rPr lang="es-ES" sz="2800" dirty="0"/>
              <a:t>en el área de Docencia General</a:t>
            </a:r>
            <a:endParaRPr lang="es-E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s-ES" altLang="en-US" sz="2800" dirty="0"/>
              <a:t>        - Pares</a:t>
            </a:r>
          </a:p>
          <a:p>
            <a:pPr marL="0" indent="0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s-ES" sz="2800" dirty="0" smtClean="0"/>
              <a:t>Par </a:t>
            </a:r>
            <a:r>
              <a:rPr lang="es-ES" sz="2800" dirty="0"/>
              <a:t>A en el área de Docencia General</a:t>
            </a:r>
          </a:p>
          <a:p>
            <a:pPr marL="0" indent="0">
              <a:buNone/>
              <a:defRPr/>
            </a:pPr>
            <a:r>
              <a:rPr lang="es-ES" sz="2800" dirty="0"/>
              <a:t>           </a:t>
            </a:r>
            <a:r>
              <a:rPr lang="es-ES" sz="2800" dirty="0" smtClean="0"/>
              <a:t>- Par </a:t>
            </a:r>
            <a:r>
              <a:rPr lang="es-ES" sz="2800" dirty="0"/>
              <a:t>B en el área de Docencia </a:t>
            </a:r>
            <a:r>
              <a:rPr lang="es-ES" sz="2800" dirty="0" smtClean="0"/>
              <a:t>General</a:t>
            </a:r>
          </a:p>
          <a:p>
            <a:pPr marL="0" indent="0">
              <a:buNone/>
              <a:defRPr/>
            </a:pPr>
            <a:r>
              <a:rPr lang="es-ES" sz="2800" dirty="0"/>
              <a:t>	</a:t>
            </a:r>
            <a:r>
              <a:rPr lang="es-ES" sz="2800" dirty="0" smtClean="0"/>
              <a:t>	- </a:t>
            </a:r>
            <a:r>
              <a:rPr lang="en-US" sz="2800" dirty="0" smtClean="0"/>
              <a:t>Par </a:t>
            </a:r>
            <a:r>
              <a:rPr lang="en-US" sz="2800" dirty="0"/>
              <a:t>C – </a:t>
            </a:r>
            <a:r>
              <a:rPr lang="en-US" sz="2800" dirty="0" err="1"/>
              <a:t>Área</a:t>
            </a:r>
            <a:r>
              <a:rPr lang="en-US" sz="2800" dirty="0"/>
              <a:t> de </a:t>
            </a:r>
            <a:r>
              <a:rPr lang="en-US" sz="2800" dirty="0" err="1"/>
              <a:t>Docencia</a:t>
            </a:r>
            <a:r>
              <a:rPr lang="en-US" sz="2800" dirty="0"/>
              <a:t> </a:t>
            </a:r>
            <a:endParaRPr lang="es-E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4" y="5773577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69" y="5773577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399" y="5773577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78" y="5773577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4800" dirty="0" smtClean="0"/>
              <a:t>	</a:t>
            </a:r>
            <a:r>
              <a:rPr lang="en-US" sz="6000" dirty="0" smtClean="0"/>
              <a:t>15.</a:t>
            </a:r>
            <a:r>
              <a:rPr lang="en-US" sz="18800" dirty="0" smtClean="0"/>
              <a:t> </a:t>
            </a:r>
            <a:r>
              <a:rPr lang="en-US" sz="7200" dirty="0"/>
              <a:t>Demuestra </a:t>
            </a:r>
            <a:r>
              <a:rPr lang="en-US" sz="7200" dirty="0" err="1"/>
              <a:t>familiaridad</a:t>
            </a:r>
            <a:r>
              <a:rPr lang="en-US" sz="7200" dirty="0"/>
              <a:t> y </a:t>
            </a:r>
            <a:r>
              <a:rPr lang="en-US" sz="7200" dirty="0" err="1"/>
              <a:t>compromiso</a:t>
            </a:r>
            <a:r>
              <a:rPr lang="en-US" sz="7200" dirty="0"/>
              <a:t> con los </a:t>
            </a:r>
            <a:r>
              <a:rPr lang="en-US" sz="7200" dirty="0" err="1"/>
              <a:t>siguientes</a:t>
            </a:r>
            <a:r>
              <a:rPr lang="en-US" sz="7200" dirty="0"/>
              <a:t> </a:t>
            </a:r>
            <a:r>
              <a:rPr lang="en-US" sz="7200" dirty="0" err="1"/>
              <a:t>criterios</a:t>
            </a:r>
            <a:r>
              <a:rPr lang="en-US" sz="7200" dirty="0"/>
              <a:t> </a:t>
            </a:r>
            <a:r>
              <a:rPr lang="en-US" sz="7200" dirty="0" err="1"/>
              <a:t>relacionados</a:t>
            </a:r>
            <a:r>
              <a:rPr lang="en-US" sz="7200" dirty="0"/>
              <a:t> con la </a:t>
            </a:r>
            <a:r>
              <a:rPr lang="en-US" sz="7200" dirty="0" err="1"/>
              <a:t>administración</a:t>
            </a:r>
            <a:r>
              <a:rPr lang="en-US" sz="7200" dirty="0"/>
              <a:t> de </a:t>
            </a:r>
            <a:r>
              <a:rPr lang="en-US" sz="7200" dirty="0" err="1"/>
              <a:t>archivos</a:t>
            </a:r>
            <a:r>
              <a:rPr lang="en-US" sz="7200" dirty="0"/>
              <a:t> y </a:t>
            </a:r>
            <a:r>
              <a:rPr lang="en-US" sz="7200" dirty="0" err="1"/>
              <a:t>colecciones</a:t>
            </a:r>
            <a:r>
              <a:rPr lang="en-US" sz="7200" dirty="0"/>
              <a:t> </a:t>
            </a:r>
            <a:r>
              <a:rPr lang="en-US" sz="7200" dirty="0" err="1"/>
              <a:t>históricas</a:t>
            </a:r>
            <a:r>
              <a:rPr lang="en-US" sz="7200" dirty="0"/>
              <a:t>, </a:t>
            </a:r>
            <a:r>
              <a:rPr lang="en-US" sz="7200" dirty="0" err="1"/>
              <a:t>según</a:t>
            </a:r>
            <a:r>
              <a:rPr lang="en-US" sz="7200" dirty="0"/>
              <a:t> son </a:t>
            </a:r>
            <a:r>
              <a:rPr lang="en-US" sz="7200" dirty="0" err="1"/>
              <a:t>promulgados</a:t>
            </a:r>
            <a:r>
              <a:rPr lang="en-US" sz="7200" dirty="0"/>
              <a:t> </a:t>
            </a:r>
            <a:r>
              <a:rPr lang="en-US" sz="7200" dirty="0" err="1"/>
              <a:t>por</a:t>
            </a:r>
            <a:r>
              <a:rPr lang="en-US" sz="7200" dirty="0"/>
              <a:t> la </a:t>
            </a:r>
            <a:r>
              <a:rPr lang="en-US" sz="7200" dirty="0" err="1"/>
              <a:t>Sección</a:t>
            </a:r>
            <a:r>
              <a:rPr lang="en-US" sz="7200" dirty="0"/>
              <a:t> de </a:t>
            </a:r>
            <a:r>
              <a:rPr lang="en-US" sz="7200" dirty="0" err="1"/>
              <a:t>Historia</a:t>
            </a:r>
            <a:r>
              <a:rPr lang="en-US" sz="7200" dirty="0"/>
              <a:t> de la </a:t>
            </a:r>
            <a:r>
              <a:rPr lang="en-US" sz="7200" dirty="0" err="1"/>
              <a:t>Medicina</a:t>
            </a:r>
            <a:r>
              <a:rPr lang="en-US" sz="7200" dirty="0"/>
              <a:t> de la Medical Library Association, ACRL’s Rare Books and Manuscripts Section, la </a:t>
            </a:r>
            <a:r>
              <a:rPr lang="en-US" sz="7200" dirty="0" err="1"/>
              <a:t>Sociedad</a:t>
            </a:r>
            <a:r>
              <a:rPr lang="en-US" sz="7200" dirty="0"/>
              <a:t> Americana de </a:t>
            </a:r>
            <a:r>
              <a:rPr lang="en-US" sz="7200" dirty="0" err="1"/>
              <a:t>Archiveros</a:t>
            </a:r>
            <a:r>
              <a:rPr lang="en-US" sz="7200" dirty="0"/>
              <a:t>, y </a:t>
            </a:r>
            <a:r>
              <a:rPr lang="en-US" sz="7200" dirty="0" err="1"/>
              <a:t>otras</a:t>
            </a:r>
            <a:r>
              <a:rPr lang="en-US" sz="7200" dirty="0"/>
              <a:t> </a:t>
            </a:r>
            <a:r>
              <a:rPr lang="en-US" sz="7200" dirty="0" err="1"/>
              <a:t>organizaciones</a:t>
            </a:r>
            <a:r>
              <a:rPr lang="en-US" sz="7200" dirty="0"/>
              <a:t> </a:t>
            </a:r>
            <a:r>
              <a:rPr lang="en-US" sz="7200" dirty="0" err="1"/>
              <a:t>similares</a:t>
            </a:r>
            <a:r>
              <a:rPr lang="en-US" sz="7200" dirty="0"/>
              <a:t>: 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 smtClean="0"/>
              <a:t>	</a:t>
            </a:r>
            <a:r>
              <a:rPr lang="en-US" sz="9600" dirty="0" smtClean="0"/>
              <a:t>       </a:t>
            </a:r>
            <a:r>
              <a:rPr lang="en-US" sz="7200" dirty="0" smtClean="0"/>
              <a:t>b</a:t>
            </a:r>
            <a:r>
              <a:rPr lang="en-US" sz="9600" dirty="0" smtClean="0"/>
              <a:t>. </a:t>
            </a:r>
            <a:r>
              <a:rPr lang="en-US" sz="7200" dirty="0" smtClean="0"/>
              <a:t>La </a:t>
            </a:r>
            <a:r>
              <a:rPr lang="en-US" sz="7200" dirty="0" err="1" smtClean="0"/>
              <a:t>privacidad</a:t>
            </a:r>
            <a:r>
              <a:rPr lang="en-US" sz="7200" dirty="0" smtClean="0"/>
              <a:t> del </a:t>
            </a:r>
            <a:r>
              <a:rPr lang="en-US" sz="7200" dirty="0" err="1" smtClean="0"/>
              <a:t>usuario</a:t>
            </a:r>
            <a:r>
              <a:rPr lang="en-US" sz="7200" dirty="0" smtClean="0"/>
              <a:t> y del </a:t>
            </a:r>
            <a:r>
              <a:rPr lang="en-US" sz="7200" dirty="0" err="1" smtClean="0"/>
              <a:t>donante</a:t>
            </a:r>
            <a:r>
              <a:rPr lang="en-US" sz="7200" dirty="0" smtClean="0"/>
              <a:t> de los </a:t>
            </a:r>
            <a:r>
              <a:rPr lang="en-US" sz="7200" dirty="0" err="1" smtClean="0"/>
              <a:t>materiales</a:t>
            </a:r>
            <a:endParaRPr lang="en-US" sz="285600" dirty="0" smtClean="0"/>
          </a:p>
          <a:p>
            <a:pPr marL="800100" lvl="2" indent="0">
              <a:buNone/>
            </a:pPr>
            <a:r>
              <a:rPr lang="en-US" sz="7200" dirty="0"/>
              <a:t>	</a:t>
            </a:r>
            <a:r>
              <a:rPr lang="en-US" sz="6800" dirty="0" smtClean="0"/>
              <a:t>	- </a:t>
            </a:r>
            <a:r>
              <a:rPr lang="en-US" sz="6800" dirty="0"/>
              <a:t>Par A</a:t>
            </a:r>
          </a:p>
          <a:p>
            <a:pPr marL="800100" lvl="2" indent="0">
              <a:buNone/>
            </a:pPr>
            <a:r>
              <a:rPr lang="en-US" sz="6800" dirty="0"/>
              <a:t>		- Par </a:t>
            </a:r>
            <a:r>
              <a:rPr lang="en-US" sz="6800" dirty="0" smtClean="0"/>
              <a:t>B</a:t>
            </a:r>
          </a:p>
          <a:p>
            <a:pPr marL="800100" lvl="2" indent="0">
              <a:buNone/>
            </a:pPr>
            <a:r>
              <a:rPr lang="en-US" sz="7200" dirty="0" smtClean="0"/>
              <a:t>		- </a:t>
            </a:r>
            <a:r>
              <a:rPr lang="en-US" sz="7200" dirty="0"/>
              <a:t>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Supervisor</a:t>
            </a:r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err="1" smtClean="0"/>
              <a:t>Usuarios</a:t>
            </a:r>
            <a:endParaRPr lang="en-US" sz="6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300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4800" dirty="0" smtClean="0"/>
              <a:t>	</a:t>
            </a:r>
            <a:r>
              <a:rPr lang="en-US" sz="6000" dirty="0" smtClean="0"/>
              <a:t>15.</a:t>
            </a:r>
            <a:r>
              <a:rPr lang="en-US" sz="18800" dirty="0" smtClean="0"/>
              <a:t> </a:t>
            </a:r>
            <a:r>
              <a:rPr lang="en-US" sz="7200" dirty="0"/>
              <a:t>Demuestra </a:t>
            </a:r>
            <a:r>
              <a:rPr lang="en-US" sz="7200" dirty="0" err="1"/>
              <a:t>familiaridad</a:t>
            </a:r>
            <a:r>
              <a:rPr lang="en-US" sz="7200" dirty="0"/>
              <a:t> y </a:t>
            </a:r>
            <a:r>
              <a:rPr lang="en-US" sz="7200" dirty="0" err="1"/>
              <a:t>compromiso</a:t>
            </a:r>
            <a:r>
              <a:rPr lang="en-US" sz="7200" dirty="0"/>
              <a:t> con los </a:t>
            </a:r>
            <a:r>
              <a:rPr lang="en-US" sz="7200" dirty="0" err="1"/>
              <a:t>siguientes</a:t>
            </a:r>
            <a:r>
              <a:rPr lang="en-US" sz="7200" dirty="0"/>
              <a:t> </a:t>
            </a:r>
            <a:r>
              <a:rPr lang="en-US" sz="7200" dirty="0" err="1"/>
              <a:t>criterios</a:t>
            </a:r>
            <a:r>
              <a:rPr lang="en-US" sz="7200" dirty="0"/>
              <a:t> </a:t>
            </a:r>
            <a:r>
              <a:rPr lang="en-US" sz="7200" dirty="0" err="1"/>
              <a:t>relacionados</a:t>
            </a:r>
            <a:r>
              <a:rPr lang="en-US" sz="7200" dirty="0"/>
              <a:t> con la </a:t>
            </a:r>
            <a:r>
              <a:rPr lang="en-US" sz="7200" dirty="0" err="1"/>
              <a:t>administración</a:t>
            </a:r>
            <a:r>
              <a:rPr lang="en-US" sz="7200" dirty="0"/>
              <a:t> de </a:t>
            </a:r>
            <a:r>
              <a:rPr lang="en-US" sz="7200" dirty="0" err="1"/>
              <a:t>archivos</a:t>
            </a:r>
            <a:r>
              <a:rPr lang="en-US" sz="7200" dirty="0"/>
              <a:t> y </a:t>
            </a:r>
            <a:r>
              <a:rPr lang="en-US" sz="7200" dirty="0" err="1"/>
              <a:t>colecciones</a:t>
            </a:r>
            <a:r>
              <a:rPr lang="en-US" sz="7200" dirty="0"/>
              <a:t> </a:t>
            </a:r>
            <a:r>
              <a:rPr lang="en-US" sz="7200" dirty="0" err="1"/>
              <a:t>históricas</a:t>
            </a:r>
            <a:r>
              <a:rPr lang="en-US" sz="7200" dirty="0"/>
              <a:t>, </a:t>
            </a:r>
            <a:r>
              <a:rPr lang="en-US" sz="7200" dirty="0" err="1"/>
              <a:t>según</a:t>
            </a:r>
            <a:r>
              <a:rPr lang="en-US" sz="7200" dirty="0"/>
              <a:t> son </a:t>
            </a:r>
            <a:r>
              <a:rPr lang="en-US" sz="7200" dirty="0" err="1"/>
              <a:t>promulgados</a:t>
            </a:r>
            <a:r>
              <a:rPr lang="en-US" sz="7200" dirty="0"/>
              <a:t> </a:t>
            </a:r>
            <a:r>
              <a:rPr lang="en-US" sz="7200" dirty="0" err="1"/>
              <a:t>por</a:t>
            </a:r>
            <a:r>
              <a:rPr lang="en-US" sz="7200" dirty="0"/>
              <a:t> la </a:t>
            </a:r>
            <a:r>
              <a:rPr lang="en-US" sz="7200" dirty="0" err="1"/>
              <a:t>Sección</a:t>
            </a:r>
            <a:r>
              <a:rPr lang="en-US" sz="7200" dirty="0"/>
              <a:t> de </a:t>
            </a:r>
            <a:r>
              <a:rPr lang="en-US" sz="7200" dirty="0" err="1"/>
              <a:t>Historia</a:t>
            </a:r>
            <a:r>
              <a:rPr lang="en-US" sz="7200" dirty="0"/>
              <a:t> de la </a:t>
            </a:r>
            <a:r>
              <a:rPr lang="en-US" sz="7200" dirty="0" err="1"/>
              <a:t>Medicina</a:t>
            </a:r>
            <a:r>
              <a:rPr lang="en-US" sz="7200" dirty="0"/>
              <a:t> de la Medical Library Association, ACRL’s Rare Books and Manuscripts Section, la </a:t>
            </a:r>
            <a:r>
              <a:rPr lang="en-US" sz="7200" dirty="0" err="1"/>
              <a:t>Sociedad</a:t>
            </a:r>
            <a:r>
              <a:rPr lang="en-US" sz="7200" dirty="0"/>
              <a:t> Americana de </a:t>
            </a:r>
            <a:r>
              <a:rPr lang="en-US" sz="7200" dirty="0" err="1"/>
              <a:t>Archiveros</a:t>
            </a:r>
            <a:r>
              <a:rPr lang="en-US" sz="7200" dirty="0"/>
              <a:t>, y </a:t>
            </a:r>
            <a:r>
              <a:rPr lang="en-US" sz="7200" dirty="0" err="1"/>
              <a:t>otras</a:t>
            </a:r>
            <a:r>
              <a:rPr lang="en-US" sz="7200" dirty="0"/>
              <a:t> </a:t>
            </a:r>
            <a:r>
              <a:rPr lang="en-US" sz="7200" dirty="0" err="1"/>
              <a:t>organizaciones</a:t>
            </a:r>
            <a:r>
              <a:rPr lang="en-US" sz="7200" dirty="0"/>
              <a:t> </a:t>
            </a:r>
            <a:r>
              <a:rPr lang="en-US" sz="7200" dirty="0" err="1"/>
              <a:t>similares</a:t>
            </a:r>
            <a:r>
              <a:rPr lang="en-US" sz="7200" dirty="0"/>
              <a:t>: 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 smtClean="0"/>
              <a:t>	</a:t>
            </a:r>
            <a:r>
              <a:rPr lang="en-US" sz="9600" dirty="0" smtClean="0"/>
              <a:t>       </a:t>
            </a:r>
            <a:r>
              <a:rPr lang="en-US" sz="7200" dirty="0"/>
              <a:t>c</a:t>
            </a:r>
            <a:r>
              <a:rPr lang="en-US" sz="9600" dirty="0" smtClean="0"/>
              <a:t>. </a:t>
            </a:r>
            <a:r>
              <a:rPr lang="en-US" sz="8000" dirty="0" err="1"/>
              <a:t>Otros</a:t>
            </a:r>
            <a:r>
              <a:rPr lang="en-US" sz="8000" dirty="0"/>
              <a:t> </a:t>
            </a:r>
            <a:r>
              <a:rPr lang="en-US" sz="8000" dirty="0" err="1"/>
              <a:t>aspectos</a:t>
            </a:r>
            <a:r>
              <a:rPr lang="en-US" sz="8000" dirty="0"/>
              <a:t> </a:t>
            </a:r>
            <a:r>
              <a:rPr lang="en-US" sz="8000" dirty="0" err="1"/>
              <a:t>relacionados</a:t>
            </a:r>
            <a:r>
              <a:rPr lang="en-US" sz="8000" dirty="0"/>
              <a:t> con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controversias</a:t>
            </a:r>
            <a:r>
              <a:rPr lang="en-US" sz="8000" dirty="0"/>
              <a:t> </a:t>
            </a:r>
            <a:r>
              <a:rPr lang="en-US" sz="8000" dirty="0" err="1"/>
              <a:t>legales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puedan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</a:t>
            </a:r>
            <a:r>
              <a:rPr lang="en-US" sz="8000" dirty="0" err="1" smtClean="0"/>
              <a:t>suscitarse</a:t>
            </a:r>
            <a:r>
              <a:rPr lang="en-US" sz="8000" dirty="0" smtClean="0"/>
              <a:t> </a:t>
            </a:r>
            <a:r>
              <a:rPr lang="en-US" sz="8000" dirty="0"/>
              <a:t>para los </a:t>
            </a:r>
            <a:r>
              <a:rPr lang="en-US" sz="8000" dirty="0" err="1"/>
              <a:t>distintos</a:t>
            </a:r>
            <a:r>
              <a:rPr lang="en-US" sz="8000" dirty="0"/>
              <a:t> </a:t>
            </a:r>
            <a:r>
              <a:rPr lang="en-US" sz="8000" dirty="0" err="1"/>
              <a:t>tipos</a:t>
            </a:r>
            <a:r>
              <a:rPr lang="en-US" sz="8000" dirty="0"/>
              <a:t> de </a:t>
            </a:r>
            <a:r>
              <a:rPr lang="en-US" sz="8000" dirty="0" err="1"/>
              <a:t>materiales</a:t>
            </a:r>
            <a:r>
              <a:rPr lang="en-US" sz="8000" dirty="0"/>
              <a:t> en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colecciones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</a:t>
            </a:r>
            <a:r>
              <a:rPr lang="en-US" sz="8000" dirty="0" err="1" smtClean="0"/>
              <a:t>especializadas</a:t>
            </a:r>
            <a:r>
              <a:rPr lang="en-US" sz="8000" dirty="0"/>
              <a:t>, </a:t>
            </a:r>
            <a:r>
              <a:rPr lang="en-US" sz="8000" dirty="0" err="1"/>
              <a:t>archivos</a:t>
            </a:r>
            <a:r>
              <a:rPr lang="en-US" sz="8000" dirty="0"/>
              <a:t> y </a:t>
            </a:r>
            <a:r>
              <a:rPr lang="en-US" sz="8000" dirty="0" err="1"/>
              <a:t>otros</a:t>
            </a:r>
            <a:r>
              <a:rPr lang="en-US" sz="8000" dirty="0"/>
              <a:t> </a:t>
            </a:r>
            <a:r>
              <a:rPr lang="en-US" sz="8000" dirty="0" err="1"/>
              <a:t>fondos</a:t>
            </a:r>
            <a:r>
              <a:rPr lang="en-US" sz="8000" dirty="0"/>
              <a:t> </a:t>
            </a:r>
            <a:r>
              <a:rPr lang="en-US" sz="8000" dirty="0" err="1"/>
              <a:t>documentales</a:t>
            </a:r>
            <a:r>
              <a:rPr lang="en-US" sz="8000" dirty="0"/>
              <a:t> de valor </a:t>
            </a:r>
            <a:r>
              <a:rPr lang="en-US" sz="8000" dirty="0" err="1"/>
              <a:t>histórico</a:t>
            </a:r>
            <a:r>
              <a:rPr lang="en-US" sz="8000" dirty="0"/>
              <a:t>. </a:t>
            </a:r>
            <a:endParaRPr lang="en-US" sz="9600" dirty="0" smtClean="0"/>
          </a:p>
          <a:p>
            <a:pPr marL="800100" lvl="2" indent="0">
              <a:buNone/>
            </a:pPr>
            <a:r>
              <a:rPr lang="en-US" sz="7200" dirty="0"/>
              <a:t>	</a:t>
            </a:r>
            <a:r>
              <a:rPr lang="en-US" sz="6800" dirty="0" smtClean="0"/>
              <a:t>	- </a:t>
            </a:r>
            <a:r>
              <a:rPr lang="en-US" sz="6800" dirty="0"/>
              <a:t>Par A</a:t>
            </a:r>
          </a:p>
          <a:p>
            <a:pPr marL="800100" lvl="2" indent="0">
              <a:buNone/>
            </a:pPr>
            <a:r>
              <a:rPr lang="en-US" sz="6800" dirty="0"/>
              <a:t>		- Par </a:t>
            </a:r>
            <a:r>
              <a:rPr lang="en-US" sz="6800" dirty="0" smtClean="0"/>
              <a:t>B</a:t>
            </a:r>
          </a:p>
          <a:p>
            <a:pPr marL="800100" lvl="2" indent="0">
              <a:buNone/>
            </a:pPr>
            <a:r>
              <a:rPr lang="en-US" sz="7200" dirty="0" smtClean="0"/>
              <a:t>		- </a:t>
            </a:r>
            <a:r>
              <a:rPr lang="en-US" sz="7200" dirty="0"/>
              <a:t>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Supervisor</a:t>
            </a:r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err="1" smtClean="0"/>
              <a:t>Usuarios</a:t>
            </a:r>
            <a:endParaRPr lang="en-US" sz="6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301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4800" dirty="0" smtClean="0"/>
              <a:t>	</a:t>
            </a:r>
            <a:r>
              <a:rPr lang="en-US" sz="6000" dirty="0" smtClean="0"/>
              <a:t>15.</a:t>
            </a:r>
            <a:r>
              <a:rPr lang="en-US" sz="18800" dirty="0" smtClean="0"/>
              <a:t> </a:t>
            </a:r>
            <a:r>
              <a:rPr lang="en-US" sz="7200" dirty="0"/>
              <a:t>Demuestra </a:t>
            </a:r>
            <a:r>
              <a:rPr lang="en-US" sz="7200" dirty="0" err="1"/>
              <a:t>familiaridad</a:t>
            </a:r>
            <a:r>
              <a:rPr lang="en-US" sz="7200" dirty="0"/>
              <a:t> y </a:t>
            </a:r>
            <a:r>
              <a:rPr lang="en-US" sz="7200" dirty="0" err="1"/>
              <a:t>compromiso</a:t>
            </a:r>
            <a:r>
              <a:rPr lang="en-US" sz="7200" dirty="0"/>
              <a:t> con los </a:t>
            </a:r>
            <a:r>
              <a:rPr lang="en-US" sz="7200" dirty="0" err="1"/>
              <a:t>siguientes</a:t>
            </a:r>
            <a:r>
              <a:rPr lang="en-US" sz="7200" dirty="0"/>
              <a:t> </a:t>
            </a:r>
            <a:r>
              <a:rPr lang="en-US" sz="7200" dirty="0" err="1"/>
              <a:t>criterios</a:t>
            </a:r>
            <a:r>
              <a:rPr lang="en-US" sz="7200" dirty="0"/>
              <a:t> </a:t>
            </a:r>
            <a:r>
              <a:rPr lang="en-US" sz="7200" dirty="0" err="1"/>
              <a:t>relacionados</a:t>
            </a:r>
            <a:r>
              <a:rPr lang="en-US" sz="7200" dirty="0"/>
              <a:t> con la </a:t>
            </a:r>
            <a:r>
              <a:rPr lang="en-US" sz="7200" dirty="0" err="1"/>
              <a:t>administración</a:t>
            </a:r>
            <a:r>
              <a:rPr lang="en-US" sz="7200" dirty="0"/>
              <a:t> de </a:t>
            </a:r>
            <a:r>
              <a:rPr lang="en-US" sz="7200" dirty="0" err="1"/>
              <a:t>archivos</a:t>
            </a:r>
            <a:r>
              <a:rPr lang="en-US" sz="7200" dirty="0"/>
              <a:t> y </a:t>
            </a:r>
            <a:r>
              <a:rPr lang="en-US" sz="7200" dirty="0" err="1"/>
              <a:t>colecciones</a:t>
            </a:r>
            <a:r>
              <a:rPr lang="en-US" sz="7200" dirty="0"/>
              <a:t> </a:t>
            </a:r>
            <a:r>
              <a:rPr lang="en-US" sz="7200" dirty="0" err="1"/>
              <a:t>históricas</a:t>
            </a:r>
            <a:r>
              <a:rPr lang="en-US" sz="7200" dirty="0"/>
              <a:t>, </a:t>
            </a:r>
            <a:r>
              <a:rPr lang="en-US" sz="7200" dirty="0" err="1"/>
              <a:t>según</a:t>
            </a:r>
            <a:r>
              <a:rPr lang="en-US" sz="7200" dirty="0"/>
              <a:t> son </a:t>
            </a:r>
            <a:r>
              <a:rPr lang="en-US" sz="7200" dirty="0" err="1"/>
              <a:t>promulgados</a:t>
            </a:r>
            <a:r>
              <a:rPr lang="en-US" sz="7200" dirty="0"/>
              <a:t> </a:t>
            </a:r>
            <a:r>
              <a:rPr lang="en-US" sz="7200" dirty="0" err="1"/>
              <a:t>por</a:t>
            </a:r>
            <a:r>
              <a:rPr lang="en-US" sz="7200" dirty="0"/>
              <a:t> la </a:t>
            </a:r>
            <a:r>
              <a:rPr lang="en-US" sz="7200" dirty="0" err="1"/>
              <a:t>Sección</a:t>
            </a:r>
            <a:r>
              <a:rPr lang="en-US" sz="7200" dirty="0"/>
              <a:t> de </a:t>
            </a:r>
            <a:r>
              <a:rPr lang="en-US" sz="7200" dirty="0" err="1"/>
              <a:t>Historia</a:t>
            </a:r>
            <a:r>
              <a:rPr lang="en-US" sz="7200" dirty="0"/>
              <a:t> de la </a:t>
            </a:r>
            <a:r>
              <a:rPr lang="en-US" sz="7200" dirty="0" err="1"/>
              <a:t>Medicina</a:t>
            </a:r>
            <a:r>
              <a:rPr lang="en-US" sz="7200" dirty="0"/>
              <a:t> de la Medical Library Association, ACRL’s Rare Books and Manuscripts Section, la </a:t>
            </a:r>
            <a:r>
              <a:rPr lang="en-US" sz="7200" dirty="0" err="1"/>
              <a:t>Sociedad</a:t>
            </a:r>
            <a:r>
              <a:rPr lang="en-US" sz="7200" dirty="0"/>
              <a:t> Americana de </a:t>
            </a:r>
            <a:r>
              <a:rPr lang="en-US" sz="7200" dirty="0" err="1"/>
              <a:t>Archiveros</a:t>
            </a:r>
            <a:r>
              <a:rPr lang="en-US" sz="7200" dirty="0"/>
              <a:t>, y </a:t>
            </a:r>
            <a:r>
              <a:rPr lang="en-US" sz="7200" dirty="0" err="1"/>
              <a:t>otras</a:t>
            </a:r>
            <a:r>
              <a:rPr lang="en-US" sz="7200" dirty="0"/>
              <a:t> </a:t>
            </a:r>
            <a:r>
              <a:rPr lang="en-US" sz="7200" dirty="0" err="1"/>
              <a:t>organizaciones</a:t>
            </a:r>
            <a:r>
              <a:rPr lang="en-US" sz="7200" dirty="0"/>
              <a:t> </a:t>
            </a:r>
            <a:r>
              <a:rPr lang="en-US" sz="7200" dirty="0" err="1"/>
              <a:t>similares</a:t>
            </a:r>
            <a:r>
              <a:rPr lang="en-US" sz="7200" dirty="0"/>
              <a:t>: </a:t>
            </a:r>
            <a:endParaRPr lang="en-US" sz="7200" dirty="0" smtClean="0"/>
          </a:p>
          <a:p>
            <a:pPr marL="400050" lvl="1" indent="0">
              <a:buNone/>
            </a:pPr>
            <a:r>
              <a:rPr lang="en-US" sz="7200" dirty="0" smtClean="0"/>
              <a:t>	</a:t>
            </a:r>
            <a:r>
              <a:rPr lang="en-US" sz="9600" dirty="0" smtClean="0"/>
              <a:t>       </a:t>
            </a:r>
            <a:r>
              <a:rPr lang="en-US" sz="7200" dirty="0"/>
              <a:t>c</a:t>
            </a:r>
            <a:r>
              <a:rPr lang="en-US" sz="9600" dirty="0" smtClean="0"/>
              <a:t>. </a:t>
            </a:r>
            <a:r>
              <a:rPr lang="en-US" sz="8000" dirty="0" err="1"/>
              <a:t>Otros</a:t>
            </a:r>
            <a:r>
              <a:rPr lang="en-US" sz="8000" dirty="0"/>
              <a:t> </a:t>
            </a:r>
            <a:r>
              <a:rPr lang="en-US" sz="8000" dirty="0" err="1"/>
              <a:t>aspectos</a:t>
            </a:r>
            <a:r>
              <a:rPr lang="en-US" sz="8000" dirty="0"/>
              <a:t> </a:t>
            </a:r>
            <a:r>
              <a:rPr lang="en-US" sz="8000" dirty="0" err="1"/>
              <a:t>relacionados</a:t>
            </a:r>
            <a:r>
              <a:rPr lang="en-US" sz="8000" dirty="0"/>
              <a:t> con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controversias</a:t>
            </a:r>
            <a:r>
              <a:rPr lang="en-US" sz="8000" dirty="0"/>
              <a:t> </a:t>
            </a:r>
            <a:r>
              <a:rPr lang="en-US" sz="8000" dirty="0" err="1"/>
              <a:t>legales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puedan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</a:t>
            </a:r>
            <a:r>
              <a:rPr lang="en-US" sz="8000" dirty="0" err="1" smtClean="0"/>
              <a:t>suscitarse</a:t>
            </a:r>
            <a:r>
              <a:rPr lang="en-US" sz="8000" dirty="0" smtClean="0"/>
              <a:t> </a:t>
            </a:r>
            <a:r>
              <a:rPr lang="en-US" sz="8000" dirty="0"/>
              <a:t>para los </a:t>
            </a:r>
            <a:r>
              <a:rPr lang="en-US" sz="8000" dirty="0" err="1"/>
              <a:t>distintos</a:t>
            </a:r>
            <a:r>
              <a:rPr lang="en-US" sz="8000" dirty="0"/>
              <a:t> </a:t>
            </a:r>
            <a:r>
              <a:rPr lang="en-US" sz="8000" dirty="0" err="1"/>
              <a:t>tipos</a:t>
            </a:r>
            <a:r>
              <a:rPr lang="en-US" sz="8000" dirty="0"/>
              <a:t> de </a:t>
            </a:r>
            <a:r>
              <a:rPr lang="en-US" sz="8000" dirty="0" err="1"/>
              <a:t>materiales</a:t>
            </a:r>
            <a:r>
              <a:rPr lang="en-US" sz="8000" dirty="0"/>
              <a:t> en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colecciones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</a:t>
            </a:r>
            <a:r>
              <a:rPr lang="en-US" sz="8000" dirty="0" err="1" smtClean="0"/>
              <a:t>especializadas</a:t>
            </a:r>
            <a:r>
              <a:rPr lang="en-US" sz="8000" dirty="0"/>
              <a:t>, </a:t>
            </a:r>
            <a:r>
              <a:rPr lang="en-US" sz="8000" dirty="0" err="1"/>
              <a:t>archivos</a:t>
            </a:r>
            <a:r>
              <a:rPr lang="en-US" sz="8000" dirty="0"/>
              <a:t> y </a:t>
            </a:r>
            <a:r>
              <a:rPr lang="en-US" sz="8000" dirty="0" err="1"/>
              <a:t>otros</a:t>
            </a:r>
            <a:r>
              <a:rPr lang="en-US" sz="8000" dirty="0"/>
              <a:t> </a:t>
            </a:r>
            <a:r>
              <a:rPr lang="en-US" sz="8000" dirty="0" err="1"/>
              <a:t>fondos</a:t>
            </a:r>
            <a:r>
              <a:rPr lang="en-US" sz="8000" dirty="0"/>
              <a:t> </a:t>
            </a:r>
            <a:r>
              <a:rPr lang="en-US" sz="8000" dirty="0" err="1"/>
              <a:t>documentales</a:t>
            </a:r>
            <a:r>
              <a:rPr lang="en-US" sz="8000" dirty="0"/>
              <a:t> de valor </a:t>
            </a:r>
            <a:r>
              <a:rPr lang="en-US" sz="8000" dirty="0" err="1"/>
              <a:t>histórico</a:t>
            </a:r>
            <a:r>
              <a:rPr lang="en-US" sz="8000" dirty="0"/>
              <a:t>. </a:t>
            </a:r>
            <a:endParaRPr lang="en-US" sz="9600" dirty="0" smtClean="0"/>
          </a:p>
          <a:p>
            <a:pPr marL="800100" lvl="2" indent="0">
              <a:buNone/>
            </a:pPr>
            <a:r>
              <a:rPr lang="en-US" sz="7200" dirty="0"/>
              <a:t>	</a:t>
            </a:r>
            <a:r>
              <a:rPr lang="en-US" sz="6800" dirty="0" smtClean="0"/>
              <a:t>	- </a:t>
            </a:r>
            <a:r>
              <a:rPr lang="en-US" sz="6800" dirty="0"/>
              <a:t>Par A</a:t>
            </a:r>
          </a:p>
          <a:p>
            <a:pPr marL="800100" lvl="2" indent="0">
              <a:buNone/>
            </a:pPr>
            <a:r>
              <a:rPr lang="en-US" sz="6800" dirty="0"/>
              <a:t>		- Par </a:t>
            </a:r>
            <a:r>
              <a:rPr lang="en-US" sz="6800" dirty="0" smtClean="0"/>
              <a:t>B</a:t>
            </a:r>
          </a:p>
          <a:p>
            <a:pPr marL="800100" lvl="2" indent="0">
              <a:buNone/>
            </a:pPr>
            <a:r>
              <a:rPr lang="en-US" sz="7200" dirty="0" smtClean="0"/>
              <a:t>		- </a:t>
            </a:r>
            <a:r>
              <a:rPr lang="en-US" sz="7200" dirty="0"/>
              <a:t>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Supervisor</a:t>
            </a:r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err="1" smtClean="0"/>
              <a:t>Usuarios</a:t>
            </a:r>
            <a:endParaRPr lang="en-US" sz="6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5500" b="1" dirty="0" smtClean="0"/>
              <a:t>	</a:t>
            </a:r>
            <a:r>
              <a:rPr lang="en-US" sz="4900" b="1" dirty="0" smtClean="0"/>
              <a:t>16.</a:t>
            </a:r>
            <a:r>
              <a:rPr lang="en-US" sz="22200" b="1" dirty="0" smtClean="0"/>
              <a:t> </a:t>
            </a:r>
            <a:r>
              <a:rPr lang="en-US" sz="7400" dirty="0"/>
              <a:t>Comprende el </a:t>
            </a:r>
            <a:r>
              <a:rPr lang="en-US" sz="7400" dirty="0" err="1"/>
              <a:t>rol</a:t>
            </a:r>
            <a:r>
              <a:rPr lang="en-US" sz="7400" dirty="0"/>
              <a:t> de los </a:t>
            </a:r>
            <a:r>
              <a:rPr lang="en-US" sz="7400" dirty="0" err="1"/>
              <a:t>archivos</a:t>
            </a:r>
            <a:r>
              <a:rPr lang="en-US" sz="7400" dirty="0"/>
              <a:t> y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colecciones</a:t>
            </a:r>
            <a:r>
              <a:rPr lang="en-US" sz="7400" dirty="0"/>
              <a:t> </a:t>
            </a:r>
            <a:r>
              <a:rPr lang="en-US" sz="7400" dirty="0" err="1"/>
              <a:t>históricas</a:t>
            </a:r>
            <a:r>
              <a:rPr lang="en-US" sz="7400" dirty="0"/>
              <a:t> </a:t>
            </a:r>
            <a:r>
              <a:rPr lang="en-US" sz="7400" dirty="0" err="1"/>
              <a:t>que</a:t>
            </a:r>
            <a:r>
              <a:rPr lang="en-US" sz="7400" dirty="0"/>
              <a:t> </a:t>
            </a:r>
            <a:r>
              <a:rPr lang="en-US" sz="7400" dirty="0" err="1"/>
              <a:t>tiene</a:t>
            </a:r>
            <a:r>
              <a:rPr lang="en-US" sz="7400" dirty="0"/>
              <a:t> </a:t>
            </a:r>
            <a:r>
              <a:rPr lang="en-US" sz="7400" dirty="0" err="1"/>
              <a:t>bajo</a:t>
            </a:r>
            <a:r>
              <a:rPr lang="en-US" sz="7400" dirty="0"/>
              <a:t> </a:t>
            </a:r>
            <a:r>
              <a:rPr lang="en-US" sz="7400" dirty="0" err="1"/>
              <a:t>su</a:t>
            </a:r>
            <a:r>
              <a:rPr lang="en-US" sz="7400" dirty="0"/>
              <a:t> </a:t>
            </a:r>
            <a:r>
              <a:rPr lang="en-US" sz="7400" dirty="0" err="1"/>
              <a:t>custodia</a:t>
            </a:r>
            <a:r>
              <a:rPr lang="en-US" sz="7400" dirty="0"/>
              <a:t> </a:t>
            </a:r>
            <a:r>
              <a:rPr lang="en-US" sz="7400" dirty="0" err="1"/>
              <a:t>como</a:t>
            </a:r>
            <a:r>
              <a:rPr lang="en-US" sz="7400" dirty="0"/>
              <a:t> </a:t>
            </a:r>
            <a:r>
              <a:rPr lang="en-US" sz="7400" dirty="0" err="1"/>
              <a:t>fuente</a:t>
            </a:r>
            <a:r>
              <a:rPr lang="en-US" sz="7400" dirty="0"/>
              <a:t> </a:t>
            </a:r>
            <a:r>
              <a:rPr lang="en-US" sz="7400" dirty="0" err="1"/>
              <a:t>primaria</a:t>
            </a:r>
            <a:r>
              <a:rPr lang="en-US" sz="7400" dirty="0"/>
              <a:t> de la </a:t>
            </a:r>
            <a:r>
              <a:rPr lang="en-US" sz="7400" dirty="0" err="1"/>
              <a:t>investigación</a:t>
            </a:r>
            <a:r>
              <a:rPr lang="en-US" sz="7400" dirty="0"/>
              <a:t> </a:t>
            </a:r>
            <a:r>
              <a:rPr lang="en-US" sz="7400" dirty="0" err="1"/>
              <a:t>desde</a:t>
            </a:r>
            <a:r>
              <a:rPr lang="en-US" sz="7400" dirty="0"/>
              <a:t>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perspectivas</a:t>
            </a:r>
            <a:r>
              <a:rPr lang="en-US" sz="7400" dirty="0"/>
              <a:t> </a:t>
            </a:r>
            <a:r>
              <a:rPr lang="en-US" sz="7400" dirty="0" err="1"/>
              <a:t>bibliográfica</a:t>
            </a:r>
            <a:r>
              <a:rPr lang="en-US" sz="7400" dirty="0"/>
              <a:t>, cultural e </a:t>
            </a:r>
            <a:r>
              <a:rPr lang="en-US" sz="7400" dirty="0" err="1"/>
              <a:t>institucional</a:t>
            </a:r>
            <a:r>
              <a:rPr lang="en-US" sz="7400" dirty="0"/>
              <a:t> de los </a:t>
            </a:r>
            <a:r>
              <a:rPr lang="en-US" sz="7400" dirty="0" err="1"/>
              <a:t>materiales</a:t>
            </a:r>
            <a:r>
              <a:rPr lang="en-US" sz="7400" dirty="0"/>
              <a:t>. </a:t>
            </a:r>
          </a:p>
          <a:p>
            <a:pPr marL="800100" lvl="2" indent="0">
              <a:buNone/>
            </a:pPr>
            <a:r>
              <a:rPr lang="en-US" sz="7200" dirty="0"/>
              <a:t>	</a:t>
            </a:r>
            <a:r>
              <a:rPr lang="en-US" sz="6800" dirty="0" smtClean="0"/>
              <a:t>	- </a:t>
            </a:r>
            <a:r>
              <a:rPr lang="en-US" sz="6800" dirty="0"/>
              <a:t>Par A</a:t>
            </a:r>
          </a:p>
          <a:p>
            <a:pPr marL="800100" lvl="2" indent="0">
              <a:buNone/>
            </a:pPr>
            <a:r>
              <a:rPr lang="en-US" sz="6800" dirty="0"/>
              <a:t>		- Par </a:t>
            </a:r>
            <a:r>
              <a:rPr lang="en-US" sz="6800" dirty="0" smtClean="0"/>
              <a:t>B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</a:t>
            </a:r>
            <a:r>
              <a:rPr lang="en-US" sz="7200" dirty="0"/>
              <a:t>- 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Supervisor</a:t>
            </a:r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303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301004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5500" b="1" dirty="0" smtClean="0"/>
              <a:t>	</a:t>
            </a:r>
            <a:r>
              <a:rPr lang="en-US" sz="6400" b="1" dirty="0" smtClean="0"/>
              <a:t>17.</a:t>
            </a:r>
            <a:r>
              <a:rPr lang="en-US" sz="26400" b="1" dirty="0" smtClean="0"/>
              <a:t> </a:t>
            </a:r>
            <a:r>
              <a:rPr lang="en-US" sz="7400" dirty="0" err="1"/>
              <a:t>Evidencia</a:t>
            </a:r>
            <a:r>
              <a:rPr lang="en-US" sz="7400" dirty="0"/>
              <a:t> </a:t>
            </a:r>
            <a:r>
              <a:rPr lang="en-US" sz="7400" dirty="0" err="1"/>
              <a:t>conocimiento</a:t>
            </a:r>
            <a:r>
              <a:rPr lang="en-US" sz="7400" dirty="0"/>
              <a:t> y </a:t>
            </a:r>
            <a:r>
              <a:rPr lang="en-US" sz="7400" dirty="0" err="1"/>
              <a:t>dominio</a:t>
            </a:r>
            <a:r>
              <a:rPr lang="en-US" sz="7400" dirty="0"/>
              <a:t> de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destrezas</a:t>
            </a:r>
            <a:r>
              <a:rPr lang="en-US" sz="7400" dirty="0"/>
              <a:t> </a:t>
            </a:r>
            <a:r>
              <a:rPr lang="en-US" sz="7400" dirty="0" err="1"/>
              <a:t>necesarias</a:t>
            </a:r>
            <a:r>
              <a:rPr lang="en-US" sz="7400" dirty="0"/>
              <a:t> para el </a:t>
            </a:r>
            <a:r>
              <a:rPr lang="en-US" sz="7400" dirty="0" err="1"/>
              <a:t>desarrollo</a:t>
            </a:r>
            <a:r>
              <a:rPr lang="en-US" sz="7400" dirty="0"/>
              <a:t> e </a:t>
            </a:r>
            <a:r>
              <a:rPr lang="en-US" sz="7400" dirty="0" err="1"/>
              <a:t>implantación</a:t>
            </a:r>
            <a:r>
              <a:rPr lang="en-US" sz="7400" dirty="0"/>
              <a:t> de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nuevas</a:t>
            </a:r>
            <a:r>
              <a:rPr lang="en-US" sz="7400" dirty="0"/>
              <a:t> </a:t>
            </a:r>
            <a:r>
              <a:rPr lang="en-US" sz="7400" dirty="0" err="1"/>
              <a:t>tecnologías</a:t>
            </a:r>
            <a:r>
              <a:rPr lang="en-US" sz="7400" dirty="0"/>
              <a:t> </a:t>
            </a:r>
            <a:r>
              <a:rPr lang="en-US" sz="7400" dirty="0" err="1"/>
              <a:t>que</a:t>
            </a:r>
            <a:r>
              <a:rPr lang="en-US" sz="7400" dirty="0"/>
              <a:t> se </a:t>
            </a:r>
            <a:r>
              <a:rPr lang="en-US" sz="7400" dirty="0" err="1"/>
              <a:t>utilizan</a:t>
            </a:r>
            <a:r>
              <a:rPr lang="en-US" sz="7400" dirty="0"/>
              <a:t> en la </a:t>
            </a:r>
            <a:r>
              <a:rPr lang="en-US" sz="7400" dirty="0" err="1"/>
              <a:t>administración</a:t>
            </a:r>
            <a:r>
              <a:rPr lang="en-US" sz="7400" dirty="0"/>
              <a:t> y </a:t>
            </a:r>
            <a:r>
              <a:rPr lang="en-US" sz="7400" dirty="0" err="1"/>
              <a:t>como</a:t>
            </a:r>
            <a:r>
              <a:rPr lang="en-US" sz="7400" dirty="0"/>
              <a:t> </a:t>
            </a:r>
            <a:r>
              <a:rPr lang="en-US" sz="7400" dirty="0" err="1"/>
              <a:t>vehículo</a:t>
            </a:r>
            <a:r>
              <a:rPr lang="en-US" sz="7400" dirty="0"/>
              <a:t> para la </a:t>
            </a:r>
            <a:r>
              <a:rPr lang="en-US" sz="7400" dirty="0" err="1"/>
              <a:t>diseminación</a:t>
            </a:r>
            <a:r>
              <a:rPr lang="en-US" sz="7400" dirty="0"/>
              <a:t> tales </a:t>
            </a:r>
            <a:r>
              <a:rPr lang="en-US" sz="7400" dirty="0" err="1"/>
              <a:t>como</a:t>
            </a:r>
            <a:r>
              <a:rPr lang="en-US" sz="7400" dirty="0"/>
              <a:t> la </a:t>
            </a:r>
            <a:r>
              <a:rPr lang="en-US" sz="7400" dirty="0" err="1"/>
              <a:t>digitalización</a:t>
            </a:r>
            <a:r>
              <a:rPr lang="en-US" sz="7400" dirty="0"/>
              <a:t> de los </a:t>
            </a:r>
            <a:r>
              <a:rPr lang="en-US" sz="7400" dirty="0" err="1"/>
              <a:t>archivos</a:t>
            </a:r>
            <a:r>
              <a:rPr lang="en-US" sz="7400" dirty="0"/>
              <a:t> y de </a:t>
            </a:r>
            <a:r>
              <a:rPr lang="en-US" sz="7400" dirty="0" err="1"/>
              <a:t>las</a:t>
            </a:r>
            <a:r>
              <a:rPr lang="en-US" sz="7400" dirty="0"/>
              <a:t> </a:t>
            </a:r>
            <a:r>
              <a:rPr lang="en-US" sz="7400" dirty="0" err="1"/>
              <a:t>colecciones</a:t>
            </a:r>
            <a:r>
              <a:rPr lang="en-US" sz="7400" dirty="0"/>
              <a:t> </a:t>
            </a:r>
            <a:r>
              <a:rPr lang="en-US" sz="7400" dirty="0" err="1"/>
              <a:t>históricas</a:t>
            </a:r>
            <a:r>
              <a:rPr lang="en-US" sz="7400" dirty="0"/>
              <a:t>. </a:t>
            </a:r>
            <a:endParaRPr lang="en-US" dirty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</a:t>
            </a:r>
            <a:r>
              <a:rPr lang="en-US" sz="6800" dirty="0"/>
              <a:t>Par A</a:t>
            </a:r>
          </a:p>
          <a:p>
            <a:pPr marL="800100" lvl="2" indent="0">
              <a:buNone/>
            </a:pPr>
            <a:r>
              <a:rPr lang="en-US" sz="6800" dirty="0"/>
              <a:t>		- Par </a:t>
            </a:r>
            <a:r>
              <a:rPr lang="en-US" sz="6800" dirty="0" smtClean="0"/>
              <a:t>B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</a:t>
            </a:r>
            <a:r>
              <a:rPr lang="en-US" sz="7200" dirty="0"/>
              <a:t>- 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Supervisor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Usuarios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304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270672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5500" b="1" dirty="0" smtClean="0"/>
              <a:t>	</a:t>
            </a:r>
            <a:r>
              <a:rPr lang="en-US" sz="6400" b="1" dirty="0" smtClean="0"/>
              <a:t>18.</a:t>
            </a:r>
            <a:r>
              <a:rPr lang="en-US" sz="26400" b="1" dirty="0" smtClean="0"/>
              <a:t> </a:t>
            </a:r>
            <a:r>
              <a:rPr lang="en-US" sz="7400" dirty="0" err="1"/>
              <a:t>Evidencia</a:t>
            </a:r>
            <a:r>
              <a:rPr lang="en-US" sz="7400" dirty="0"/>
              <a:t> </a:t>
            </a:r>
            <a:r>
              <a:rPr lang="en-US" sz="7400" dirty="0" err="1" smtClean="0"/>
              <a:t>compromiso</a:t>
            </a:r>
            <a:r>
              <a:rPr lang="en-US" sz="7400" dirty="0" smtClean="0"/>
              <a:t> con:</a:t>
            </a:r>
          </a:p>
          <a:p>
            <a:pPr marL="800100" lvl="2" indent="0">
              <a:buNone/>
            </a:pPr>
            <a:r>
              <a:rPr lang="en-US" sz="7600" dirty="0" smtClean="0"/>
              <a:t>a. La </a:t>
            </a:r>
            <a:r>
              <a:rPr lang="en-US" sz="7600" dirty="0" err="1"/>
              <a:t>promoción</a:t>
            </a:r>
            <a:r>
              <a:rPr lang="en-US" sz="7600" dirty="0"/>
              <a:t> y el </a:t>
            </a:r>
            <a:r>
              <a:rPr lang="en-US" sz="7600" dirty="0" err="1"/>
              <a:t>reconocimiento</a:t>
            </a:r>
            <a:r>
              <a:rPr lang="en-US" sz="7600" dirty="0"/>
              <a:t> del valor de los </a:t>
            </a:r>
            <a:r>
              <a:rPr lang="en-US" sz="7600" dirty="0" err="1"/>
              <a:t>materiales</a:t>
            </a:r>
            <a:r>
              <a:rPr lang="en-US" sz="7600" dirty="0"/>
              <a:t> en los </a:t>
            </a:r>
            <a:r>
              <a:rPr lang="en-US" sz="7600" dirty="0" err="1"/>
              <a:t>archivos</a:t>
            </a:r>
            <a:r>
              <a:rPr lang="en-US" sz="7600" dirty="0"/>
              <a:t> y </a:t>
            </a:r>
            <a:r>
              <a:rPr lang="en-US" sz="7600" dirty="0" err="1"/>
              <a:t>colecciones</a:t>
            </a:r>
            <a:r>
              <a:rPr lang="en-US" sz="7600" dirty="0"/>
              <a:t> </a:t>
            </a:r>
            <a:r>
              <a:rPr lang="en-US" sz="7600" dirty="0" err="1"/>
              <a:t>históricas</a:t>
            </a:r>
            <a:r>
              <a:rPr lang="en-US" sz="7600" dirty="0"/>
              <a:t> entre </a:t>
            </a:r>
            <a:r>
              <a:rPr lang="en-US" sz="7600" dirty="0" err="1"/>
              <a:t>las</a:t>
            </a:r>
            <a:r>
              <a:rPr lang="en-US" sz="7600" dirty="0"/>
              <a:t> </a:t>
            </a:r>
            <a:r>
              <a:rPr lang="en-US" sz="7600" dirty="0" err="1"/>
              <a:t>diversas</a:t>
            </a:r>
            <a:r>
              <a:rPr lang="en-US" sz="7600" dirty="0"/>
              <a:t> </a:t>
            </a:r>
            <a:r>
              <a:rPr lang="en-US" sz="7600" dirty="0" err="1"/>
              <a:t>audiencias</a:t>
            </a:r>
            <a:r>
              <a:rPr lang="en-US" sz="7600" dirty="0"/>
              <a:t> a </a:t>
            </a:r>
            <a:r>
              <a:rPr lang="en-US" sz="7600" dirty="0" err="1"/>
              <a:t>las</a:t>
            </a:r>
            <a:r>
              <a:rPr lang="en-US" sz="7600" dirty="0"/>
              <a:t> </a:t>
            </a:r>
            <a:r>
              <a:rPr lang="en-US" sz="7600" dirty="0" err="1"/>
              <a:t>que</a:t>
            </a:r>
            <a:r>
              <a:rPr lang="en-US" sz="7600" dirty="0"/>
              <a:t> </a:t>
            </a:r>
            <a:r>
              <a:rPr lang="en-US" sz="7600" dirty="0" err="1"/>
              <a:t>sirve</a:t>
            </a:r>
            <a:r>
              <a:rPr lang="en-US" sz="7600" dirty="0"/>
              <a:t> </a:t>
            </a:r>
            <a:r>
              <a:rPr lang="en-US" sz="7600" dirty="0" err="1"/>
              <a:t>actualmente</a:t>
            </a:r>
            <a:r>
              <a:rPr lang="en-US" sz="7600" dirty="0"/>
              <a:t> o </a:t>
            </a:r>
            <a:r>
              <a:rPr lang="en-US" sz="7600" dirty="0" err="1"/>
              <a:t>podría</a:t>
            </a:r>
            <a:r>
              <a:rPr lang="en-US" sz="7600" dirty="0"/>
              <a:t> </a:t>
            </a:r>
            <a:r>
              <a:rPr lang="en-US" sz="7600" dirty="0" err="1"/>
              <a:t>servir</a:t>
            </a:r>
            <a:r>
              <a:rPr lang="en-US" sz="7600" dirty="0"/>
              <a:t> en el </a:t>
            </a:r>
            <a:r>
              <a:rPr lang="en-US" sz="7600" dirty="0" err="1"/>
              <a:t>futuro</a:t>
            </a:r>
            <a:r>
              <a:rPr lang="en-US" sz="7600" dirty="0"/>
              <a:t>. </a:t>
            </a:r>
          </a:p>
          <a:p>
            <a:pPr marL="400050" lvl="1" indent="0">
              <a:buNone/>
            </a:pP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Documentos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err="1" smtClean="0"/>
              <a:t>Materiales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Supervisor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Usuarios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270672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5500" b="1" dirty="0" smtClean="0"/>
              <a:t>	</a:t>
            </a:r>
            <a:r>
              <a:rPr lang="en-US" sz="6400" b="1" dirty="0" smtClean="0"/>
              <a:t>18.</a:t>
            </a:r>
            <a:r>
              <a:rPr lang="en-US" sz="26400" b="1" dirty="0" smtClean="0"/>
              <a:t> </a:t>
            </a:r>
            <a:r>
              <a:rPr lang="en-US" sz="7400" dirty="0" err="1"/>
              <a:t>Evidencia</a:t>
            </a:r>
            <a:r>
              <a:rPr lang="en-US" sz="7400" dirty="0"/>
              <a:t> </a:t>
            </a:r>
            <a:r>
              <a:rPr lang="en-US" sz="7400" dirty="0" err="1" smtClean="0"/>
              <a:t>compromiso</a:t>
            </a:r>
            <a:r>
              <a:rPr lang="en-US" sz="7400" dirty="0" smtClean="0"/>
              <a:t> con:</a:t>
            </a:r>
          </a:p>
          <a:p>
            <a:pPr marL="800100" lvl="2" indent="0">
              <a:buNone/>
            </a:pPr>
            <a:r>
              <a:rPr lang="en-US" sz="7600" dirty="0"/>
              <a:t>b</a:t>
            </a:r>
            <a:r>
              <a:rPr lang="en-US" sz="7600" dirty="0" smtClean="0"/>
              <a:t>. </a:t>
            </a:r>
            <a:r>
              <a:rPr lang="en-US" sz="8000" dirty="0"/>
              <a:t>La </a:t>
            </a:r>
            <a:r>
              <a:rPr lang="en-US" sz="8000" dirty="0" err="1"/>
              <a:t>integración</a:t>
            </a:r>
            <a:r>
              <a:rPr lang="en-US" sz="8000" dirty="0"/>
              <a:t> de </a:t>
            </a:r>
            <a:r>
              <a:rPr lang="en-US" sz="8000" dirty="0" err="1"/>
              <a:t>manera</a:t>
            </a:r>
            <a:r>
              <a:rPr lang="en-US" sz="8000" dirty="0"/>
              <a:t> </a:t>
            </a:r>
            <a:r>
              <a:rPr lang="en-US" sz="8000" dirty="0" err="1"/>
              <a:t>efectiva</a:t>
            </a:r>
            <a:r>
              <a:rPr lang="en-US" sz="8000" dirty="0"/>
              <a:t> de los </a:t>
            </a:r>
            <a:r>
              <a:rPr lang="en-US" sz="8000" dirty="0" err="1"/>
              <a:t>archivos</a:t>
            </a:r>
            <a:r>
              <a:rPr lang="en-US" sz="8000" dirty="0"/>
              <a:t> y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colecciones</a:t>
            </a:r>
            <a:r>
              <a:rPr lang="en-US" sz="8000" dirty="0"/>
              <a:t> </a:t>
            </a:r>
            <a:r>
              <a:rPr lang="en-US" sz="8000" dirty="0" err="1"/>
              <a:t>históricas</a:t>
            </a:r>
            <a:r>
              <a:rPr lang="en-US" sz="8000" dirty="0"/>
              <a:t> en el </a:t>
            </a:r>
            <a:r>
              <a:rPr lang="en-US" sz="8000" dirty="0" err="1"/>
              <a:t>ambiente</a:t>
            </a:r>
            <a:r>
              <a:rPr lang="en-US" sz="8000" dirty="0"/>
              <a:t> </a:t>
            </a:r>
            <a:r>
              <a:rPr lang="en-US" sz="8000" dirty="0" err="1"/>
              <a:t>institucional</a:t>
            </a:r>
            <a:r>
              <a:rPr lang="en-US" sz="8000" dirty="0"/>
              <a:t>. </a:t>
            </a:r>
          </a:p>
          <a:p>
            <a:pPr marL="400050" lvl="1" indent="0">
              <a:buNone/>
            </a:pP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Documentos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err="1" smtClean="0"/>
              <a:t>Materiales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Supervisor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Usuarios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306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270672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5500" b="1" dirty="0" smtClean="0"/>
              <a:t>	</a:t>
            </a:r>
            <a:r>
              <a:rPr lang="en-US" sz="6400" b="1" dirty="0" smtClean="0"/>
              <a:t>18.</a:t>
            </a:r>
            <a:r>
              <a:rPr lang="en-US" sz="26400" b="1" dirty="0" smtClean="0"/>
              <a:t> </a:t>
            </a:r>
            <a:r>
              <a:rPr lang="en-US" sz="7400" dirty="0" err="1"/>
              <a:t>Evidencia</a:t>
            </a:r>
            <a:r>
              <a:rPr lang="en-US" sz="7400" dirty="0"/>
              <a:t> </a:t>
            </a:r>
            <a:r>
              <a:rPr lang="en-US" sz="7400" dirty="0" err="1" smtClean="0"/>
              <a:t>compromiso</a:t>
            </a:r>
            <a:r>
              <a:rPr lang="en-US" sz="7400" dirty="0" smtClean="0"/>
              <a:t> con:</a:t>
            </a:r>
          </a:p>
          <a:p>
            <a:pPr marL="800100" lvl="2" indent="0">
              <a:buNone/>
            </a:pPr>
            <a:r>
              <a:rPr lang="en-US" sz="7600" dirty="0" smtClean="0"/>
              <a:t>c. </a:t>
            </a:r>
            <a:r>
              <a:rPr lang="en-US" sz="8000" dirty="0"/>
              <a:t>La </a:t>
            </a:r>
            <a:r>
              <a:rPr lang="en-US" sz="8000" dirty="0" err="1"/>
              <a:t>creación</a:t>
            </a:r>
            <a:r>
              <a:rPr lang="en-US" sz="8000" dirty="0"/>
              <a:t> de </a:t>
            </a:r>
            <a:r>
              <a:rPr lang="en-US" sz="8000" dirty="0" err="1"/>
              <a:t>servicios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faciliten</a:t>
            </a:r>
            <a:r>
              <a:rPr lang="en-US" sz="8000" dirty="0"/>
              <a:t> la labor de los </a:t>
            </a:r>
            <a:r>
              <a:rPr lang="en-US" sz="8000" dirty="0" err="1"/>
              <a:t>investigadores</a:t>
            </a:r>
            <a:r>
              <a:rPr lang="en-US" sz="8000" dirty="0"/>
              <a:t>. </a:t>
            </a:r>
          </a:p>
          <a:p>
            <a:pPr marL="400050" lvl="1" indent="0">
              <a:buNone/>
            </a:pP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Documentos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err="1" smtClean="0"/>
              <a:t>Materiales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Supervisor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Usuarios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307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270672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6400" b="1" dirty="0" smtClean="0"/>
              <a:t>	</a:t>
            </a:r>
            <a:r>
              <a:rPr lang="en-US" sz="7200" b="1" dirty="0" smtClean="0"/>
              <a:t>19.</a:t>
            </a:r>
            <a:r>
              <a:rPr lang="en-US" sz="28800" b="1" dirty="0"/>
              <a:t> </a:t>
            </a:r>
            <a:r>
              <a:rPr lang="en-US" sz="9600" dirty="0"/>
              <a:t>Identifica y </a:t>
            </a:r>
            <a:r>
              <a:rPr lang="en-US" sz="9600" dirty="0" err="1"/>
              <a:t>promueve</a:t>
            </a:r>
            <a:r>
              <a:rPr lang="en-US" sz="9600" dirty="0"/>
              <a:t> la </a:t>
            </a:r>
            <a:r>
              <a:rPr lang="en-US" sz="9600" dirty="0" err="1"/>
              <a:t>donación</a:t>
            </a:r>
            <a:r>
              <a:rPr lang="en-US" sz="9600" dirty="0"/>
              <a:t> de </a:t>
            </a:r>
            <a:r>
              <a:rPr lang="en-US" sz="9600" dirty="0" err="1"/>
              <a:t>documentos</a:t>
            </a:r>
            <a:r>
              <a:rPr lang="en-US" sz="9600" dirty="0"/>
              <a:t> con valor </a:t>
            </a:r>
            <a:r>
              <a:rPr lang="en-US" sz="9600" dirty="0" err="1"/>
              <a:t>histórico</a:t>
            </a:r>
            <a:r>
              <a:rPr lang="en-US" sz="9600" dirty="0"/>
              <a:t> para </a:t>
            </a:r>
            <a:r>
              <a:rPr lang="en-US" sz="9600" dirty="0" err="1"/>
              <a:t>integrarlos</a:t>
            </a:r>
            <a:r>
              <a:rPr lang="en-US" sz="9600" dirty="0"/>
              <a:t> a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err="1"/>
              <a:t>colecciones</a:t>
            </a:r>
            <a:r>
              <a:rPr lang="en-US" sz="9600" dirty="0"/>
              <a:t> de la </a:t>
            </a:r>
            <a:r>
              <a:rPr lang="en-US" sz="9600" dirty="0" err="1"/>
              <a:t>Biblioteca</a:t>
            </a:r>
            <a:r>
              <a:rPr lang="en-US" sz="9600" dirty="0"/>
              <a:t> </a:t>
            </a:r>
            <a:r>
              <a:rPr lang="en-US" sz="9600" dirty="0" err="1"/>
              <a:t>que</a:t>
            </a:r>
            <a:r>
              <a:rPr lang="en-US" sz="9600" dirty="0"/>
              <a:t> </a:t>
            </a:r>
            <a:r>
              <a:rPr lang="en-US" sz="9600" dirty="0" err="1"/>
              <a:t>corresponda</a:t>
            </a:r>
            <a:r>
              <a:rPr lang="en-US" sz="9600" dirty="0"/>
              <a:t>. </a:t>
            </a:r>
          </a:p>
          <a:p>
            <a:pPr marL="400050" lvl="1" indent="0">
              <a:buNone/>
            </a:pP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Documentos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err="1" smtClean="0"/>
              <a:t>Materiales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Supervisor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Usuarios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308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ARCHIVOS Y OTROS FONDOS DOCUMENTALES DE VALOR HISTÓRICO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19618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6000" b="1" dirty="0" smtClean="0"/>
              <a:t>	</a:t>
            </a:r>
            <a:r>
              <a:rPr lang="en-US" sz="6800" b="1" dirty="0" smtClean="0"/>
              <a:t>20.</a:t>
            </a:r>
            <a:r>
              <a:rPr lang="en-US" sz="28400" b="1" dirty="0" smtClean="0"/>
              <a:t> </a:t>
            </a:r>
            <a:r>
              <a:rPr lang="en-US" sz="7200" dirty="0"/>
              <a:t>Hace </a:t>
            </a:r>
            <a:r>
              <a:rPr lang="en-US" sz="7200" dirty="0" err="1"/>
              <a:t>accesibles</a:t>
            </a:r>
            <a:r>
              <a:rPr lang="en-US" sz="7200" dirty="0"/>
              <a:t> a </a:t>
            </a:r>
            <a:r>
              <a:rPr lang="en-US" sz="7200" dirty="0" err="1"/>
              <a:t>través</a:t>
            </a:r>
            <a:r>
              <a:rPr lang="en-US" sz="7200" dirty="0"/>
              <a:t> de la Internet </a:t>
            </a:r>
            <a:r>
              <a:rPr lang="en-US" sz="7200" dirty="0" err="1"/>
              <a:t>aquellos</a:t>
            </a:r>
            <a:r>
              <a:rPr lang="en-US" sz="7200" dirty="0"/>
              <a:t> </a:t>
            </a:r>
            <a:r>
              <a:rPr lang="en-US" sz="7200" dirty="0" err="1"/>
              <a:t>materiales</a:t>
            </a:r>
            <a:r>
              <a:rPr lang="en-US" sz="7200" dirty="0"/>
              <a:t> </a:t>
            </a:r>
            <a:r>
              <a:rPr lang="en-US" sz="7200" dirty="0" err="1"/>
              <a:t>que</a:t>
            </a:r>
            <a:r>
              <a:rPr lang="en-US" sz="7200" dirty="0"/>
              <a:t> no </a:t>
            </a:r>
            <a:r>
              <a:rPr lang="en-US" sz="7200" dirty="0" err="1"/>
              <a:t>tienen</a:t>
            </a:r>
            <a:r>
              <a:rPr lang="en-US" sz="7200" dirty="0"/>
              <a:t> </a:t>
            </a:r>
            <a:r>
              <a:rPr lang="en-US" sz="7200" dirty="0" err="1"/>
              <a:t>restricciones</a:t>
            </a:r>
            <a:r>
              <a:rPr lang="en-US" sz="7200" dirty="0"/>
              <a:t> de </a:t>
            </a:r>
            <a:r>
              <a:rPr lang="en-US" sz="7200" dirty="0" err="1"/>
              <a:t>derechos</a:t>
            </a:r>
            <a:r>
              <a:rPr lang="en-US" sz="7200" dirty="0"/>
              <a:t> de </a:t>
            </a:r>
            <a:r>
              <a:rPr lang="en-US" sz="7200" dirty="0" err="1"/>
              <a:t>autor</a:t>
            </a:r>
            <a:r>
              <a:rPr lang="en-US" sz="7200" dirty="0"/>
              <a:t> y </a:t>
            </a:r>
            <a:r>
              <a:rPr lang="en-US" sz="7200" dirty="0" err="1"/>
              <a:t>propiedad</a:t>
            </a:r>
            <a:r>
              <a:rPr lang="en-US" sz="7200" dirty="0"/>
              <a:t> </a:t>
            </a:r>
            <a:r>
              <a:rPr lang="en-US" sz="7200" dirty="0" err="1"/>
              <a:t>intelectual</a:t>
            </a:r>
            <a:r>
              <a:rPr lang="en-US" sz="7200" dirty="0"/>
              <a:t>. </a:t>
            </a:r>
          </a:p>
          <a:p>
            <a:pPr marL="400050" lvl="1" indent="0">
              <a:buNone/>
            </a:pP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Par A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Par B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</a:t>
            </a:r>
            <a:r>
              <a:rPr lang="en-US" sz="7200" dirty="0"/>
              <a:t>- 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Supervisor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Usuarios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309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MULTIMEDIOS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461963" indent="-461963">
              <a:buFont typeface="Arial" pitchFamily="34" charset="0"/>
              <a:buAutoNum type="arabicPeriod" startAt="26"/>
              <a:defRPr/>
            </a:pPr>
            <a:r>
              <a:rPr lang="es-ES" sz="2800" dirty="0"/>
              <a:t>Participa activamente en el logro de los propósitos de las reuniones de facultad o unidad a la que pertenece.</a:t>
            </a:r>
          </a:p>
          <a:p>
            <a:pPr marL="0" indent="0">
              <a:buNone/>
              <a:defRPr/>
            </a:pPr>
            <a:r>
              <a:rPr lang="es-ES" sz="2800" dirty="0" smtClean="0"/>
              <a:t>        </a:t>
            </a:r>
            <a:r>
              <a:rPr lang="es-ES" sz="2800" dirty="0"/>
              <a:t>-  Supervisor</a:t>
            </a:r>
          </a:p>
          <a:p>
            <a:pPr marL="0" indent="684213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- </a:t>
            </a:r>
            <a:r>
              <a:rPr lang="es-ES" sz="2800" dirty="0" smtClean="0"/>
              <a:t>Labor </a:t>
            </a:r>
            <a:r>
              <a:rPr lang="es-ES" sz="2800" dirty="0"/>
              <a:t>en el área de Docencia General</a:t>
            </a:r>
            <a:endParaRPr lang="es-E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s-ES" altLang="en-US" sz="2800" dirty="0"/>
              <a:t>        - Pares</a:t>
            </a:r>
          </a:p>
          <a:p>
            <a:pPr marL="0" indent="0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s-ES" sz="2800" dirty="0" smtClean="0"/>
              <a:t>Par </a:t>
            </a:r>
            <a:r>
              <a:rPr lang="es-ES" sz="2800" dirty="0"/>
              <a:t>A en el área de Docencia General</a:t>
            </a:r>
          </a:p>
          <a:p>
            <a:pPr marL="0" indent="0">
              <a:buNone/>
              <a:defRPr/>
            </a:pPr>
            <a:r>
              <a:rPr lang="es-ES" sz="2800" dirty="0"/>
              <a:t>           </a:t>
            </a:r>
            <a:r>
              <a:rPr lang="es-ES" sz="2800" dirty="0" smtClean="0"/>
              <a:t>- Par </a:t>
            </a:r>
            <a:r>
              <a:rPr lang="es-ES" sz="2800" dirty="0"/>
              <a:t>B en el área de Docencia </a:t>
            </a:r>
            <a:r>
              <a:rPr lang="es-ES" sz="2800" dirty="0" smtClean="0"/>
              <a:t>General</a:t>
            </a:r>
          </a:p>
          <a:p>
            <a:pPr marL="0" indent="0">
              <a:buNone/>
              <a:defRPr/>
            </a:pPr>
            <a:r>
              <a:rPr lang="es-ES" sz="2800" dirty="0"/>
              <a:t>	</a:t>
            </a:r>
            <a:r>
              <a:rPr lang="es-ES" sz="2800" dirty="0" smtClean="0"/>
              <a:t>	- </a:t>
            </a:r>
            <a:r>
              <a:rPr lang="en-US" sz="2800" dirty="0"/>
              <a:t>Par C – </a:t>
            </a:r>
            <a:r>
              <a:rPr lang="en-US" sz="2800" dirty="0" err="1"/>
              <a:t>Área</a:t>
            </a:r>
            <a:r>
              <a:rPr lang="en-US" sz="2800" dirty="0"/>
              <a:t> de </a:t>
            </a:r>
            <a:r>
              <a:rPr lang="en-US" sz="2800" dirty="0" err="1"/>
              <a:t>Docencia</a:t>
            </a:r>
            <a:r>
              <a:rPr lang="en-US" sz="2800" dirty="0"/>
              <a:t> </a:t>
            </a:r>
            <a:endParaRPr lang="es-E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22181" y="5734664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86726" y="5734664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81856" y="5734664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135" y="5734664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270672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6000" b="1" dirty="0" smtClean="0"/>
              <a:t>	</a:t>
            </a:r>
            <a:r>
              <a:rPr lang="en-US" sz="6800" b="1" dirty="0" smtClean="0"/>
              <a:t>21.</a:t>
            </a:r>
            <a:r>
              <a:rPr lang="en-US" sz="28400" b="1" dirty="0" smtClean="0"/>
              <a:t> </a:t>
            </a:r>
            <a:r>
              <a:rPr lang="en-US" sz="8000" dirty="0"/>
              <a:t>Aboga para </a:t>
            </a:r>
            <a:r>
              <a:rPr lang="en-US" sz="8000" dirty="0" err="1"/>
              <a:t>que</a:t>
            </a:r>
            <a:r>
              <a:rPr lang="en-US" sz="8000" dirty="0"/>
              <a:t> la </a:t>
            </a:r>
            <a:r>
              <a:rPr lang="en-US" sz="8000" dirty="0" err="1"/>
              <a:t>Biblioteca</a:t>
            </a:r>
            <a:r>
              <a:rPr lang="en-US" sz="8000" dirty="0"/>
              <a:t> </a:t>
            </a:r>
            <a:r>
              <a:rPr lang="en-US" sz="8000" dirty="0" err="1"/>
              <a:t>adquiera</a:t>
            </a:r>
            <a:r>
              <a:rPr lang="en-US" sz="8000" dirty="0"/>
              <a:t>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tecnologías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son </a:t>
            </a:r>
            <a:r>
              <a:rPr lang="en-US" sz="8000" dirty="0" err="1"/>
              <a:t>viables</a:t>
            </a:r>
            <a:r>
              <a:rPr lang="en-US" sz="8000" dirty="0"/>
              <a:t> para los </a:t>
            </a:r>
            <a:r>
              <a:rPr lang="en-US" sz="8000" dirty="0" err="1"/>
              <a:t>servicios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ofrece</a:t>
            </a:r>
            <a:r>
              <a:rPr lang="en-US" sz="8000" dirty="0"/>
              <a:t> en la </a:t>
            </a:r>
            <a:r>
              <a:rPr lang="en-US" sz="8000" dirty="0" err="1"/>
              <a:t>colección</a:t>
            </a:r>
            <a:r>
              <a:rPr lang="en-US" sz="8000" dirty="0"/>
              <a:t> </a:t>
            </a:r>
            <a:r>
              <a:rPr lang="en-US" sz="8000" dirty="0" err="1"/>
              <a:t>multimedios</a:t>
            </a:r>
            <a:r>
              <a:rPr lang="en-US" sz="8000" dirty="0"/>
              <a:t>.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Par A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Par B</a:t>
            </a:r>
          </a:p>
          <a:p>
            <a:pPr marL="800100" lvl="2" indent="0">
              <a:buNone/>
            </a:pPr>
            <a:r>
              <a:rPr lang="en-US" sz="7200" dirty="0" smtClean="0"/>
              <a:t>		- </a:t>
            </a:r>
            <a:r>
              <a:rPr lang="en-US" sz="7200" dirty="0"/>
              <a:t>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Supervisor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Usuarios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310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MULTIMEDIOS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270672"/>
            <a:ext cx="8841292" cy="3466181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6000" b="1" dirty="0" smtClean="0"/>
              <a:t>	</a:t>
            </a:r>
            <a:r>
              <a:rPr lang="en-US" sz="6800" b="1" dirty="0" smtClean="0"/>
              <a:t>22.</a:t>
            </a:r>
            <a:r>
              <a:rPr lang="en-US" sz="28400" b="1" dirty="0" smtClean="0"/>
              <a:t> </a:t>
            </a:r>
            <a:r>
              <a:rPr lang="en-US" sz="8000" dirty="0"/>
              <a:t>Demuestra la </a:t>
            </a:r>
            <a:r>
              <a:rPr lang="en-US" sz="8000" dirty="0" err="1"/>
              <a:t>capacidad</a:t>
            </a:r>
            <a:r>
              <a:rPr lang="en-US" sz="8000" dirty="0"/>
              <a:t> de </a:t>
            </a:r>
            <a:r>
              <a:rPr lang="en-US" sz="8000" dirty="0" err="1"/>
              <a:t>poder</a:t>
            </a:r>
            <a:r>
              <a:rPr lang="en-US" sz="8000" dirty="0"/>
              <a:t> </a:t>
            </a:r>
            <a:r>
              <a:rPr lang="en-US" sz="8000" dirty="0" err="1"/>
              <a:t>adoptar</a:t>
            </a:r>
            <a:r>
              <a:rPr lang="en-US" sz="8000" dirty="0"/>
              <a:t>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nuevas</a:t>
            </a:r>
            <a:r>
              <a:rPr lang="en-US" sz="8000" dirty="0"/>
              <a:t> </a:t>
            </a:r>
            <a:r>
              <a:rPr lang="en-US" sz="8000" dirty="0" err="1"/>
              <a:t>tecnologías</a:t>
            </a:r>
            <a:r>
              <a:rPr lang="en-US" sz="8000" dirty="0"/>
              <a:t> para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</a:t>
            </a:r>
            <a:r>
              <a:rPr lang="en-US" sz="8000" dirty="0" err="1" smtClean="0"/>
              <a:t>colecciones</a:t>
            </a:r>
            <a:r>
              <a:rPr lang="en-US" sz="8000" dirty="0" smtClean="0"/>
              <a:t> </a:t>
            </a:r>
            <a:r>
              <a:rPr lang="en-US" sz="8000" dirty="0" err="1"/>
              <a:t>multimedios</a:t>
            </a:r>
            <a:r>
              <a:rPr lang="en-US" sz="8000" dirty="0"/>
              <a:t> </a:t>
            </a:r>
            <a:r>
              <a:rPr lang="en-US" sz="8000" dirty="0" err="1"/>
              <a:t>siempre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estas</a:t>
            </a:r>
            <a:r>
              <a:rPr lang="en-US" sz="8000" dirty="0"/>
              <a:t> </a:t>
            </a:r>
            <a:r>
              <a:rPr lang="en-US" sz="8000" dirty="0" err="1"/>
              <a:t>cumplan</a:t>
            </a:r>
            <a:r>
              <a:rPr lang="en-US" sz="8000" dirty="0"/>
              <a:t> con </a:t>
            </a:r>
            <a:r>
              <a:rPr lang="en-US" sz="8000" dirty="0" err="1"/>
              <a:t>las</a:t>
            </a:r>
            <a:r>
              <a:rPr lang="en-US" sz="8000" dirty="0"/>
              <a:t> </a:t>
            </a:r>
            <a:r>
              <a:rPr lang="en-US" sz="8000" dirty="0" err="1"/>
              <a:t>necesidades</a:t>
            </a:r>
            <a:r>
              <a:rPr lang="en-US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</a:t>
            </a:r>
            <a:r>
              <a:rPr lang="en-US" sz="8000" dirty="0" err="1" smtClean="0"/>
              <a:t>institucionales</a:t>
            </a:r>
            <a:r>
              <a:rPr lang="en-US" sz="8000" dirty="0"/>
              <a:t>. </a:t>
            </a:r>
          </a:p>
          <a:p>
            <a:pPr marL="400050" lvl="1" indent="0">
              <a:buNone/>
            </a:pP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Par A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Par B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</a:t>
            </a:r>
            <a:r>
              <a:rPr lang="en-US" sz="7200" dirty="0"/>
              <a:t>- Par C</a:t>
            </a:r>
          </a:p>
          <a:p>
            <a:pPr marL="800100" lvl="2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Supervisor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Usuarios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311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MULTIMEDIOS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1866008"/>
            <a:ext cx="8841292" cy="3034986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5600" b="1" dirty="0" smtClean="0"/>
              <a:t>	</a:t>
            </a:r>
            <a:r>
              <a:rPr lang="en-US" sz="6400" b="1" dirty="0" smtClean="0"/>
              <a:t>23.</a:t>
            </a:r>
            <a:r>
              <a:rPr lang="en-US" sz="28000" b="1" dirty="0" smtClean="0"/>
              <a:t> </a:t>
            </a:r>
            <a:r>
              <a:rPr lang="en-US" sz="9600" dirty="0"/>
              <a:t>Desarrolla </a:t>
            </a:r>
            <a:r>
              <a:rPr lang="en-US" sz="9600" dirty="0" err="1"/>
              <a:t>políticas</a:t>
            </a:r>
            <a:r>
              <a:rPr lang="en-US" sz="9600" dirty="0"/>
              <a:t> y </a:t>
            </a:r>
            <a:r>
              <a:rPr lang="en-US" sz="9600" dirty="0" err="1"/>
              <a:t>lleva</a:t>
            </a:r>
            <a:r>
              <a:rPr lang="en-US" sz="9600" dirty="0"/>
              <a:t> a </a:t>
            </a:r>
            <a:r>
              <a:rPr lang="en-US" sz="9600" dirty="0" err="1"/>
              <a:t>cabo</a:t>
            </a:r>
            <a:r>
              <a:rPr lang="en-US" sz="9600" dirty="0"/>
              <a:t> </a:t>
            </a:r>
            <a:r>
              <a:rPr lang="en-US" sz="9600" dirty="0" err="1"/>
              <a:t>procedimientos</a:t>
            </a:r>
            <a:r>
              <a:rPr lang="en-US" sz="9600" dirty="0"/>
              <a:t> para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</a:t>
            </a:r>
            <a:r>
              <a:rPr lang="en-US" sz="9600" dirty="0" err="1" smtClean="0"/>
              <a:t>colecciones</a:t>
            </a:r>
            <a:r>
              <a:rPr lang="en-US" sz="9600" dirty="0" smtClean="0"/>
              <a:t> </a:t>
            </a:r>
            <a:r>
              <a:rPr lang="en-US" sz="9600" dirty="0" err="1"/>
              <a:t>multimedios</a:t>
            </a:r>
            <a:r>
              <a:rPr lang="en-US" sz="9600" dirty="0"/>
              <a:t> en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err="1"/>
              <a:t>cuales</a:t>
            </a:r>
            <a:r>
              <a:rPr lang="en-US" sz="9600" dirty="0"/>
              <a:t> </a:t>
            </a:r>
            <a:r>
              <a:rPr lang="en-US" sz="9600" dirty="0" err="1"/>
              <a:t>considera</a:t>
            </a:r>
            <a:r>
              <a:rPr lang="en-US" sz="9600" dirty="0"/>
              <a:t> la : </a:t>
            </a:r>
          </a:p>
          <a:p>
            <a:pPr marL="400050" lvl="1" indent="0">
              <a:buNone/>
            </a:pPr>
            <a:endParaRPr lang="en-US" sz="7400" dirty="0" smtClean="0"/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Compra</a:t>
            </a:r>
            <a:r>
              <a:rPr lang="en-US" sz="6800" dirty="0" smtClean="0"/>
              <a:t>  - (</a:t>
            </a:r>
            <a:r>
              <a:rPr lang="en-US" sz="6800" dirty="0" err="1" smtClean="0"/>
              <a:t>Evaluaciónes</a:t>
            </a:r>
            <a:r>
              <a:rPr lang="en-US" sz="6800" dirty="0" smtClean="0"/>
              <a:t> Pares, Supervisor)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Alquiler </a:t>
            </a:r>
            <a:r>
              <a:rPr lang="en-US" sz="6800" dirty="0"/>
              <a:t>- (</a:t>
            </a:r>
            <a:r>
              <a:rPr lang="en-US" sz="6800" dirty="0" err="1" smtClean="0"/>
              <a:t>Evaluaciónes</a:t>
            </a:r>
            <a:r>
              <a:rPr lang="en-US" sz="6800" dirty="0" smtClean="0"/>
              <a:t>, Pares, Supervisor)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- </a:t>
            </a:r>
            <a:r>
              <a:rPr lang="en-US" sz="6800" dirty="0" smtClean="0"/>
              <a:t>Evaluación y </a:t>
            </a:r>
            <a:r>
              <a:rPr lang="en-US" sz="6800" dirty="0" err="1" smtClean="0"/>
              <a:t>Descarte</a:t>
            </a:r>
            <a:r>
              <a:rPr lang="en-US" sz="6800" dirty="0" smtClean="0"/>
              <a:t> </a:t>
            </a:r>
            <a:r>
              <a:rPr lang="en-US" sz="6800" dirty="0"/>
              <a:t>- (</a:t>
            </a:r>
            <a:r>
              <a:rPr lang="en-US" sz="6800" dirty="0" err="1" smtClean="0"/>
              <a:t>Evaluaciónes</a:t>
            </a:r>
            <a:r>
              <a:rPr lang="en-US" sz="6800" dirty="0" smtClean="0"/>
              <a:t>, Pares, Supervisor)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Uso</a:t>
            </a:r>
            <a:r>
              <a:rPr lang="en-US" sz="6800" dirty="0" smtClean="0"/>
              <a:t> </a:t>
            </a:r>
            <a:r>
              <a:rPr lang="en-US" sz="6800" dirty="0" err="1" smtClean="0"/>
              <a:t>compartido</a:t>
            </a:r>
            <a:r>
              <a:rPr lang="en-US" sz="6800" dirty="0" smtClean="0"/>
              <a:t> de los </a:t>
            </a:r>
            <a:r>
              <a:rPr lang="en-US" sz="6800" dirty="0" err="1" smtClean="0"/>
              <a:t>recursos</a:t>
            </a:r>
            <a:r>
              <a:rPr lang="en-US" sz="6800" dirty="0" smtClean="0"/>
              <a:t> </a:t>
            </a:r>
            <a:r>
              <a:rPr lang="en-US" sz="6800" dirty="0"/>
              <a:t>- (</a:t>
            </a:r>
            <a:r>
              <a:rPr lang="en-US" sz="6800" dirty="0" err="1" smtClean="0"/>
              <a:t>Evaluaciónes</a:t>
            </a:r>
            <a:r>
              <a:rPr lang="en-US" sz="6800" dirty="0" smtClean="0"/>
              <a:t>, Pares, Supervisor)</a:t>
            </a:r>
          </a:p>
          <a:p>
            <a:pPr marL="800100" lvl="2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- </a:t>
            </a:r>
            <a:r>
              <a:rPr lang="en-US" sz="6800" dirty="0" err="1" smtClean="0"/>
              <a:t>Licencias</a:t>
            </a:r>
            <a:r>
              <a:rPr lang="en-US" sz="6800" dirty="0" smtClean="0"/>
              <a:t> de </a:t>
            </a:r>
            <a:r>
              <a:rPr lang="en-US" sz="6800" dirty="0" err="1" smtClean="0"/>
              <a:t>Uso</a:t>
            </a:r>
            <a:r>
              <a:rPr lang="en-US" sz="6800" dirty="0" smtClean="0"/>
              <a:t> </a:t>
            </a:r>
            <a:r>
              <a:rPr lang="en-US" sz="6800" dirty="0"/>
              <a:t>- (</a:t>
            </a:r>
            <a:r>
              <a:rPr lang="en-US" sz="6800" dirty="0" err="1" smtClean="0"/>
              <a:t>Evaluaciónes</a:t>
            </a:r>
            <a:r>
              <a:rPr lang="en-US" sz="6800" dirty="0" smtClean="0"/>
              <a:t>, Pares, Supervisor)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MULTIMEDIOS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1866008"/>
            <a:ext cx="8841292" cy="303498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600" b="1" dirty="0" smtClean="0"/>
              <a:t>	</a:t>
            </a:r>
            <a:r>
              <a:rPr lang="en-US" sz="6400" b="1" dirty="0" smtClean="0"/>
              <a:t>24.</a:t>
            </a:r>
            <a:r>
              <a:rPr lang="en-US" sz="28000" b="1" dirty="0" smtClean="0"/>
              <a:t> </a:t>
            </a:r>
            <a:r>
              <a:rPr lang="en-US" sz="9600" dirty="0" err="1"/>
              <a:t>Esta</a:t>
            </a:r>
            <a:r>
              <a:rPr lang="en-US" sz="9600" dirty="0"/>
              <a:t>́ </a:t>
            </a:r>
            <a:r>
              <a:rPr lang="en-US" sz="9600" dirty="0" err="1"/>
              <a:t>afiliado</a:t>
            </a:r>
            <a:r>
              <a:rPr lang="en-US" sz="9600" dirty="0"/>
              <a:t>(a) a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err="1"/>
              <a:t>asociaciones</a:t>
            </a:r>
            <a:r>
              <a:rPr lang="en-US" sz="9600" dirty="0"/>
              <a:t> </a:t>
            </a:r>
            <a:r>
              <a:rPr lang="en-US" sz="9600" dirty="0" err="1"/>
              <a:t>profesionales</a:t>
            </a:r>
            <a:r>
              <a:rPr lang="en-US" sz="9600" dirty="0"/>
              <a:t>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    </a:t>
            </a:r>
            <a:r>
              <a:rPr lang="en-US" sz="9600" dirty="0" err="1" smtClean="0"/>
              <a:t>pertinentes</a:t>
            </a:r>
            <a:r>
              <a:rPr lang="en-US" sz="9600" dirty="0" smtClean="0"/>
              <a:t> </a:t>
            </a:r>
            <a:r>
              <a:rPr lang="en-US" sz="9600" dirty="0"/>
              <a:t>a </a:t>
            </a:r>
            <a:r>
              <a:rPr lang="en-US" sz="9600" dirty="0" smtClean="0"/>
              <a:t>los </a:t>
            </a:r>
            <a:r>
              <a:rPr lang="en-US" sz="9600" dirty="0" err="1"/>
              <a:t>multimedios</a:t>
            </a:r>
            <a:r>
              <a:rPr lang="en-US" sz="9600" dirty="0"/>
              <a:t>. </a:t>
            </a:r>
          </a:p>
          <a:p>
            <a:pPr marL="400050" lvl="1" indent="0">
              <a:buNone/>
            </a:pPr>
            <a:r>
              <a:rPr lang="en-US" sz="7400" dirty="0"/>
              <a:t>	</a:t>
            </a:r>
            <a:r>
              <a:rPr lang="en-US" sz="7200" dirty="0"/>
              <a:t>	</a:t>
            </a:r>
            <a:r>
              <a:rPr lang="en-US" sz="6800" dirty="0" smtClean="0"/>
              <a:t>	- Documentos</a:t>
            </a:r>
          </a:p>
          <a:p>
            <a:pPr marL="400050" lvl="1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	- </a:t>
            </a:r>
            <a:r>
              <a:rPr lang="en-US" sz="6800" dirty="0" err="1" smtClean="0"/>
              <a:t>Informes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313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MULTIMEDIOS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1866008"/>
            <a:ext cx="8841292" cy="30349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25. </a:t>
            </a:r>
            <a:r>
              <a:rPr lang="en-US" sz="9600" dirty="0" err="1"/>
              <a:t>Consideraciones</a:t>
            </a:r>
            <a:r>
              <a:rPr lang="en-US" sz="9600" dirty="0"/>
              <a:t> </a:t>
            </a:r>
            <a:r>
              <a:rPr lang="en-US" sz="9600" dirty="0" err="1"/>
              <a:t>presupuestarias</a:t>
            </a:r>
            <a:r>
              <a:rPr lang="en-US" sz="9600" dirty="0"/>
              <a:t> para:</a:t>
            </a:r>
          </a:p>
          <a:p>
            <a:pPr marL="400050" lvl="1" indent="0">
              <a:buNone/>
            </a:pPr>
            <a:r>
              <a:rPr lang="en-US" sz="9600" dirty="0"/>
              <a:t>			- </a:t>
            </a:r>
            <a:r>
              <a:rPr lang="en-US" sz="9600" dirty="0" err="1"/>
              <a:t>Mantenimiento</a:t>
            </a:r>
            <a:r>
              <a:rPr lang="en-US" sz="9600" dirty="0"/>
              <a:t> y </a:t>
            </a:r>
            <a:r>
              <a:rPr lang="en-US" sz="9600" dirty="0" err="1"/>
              <a:t>reparación</a:t>
            </a:r>
            <a:r>
              <a:rPr lang="en-US" sz="9600" dirty="0"/>
              <a:t> de </a:t>
            </a:r>
            <a:r>
              <a:rPr lang="en-US" sz="9600" dirty="0" err="1"/>
              <a:t>equipos</a:t>
            </a:r>
            <a:r>
              <a:rPr lang="en-US" sz="9600" dirty="0"/>
              <a:t> </a:t>
            </a:r>
            <a:r>
              <a:rPr lang="en-US" sz="9600" dirty="0" err="1"/>
              <a:t>averiados</a:t>
            </a:r>
            <a:endParaRPr lang="en-US" sz="9600" dirty="0"/>
          </a:p>
          <a:p>
            <a:pPr marL="400050" lvl="1" indent="0">
              <a:buNone/>
            </a:pPr>
            <a:r>
              <a:rPr lang="en-US" sz="9600" dirty="0"/>
              <a:t>			- </a:t>
            </a:r>
            <a:r>
              <a:rPr lang="en-US" sz="9600" dirty="0" err="1"/>
              <a:t>Reemplazar</a:t>
            </a:r>
            <a:r>
              <a:rPr lang="en-US" sz="9600" dirty="0"/>
              <a:t> los </a:t>
            </a:r>
            <a:r>
              <a:rPr lang="en-US" sz="9600" dirty="0" err="1"/>
              <a:t>materiales</a:t>
            </a:r>
            <a:r>
              <a:rPr lang="en-US" sz="9600" dirty="0"/>
              <a:t> y </a:t>
            </a:r>
            <a:r>
              <a:rPr lang="en-US" sz="9600" dirty="0" err="1"/>
              <a:t>equipos</a:t>
            </a:r>
            <a:r>
              <a:rPr lang="en-US" sz="9600" dirty="0"/>
              <a:t> </a:t>
            </a:r>
            <a:r>
              <a:rPr lang="en-US" sz="9600" dirty="0" err="1"/>
              <a:t>deteriorados</a:t>
            </a:r>
            <a:r>
              <a:rPr lang="en-US" sz="9600" dirty="0"/>
              <a:t> </a:t>
            </a:r>
            <a:br>
              <a:rPr lang="en-US" sz="9600" dirty="0"/>
            </a:br>
            <a:r>
              <a:rPr lang="en-US" sz="9600" dirty="0"/>
              <a:t>                  </a:t>
            </a:r>
            <a:r>
              <a:rPr lang="en-US" sz="9600" dirty="0" err="1"/>
              <a:t>por</a:t>
            </a:r>
            <a:r>
              <a:rPr lang="en-US" sz="9600" dirty="0"/>
              <a:t> el </a:t>
            </a:r>
            <a:r>
              <a:rPr lang="en-US" sz="9600" dirty="0" err="1"/>
              <a:t>uso</a:t>
            </a:r>
            <a:r>
              <a:rPr lang="en-US" sz="9600" dirty="0"/>
              <a:t>.</a:t>
            </a:r>
            <a:br>
              <a:rPr lang="en-US" sz="9600" dirty="0"/>
            </a:br>
            <a:r>
              <a:rPr lang="en-US" sz="9600" dirty="0"/>
              <a:t>			- </a:t>
            </a:r>
            <a:r>
              <a:rPr lang="en-US" sz="9600" dirty="0" err="1"/>
              <a:t>Actualizar</a:t>
            </a:r>
            <a:r>
              <a:rPr lang="en-US" sz="9600" dirty="0"/>
              <a:t>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err="1"/>
              <a:t>capacidades</a:t>
            </a:r>
            <a:r>
              <a:rPr lang="en-US" sz="9600" dirty="0"/>
              <a:t> de </a:t>
            </a:r>
            <a:r>
              <a:rPr lang="en-US" sz="9600" dirty="0" err="1"/>
              <a:t>equipos</a:t>
            </a:r>
            <a:r>
              <a:rPr lang="en-US" sz="9600" dirty="0"/>
              <a:t> </a:t>
            </a:r>
            <a:r>
              <a:rPr lang="en-US" sz="9600" dirty="0" err="1"/>
              <a:t>existentes</a:t>
            </a:r>
            <a:r>
              <a:rPr lang="en-US" sz="9600" dirty="0"/>
              <a:t> en la </a:t>
            </a:r>
            <a:br>
              <a:rPr lang="en-US" sz="9600" dirty="0"/>
            </a:br>
            <a:r>
              <a:rPr lang="en-US" sz="9600" dirty="0"/>
              <a:t>                  </a:t>
            </a:r>
            <a:r>
              <a:rPr lang="en-US" sz="9600" dirty="0" err="1"/>
              <a:t>Biblioteca</a:t>
            </a:r>
            <a:r>
              <a:rPr lang="en-US" sz="9600" dirty="0"/>
              <a:t>.</a:t>
            </a:r>
          </a:p>
          <a:p>
            <a:pPr marL="400050" lvl="1" indent="0">
              <a:buNone/>
            </a:pPr>
            <a:r>
              <a:rPr lang="en-US" sz="6800" dirty="0"/>
              <a:t>	</a:t>
            </a:r>
            <a:r>
              <a:rPr lang="en-US" sz="6800" dirty="0" smtClean="0"/>
              <a:t>		- </a:t>
            </a:r>
            <a:r>
              <a:rPr lang="en-US" sz="9600" dirty="0"/>
              <a:t>Se </a:t>
            </a:r>
            <a:r>
              <a:rPr lang="en-US" sz="9600" dirty="0" err="1"/>
              <a:t>mantiene</a:t>
            </a:r>
            <a:r>
              <a:rPr lang="en-US" sz="9600" dirty="0"/>
              <a:t> </a:t>
            </a:r>
            <a:r>
              <a:rPr lang="en-US" sz="9600" dirty="0" err="1"/>
              <a:t>atento</a:t>
            </a:r>
            <a:r>
              <a:rPr lang="en-US" sz="9600" dirty="0"/>
              <a:t>(a) al </a:t>
            </a:r>
            <a:r>
              <a:rPr lang="en-US" sz="9600" dirty="0" err="1"/>
              <a:t>incremento</a:t>
            </a:r>
            <a:r>
              <a:rPr lang="en-US" sz="9600" dirty="0"/>
              <a:t> en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err="1"/>
              <a:t>demanda</a:t>
            </a:r>
            <a:r>
              <a:rPr lang="en-US" sz="9600" dirty="0"/>
              <a:t> del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        </a:t>
            </a:r>
            <a:r>
              <a:rPr lang="en-US" sz="9600" dirty="0" err="1" smtClean="0"/>
              <a:t>uso</a:t>
            </a:r>
            <a:r>
              <a:rPr lang="en-US" sz="9600" dirty="0" smtClean="0"/>
              <a:t> </a:t>
            </a:r>
            <a:r>
              <a:rPr lang="en-US" sz="9600" dirty="0"/>
              <a:t>de </a:t>
            </a:r>
            <a:r>
              <a:rPr lang="en-US" sz="9600" dirty="0" err="1"/>
              <a:t>equipos</a:t>
            </a:r>
            <a:r>
              <a:rPr lang="en-US" sz="9600" dirty="0"/>
              <a:t> y </a:t>
            </a:r>
            <a:r>
              <a:rPr lang="en-US" sz="9600" dirty="0" err="1"/>
              <a:t>recomienda</a:t>
            </a:r>
            <a:r>
              <a:rPr lang="en-US" sz="9600" dirty="0"/>
              <a:t> la </a:t>
            </a:r>
            <a:r>
              <a:rPr lang="en-US" sz="9600" dirty="0" err="1"/>
              <a:t>compra</a:t>
            </a:r>
            <a:r>
              <a:rPr lang="en-US" sz="9600" dirty="0"/>
              <a:t> de </a:t>
            </a:r>
            <a:r>
              <a:rPr lang="en-US" sz="9600" dirty="0" err="1"/>
              <a:t>equipos</a:t>
            </a:r>
            <a:r>
              <a:rPr lang="en-US" sz="9600" dirty="0"/>
              <a:t>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        </a:t>
            </a:r>
            <a:r>
              <a:rPr lang="en-US" sz="9600" dirty="0" err="1" smtClean="0"/>
              <a:t>adicionales</a:t>
            </a:r>
            <a:r>
              <a:rPr lang="en-US" sz="9600" dirty="0" smtClean="0"/>
              <a:t> </a:t>
            </a:r>
            <a:r>
              <a:rPr lang="en-US" sz="9600" dirty="0"/>
              <a:t>para </a:t>
            </a:r>
            <a:r>
              <a:rPr lang="en-US" sz="9600" dirty="0" err="1"/>
              <a:t>satisfacer</a:t>
            </a:r>
            <a:r>
              <a:rPr lang="en-US" sz="9600" dirty="0"/>
              <a:t> </a:t>
            </a:r>
            <a:r>
              <a:rPr lang="en-US" sz="9600" dirty="0" err="1"/>
              <a:t>las</a:t>
            </a:r>
            <a:r>
              <a:rPr lang="en-US" sz="9600" dirty="0"/>
              <a:t> </a:t>
            </a:r>
            <a:r>
              <a:rPr lang="en-US" sz="9600" dirty="0" err="1"/>
              <a:t>mismas</a:t>
            </a:r>
            <a:r>
              <a:rPr lang="en-US" sz="9600" dirty="0"/>
              <a:t>. </a:t>
            </a:r>
            <a:endParaRPr lang="en-US" sz="9600" dirty="0" smtClean="0"/>
          </a:p>
          <a:p>
            <a:pPr marL="400050" lvl="1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	- </a:t>
            </a:r>
            <a:r>
              <a:rPr lang="en-US" sz="9600" dirty="0" err="1" smtClean="0"/>
              <a:t>Explora</a:t>
            </a:r>
            <a:r>
              <a:rPr lang="en-US" sz="9600" dirty="0" smtClean="0"/>
              <a:t> </a:t>
            </a:r>
            <a:r>
              <a:rPr lang="en-US" sz="9600" dirty="0" err="1" smtClean="0"/>
              <a:t>las</a:t>
            </a:r>
            <a:r>
              <a:rPr lang="en-US" sz="9600" dirty="0" smtClean="0"/>
              <a:t> </a:t>
            </a:r>
            <a:r>
              <a:rPr lang="en-US" sz="9600" dirty="0" err="1" smtClean="0"/>
              <a:t>posibilidades</a:t>
            </a:r>
            <a:r>
              <a:rPr lang="en-US" sz="9600" dirty="0" smtClean="0"/>
              <a:t> </a:t>
            </a:r>
            <a:r>
              <a:rPr lang="en-US" sz="9600" dirty="0" err="1" smtClean="0"/>
              <a:t>que</a:t>
            </a:r>
            <a:r>
              <a:rPr lang="en-US" sz="9600" dirty="0" smtClean="0"/>
              <a:t> </a:t>
            </a:r>
            <a:r>
              <a:rPr lang="en-US" sz="9600" dirty="0" err="1" smtClean="0"/>
              <a:t>ofrece</a:t>
            </a:r>
            <a:r>
              <a:rPr lang="en-US" sz="9600" dirty="0" smtClean="0"/>
              <a:t> el </a:t>
            </a:r>
            <a:r>
              <a:rPr lang="en-US" sz="9600" dirty="0" err="1" smtClean="0"/>
              <a:t>adoptar</a:t>
            </a:r>
            <a:r>
              <a:rPr lang="en-US" sz="9600" dirty="0" smtClean="0"/>
              <a:t> </a:t>
            </a:r>
            <a:r>
              <a:rPr lang="en-US" sz="9600" dirty="0" err="1" smtClean="0"/>
              <a:t>nuevas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         </a:t>
            </a:r>
            <a:r>
              <a:rPr lang="en-US" sz="9600" dirty="0" err="1" smtClean="0"/>
              <a:t>tecnologías</a:t>
            </a:r>
            <a:r>
              <a:rPr lang="en-US" sz="9600" dirty="0" smtClean="0"/>
              <a:t> y </a:t>
            </a:r>
            <a:r>
              <a:rPr lang="en-US" sz="9600" dirty="0" err="1" smtClean="0"/>
              <a:t>formatos</a:t>
            </a:r>
            <a:r>
              <a:rPr lang="en-US" sz="9600" dirty="0" smtClean="0"/>
              <a:t>.</a:t>
            </a:r>
            <a:endParaRPr lang="en-US" sz="9600" dirty="0"/>
          </a:p>
          <a:p>
            <a:pPr marL="400050" lvl="1" indent="0">
              <a:buNone/>
            </a:pP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314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</a:t>
            </a:r>
            <a:r>
              <a:rPr lang="en-US" b="1" dirty="0" smtClean="0"/>
              <a:t>MULTIMEDIOS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155571"/>
            <a:ext cx="8841292" cy="30349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26. Desarrolla y </a:t>
            </a:r>
            <a:r>
              <a:rPr lang="en-US" sz="9600" dirty="0" err="1" smtClean="0"/>
              <a:t>mantiene</a:t>
            </a:r>
            <a:r>
              <a:rPr lang="en-US" sz="9600" dirty="0" smtClean="0"/>
              <a:t> </a:t>
            </a:r>
            <a:r>
              <a:rPr lang="en-US" sz="9600" dirty="0" err="1" smtClean="0"/>
              <a:t>servicios</a:t>
            </a:r>
            <a:r>
              <a:rPr lang="en-US" sz="9600" dirty="0" smtClean="0"/>
              <a:t> </a:t>
            </a:r>
            <a:r>
              <a:rPr lang="en-US" sz="9600" dirty="0" err="1" smtClean="0"/>
              <a:t>relacionados</a:t>
            </a:r>
            <a:r>
              <a:rPr lang="en-US" sz="9600" dirty="0" smtClean="0"/>
              <a:t> con:</a:t>
            </a:r>
            <a:endParaRPr lang="en-US" sz="9600" dirty="0"/>
          </a:p>
          <a:p>
            <a:pPr marL="400050" lvl="1" indent="0">
              <a:buNone/>
            </a:pPr>
            <a:r>
              <a:rPr lang="en-US" sz="9600" dirty="0"/>
              <a:t>			- </a:t>
            </a:r>
            <a:r>
              <a:rPr lang="en-US" sz="9600" dirty="0" err="1" smtClean="0"/>
              <a:t>Sistemas</a:t>
            </a:r>
            <a:r>
              <a:rPr lang="en-US" sz="9600" dirty="0" smtClean="0"/>
              <a:t> </a:t>
            </a:r>
            <a:r>
              <a:rPr lang="en-US" sz="9600" dirty="0" err="1" smtClean="0"/>
              <a:t>centralizados</a:t>
            </a:r>
            <a:r>
              <a:rPr lang="en-US" sz="9600" dirty="0" smtClean="0"/>
              <a:t> de </a:t>
            </a:r>
            <a:r>
              <a:rPr lang="en-US" sz="9600" dirty="0" err="1" smtClean="0"/>
              <a:t>distribución</a:t>
            </a:r>
            <a:r>
              <a:rPr lang="en-US" sz="9600" dirty="0" smtClean="0"/>
              <a:t> para los </a:t>
            </a:r>
            <a:r>
              <a:rPr lang="en-US" sz="9600" dirty="0" err="1" smtClean="0"/>
              <a:t>recursos</a:t>
            </a:r>
            <a:endParaRPr lang="en-US" sz="9600" dirty="0" smtClean="0"/>
          </a:p>
          <a:p>
            <a:pPr marL="400050" lvl="1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		- Documentos, </a:t>
            </a:r>
            <a:r>
              <a:rPr lang="en-US" sz="9600" dirty="0" err="1" smtClean="0"/>
              <a:t>Informes</a:t>
            </a:r>
            <a:endParaRPr lang="en-US" sz="9600" dirty="0"/>
          </a:p>
          <a:p>
            <a:pPr marL="400050" lvl="1" indent="0">
              <a:buNone/>
            </a:pPr>
            <a:r>
              <a:rPr lang="en-US" sz="9600" dirty="0"/>
              <a:t>			- </a:t>
            </a:r>
            <a:r>
              <a:rPr lang="en-US" sz="9600" dirty="0" smtClean="0"/>
              <a:t>Mantiene un </a:t>
            </a:r>
            <a:r>
              <a:rPr lang="en-US" sz="9600" dirty="0" err="1" smtClean="0"/>
              <a:t>sistema</a:t>
            </a:r>
            <a:r>
              <a:rPr lang="en-US" sz="9600" dirty="0" smtClean="0"/>
              <a:t> para </a:t>
            </a:r>
            <a:r>
              <a:rPr lang="en-US" sz="9600" dirty="0" err="1" smtClean="0"/>
              <a:t>reservar</a:t>
            </a:r>
            <a:r>
              <a:rPr lang="en-US" sz="9600" dirty="0" smtClean="0"/>
              <a:t> </a:t>
            </a:r>
            <a:r>
              <a:rPr lang="en-US" sz="9600" dirty="0" err="1" smtClean="0"/>
              <a:t>materiales</a:t>
            </a:r>
            <a:r>
              <a:rPr lang="en-US" sz="9600" dirty="0" smtClean="0"/>
              <a:t>, </a:t>
            </a:r>
            <a:r>
              <a:rPr lang="en-US" sz="9600" dirty="0" err="1" smtClean="0"/>
              <a:t>equipos</a:t>
            </a:r>
            <a:r>
              <a:rPr lang="en-US" sz="9600" dirty="0" smtClean="0"/>
              <a:t> y </a:t>
            </a:r>
            <a:br>
              <a:rPr lang="en-US" sz="9600" dirty="0" smtClean="0"/>
            </a:br>
            <a:r>
              <a:rPr lang="en-US" sz="9600" dirty="0" smtClean="0"/>
              <a:t>                 </a:t>
            </a:r>
            <a:r>
              <a:rPr lang="en-US" sz="9600" dirty="0" err="1" smtClean="0"/>
              <a:t>facilidades</a:t>
            </a:r>
            <a:r>
              <a:rPr lang="en-US" sz="9600" dirty="0" smtClean="0"/>
              <a:t> </a:t>
            </a:r>
            <a:r>
              <a:rPr lang="en-US" sz="9600" dirty="0" err="1" smtClean="0"/>
              <a:t>físicas</a:t>
            </a:r>
            <a:r>
              <a:rPr lang="en-US" sz="9600" dirty="0" smtClean="0"/>
              <a:t> para </a:t>
            </a:r>
            <a:r>
              <a:rPr lang="en-US" sz="9600" dirty="0" err="1" smtClean="0"/>
              <a:t>utilizar</a:t>
            </a:r>
            <a:r>
              <a:rPr lang="en-US" sz="9600" dirty="0" smtClean="0"/>
              <a:t> los </a:t>
            </a:r>
            <a:r>
              <a:rPr lang="en-US" sz="9600" dirty="0" err="1" smtClean="0"/>
              <a:t>recursos</a:t>
            </a:r>
            <a:r>
              <a:rPr lang="en-US" sz="9600" dirty="0" smtClean="0"/>
              <a:t> </a:t>
            </a:r>
            <a:r>
              <a:rPr lang="en-US" sz="9600" dirty="0" err="1" smtClean="0"/>
              <a:t>multimedios</a:t>
            </a:r>
            <a:r>
              <a:rPr lang="en-US" sz="9600" dirty="0" smtClean="0"/>
              <a:t>.</a:t>
            </a:r>
          </a:p>
          <a:p>
            <a:pPr marL="400050" lvl="1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		- Documentos, </a:t>
            </a:r>
            <a:r>
              <a:rPr lang="en-US" sz="9600" dirty="0" err="1" smtClean="0"/>
              <a:t>Informes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			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</a:t>
            </a:r>
            <a:r>
              <a:rPr lang="en-US" b="1" dirty="0" smtClean="0"/>
              <a:t>MULTIMEDIOS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189000"/>
            <a:ext cx="8841292" cy="30349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27. Ofrece </a:t>
            </a:r>
            <a:r>
              <a:rPr lang="en-US" sz="9600" dirty="0" err="1" smtClean="0"/>
              <a:t>servicio</a:t>
            </a:r>
            <a:r>
              <a:rPr lang="en-US" sz="9600" dirty="0" smtClean="0"/>
              <a:t> de </a:t>
            </a:r>
            <a:r>
              <a:rPr lang="en-US" sz="9600" dirty="0" err="1" smtClean="0"/>
              <a:t>referencia</a:t>
            </a:r>
            <a:r>
              <a:rPr lang="en-US" sz="9600" dirty="0" smtClean="0"/>
              <a:t> </a:t>
            </a:r>
            <a:r>
              <a:rPr lang="en-US" sz="9600" dirty="0" err="1" smtClean="0"/>
              <a:t>especializado</a:t>
            </a:r>
            <a:r>
              <a:rPr lang="en-US" sz="9600" dirty="0" smtClean="0"/>
              <a:t> en </a:t>
            </a:r>
            <a:r>
              <a:rPr lang="en-US" sz="9600" dirty="0" err="1" smtClean="0"/>
              <a:t>su</a:t>
            </a:r>
            <a:r>
              <a:rPr lang="en-US" sz="9600" dirty="0" smtClean="0"/>
              <a:t> </a:t>
            </a:r>
            <a:r>
              <a:rPr lang="en-US" sz="9600" dirty="0" err="1" smtClean="0"/>
              <a:t>área</a:t>
            </a:r>
            <a:r>
              <a:rPr lang="en-US" sz="9600" dirty="0" smtClean="0"/>
              <a:t> de </a:t>
            </a:r>
            <a:br>
              <a:rPr lang="en-US" sz="9600" dirty="0" smtClean="0"/>
            </a:br>
            <a:r>
              <a:rPr lang="en-US" sz="9600" dirty="0" smtClean="0"/>
              <a:t>              </a:t>
            </a:r>
            <a:r>
              <a:rPr lang="en-US" sz="9600" dirty="0" err="1" smtClean="0"/>
              <a:t>peritaje</a:t>
            </a:r>
            <a:r>
              <a:rPr lang="en-US" sz="9600" dirty="0" smtClean="0"/>
              <a:t> o </a:t>
            </a:r>
            <a:r>
              <a:rPr lang="en-US" sz="9600" dirty="0" err="1" smtClean="0"/>
              <a:t>materia</a:t>
            </a:r>
            <a:r>
              <a:rPr lang="en-US" sz="9600" dirty="0" smtClean="0"/>
              <a:t> de </a:t>
            </a:r>
            <a:r>
              <a:rPr lang="en-US" sz="9600" dirty="0" err="1" smtClean="0"/>
              <a:t>especialidad</a:t>
            </a:r>
            <a:r>
              <a:rPr lang="en-US" sz="9600" dirty="0" smtClean="0"/>
              <a:t>:</a:t>
            </a:r>
            <a:br>
              <a:rPr lang="en-US" sz="9600" dirty="0" smtClean="0"/>
            </a:br>
            <a:endParaRPr lang="en-US" sz="9600" dirty="0"/>
          </a:p>
          <a:p>
            <a:pPr marL="400050" lvl="1" indent="0">
              <a:buNone/>
            </a:pPr>
            <a:r>
              <a:rPr lang="en-US" sz="9600" dirty="0"/>
              <a:t>			- </a:t>
            </a:r>
            <a:r>
              <a:rPr lang="en-US" sz="9600" dirty="0" smtClean="0"/>
              <a:t>Evaluación del Supervisor</a:t>
            </a:r>
          </a:p>
          <a:p>
            <a:pPr marL="400050" lvl="1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	- Evaluación de los </a:t>
            </a:r>
            <a:r>
              <a:rPr lang="en-US" sz="9600" dirty="0" err="1" smtClean="0"/>
              <a:t>Usuarios</a:t>
            </a:r>
            <a:endParaRPr lang="en-US" sz="9600" dirty="0" smtClean="0"/>
          </a:p>
          <a:p>
            <a:pPr marL="400050" lvl="1" indent="0">
              <a:buNone/>
            </a:pP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			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316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</a:t>
            </a:r>
            <a:r>
              <a:rPr lang="en-US" b="1" dirty="0" smtClean="0"/>
              <a:t>MULTIMEDIOS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189000"/>
            <a:ext cx="8841292" cy="30349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28. Ofrece </a:t>
            </a:r>
            <a:r>
              <a:rPr lang="en-US" sz="9600" dirty="0" err="1" smtClean="0"/>
              <a:t>asistencia</a:t>
            </a:r>
            <a:r>
              <a:rPr lang="en-US" sz="9600" dirty="0" smtClean="0"/>
              <a:t> a los </a:t>
            </a:r>
            <a:r>
              <a:rPr lang="en-US" sz="9600" dirty="0" err="1" smtClean="0"/>
              <a:t>usuarios</a:t>
            </a:r>
            <a:r>
              <a:rPr lang="en-US" sz="9600" dirty="0" smtClean="0"/>
              <a:t> </a:t>
            </a:r>
            <a:r>
              <a:rPr lang="en-US" sz="9600" dirty="0" err="1" smtClean="0"/>
              <a:t>acerca</a:t>
            </a:r>
            <a:r>
              <a:rPr lang="en-US" sz="9600" dirty="0" smtClean="0"/>
              <a:t> de </a:t>
            </a:r>
            <a:r>
              <a:rPr lang="en-US" sz="9600" dirty="0" err="1" smtClean="0"/>
              <a:t>cómo</a:t>
            </a:r>
            <a:r>
              <a:rPr lang="en-US" sz="9600" dirty="0" smtClean="0"/>
              <a:t> </a:t>
            </a:r>
            <a:r>
              <a:rPr lang="en-US" sz="9600" dirty="0" err="1" smtClean="0"/>
              <a:t>utilizar</a:t>
            </a:r>
            <a:r>
              <a:rPr lang="en-US" sz="9600" dirty="0" smtClean="0"/>
              <a:t> los </a:t>
            </a:r>
            <a:br>
              <a:rPr lang="en-US" sz="9600" dirty="0" smtClean="0"/>
            </a:br>
            <a:r>
              <a:rPr lang="en-US" sz="9600" dirty="0" smtClean="0"/>
              <a:t>             </a:t>
            </a:r>
            <a:r>
              <a:rPr lang="en-US" sz="9600" dirty="0" err="1" smtClean="0"/>
              <a:t>recursos</a:t>
            </a:r>
            <a:r>
              <a:rPr lang="en-US" sz="9600" dirty="0" smtClean="0"/>
              <a:t> </a:t>
            </a:r>
            <a:r>
              <a:rPr lang="en-US" sz="9600" dirty="0" err="1" smtClean="0"/>
              <a:t>por</a:t>
            </a:r>
            <a:r>
              <a:rPr lang="en-US" sz="9600" dirty="0" smtClean="0"/>
              <a:t> </a:t>
            </a:r>
            <a:r>
              <a:rPr lang="en-US" sz="9600" dirty="0" err="1" smtClean="0"/>
              <a:t>medio</a:t>
            </a:r>
            <a:r>
              <a:rPr lang="en-US" sz="9600" dirty="0" smtClean="0"/>
              <a:t> de (la):</a:t>
            </a:r>
            <a:br>
              <a:rPr lang="en-US" sz="9600" dirty="0" smtClean="0"/>
            </a:b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a. </a:t>
            </a:r>
            <a:r>
              <a:rPr lang="en-US" sz="9600" dirty="0" err="1" smtClean="0"/>
              <a:t>Validación</a:t>
            </a:r>
            <a:r>
              <a:rPr lang="en-US" sz="9600" dirty="0" smtClean="0"/>
              <a:t> para el </a:t>
            </a:r>
            <a:r>
              <a:rPr lang="en-US" sz="9600" dirty="0" err="1" smtClean="0"/>
              <a:t>acceso</a:t>
            </a:r>
            <a:r>
              <a:rPr lang="en-US" sz="9600" dirty="0" smtClean="0"/>
              <a:t> </a:t>
            </a:r>
            <a:r>
              <a:rPr lang="en-US" sz="9600" dirty="0" err="1" smtClean="0"/>
              <a:t>remoto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- Supervisor, </a:t>
            </a:r>
            <a:r>
              <a:rPr lang="en-US" sz="9600" dirty="0" err="1" smtClean="0"/>
              <a:t>Usuarios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b. Maneja la </a:t>
            </a:r>
            <a:r>
              <a:rPr lang="en-US" sz="9600" dirty="0" err="1" smtClean="0"/>
              <a:t>solución</a:t>
            </a:r>
            <a:r>
              <a:rPr lang="en-US" sz="9600" dirty="0" smtClean="0"/>
              <a:t> de </a:t>
            </a:r>
            <a:r>
              <a:rPr lang="en-US" sz="9600" dirty="0" err="1" smtClean="0"/>
              <a:t>problemas</a:t>
            </a:r>
            <a:r>
              <a:rPr lang="en-US" sz="9600" dirty="0" smtClean="0"/>
              <a:t> </a:t>
            </a:r>
            <a:r>
              <a:rPr lang="en-US" sz="9600" dirty="0" err="1" smtClean="0"/>
              <a:t>técnicos</a:t>
            </a:r>
            <a:r>
              <a:rPr lang="en-US" sz="9600" dirty="0" smtClean="0"/>
              <a:t> en el </a:t>
            </a:r>
            <a:r>
              <a:rPr lang="en-US" sz="9600" dirty="0" err="1" smtClean="0"/>
              <a:t>ámbito</a:t>
            </a:r>
            <a:r>
              <a:rPr lang="en-US" sz="9600" dirty="0" smtClean="0"/>
              <a:t> de </a:t>
            </a:r>
            <a:r>
              <a:rPr lang="en-US" sz="9600" dirty="0" err="1" smtClean="0"/>
              <a:t>su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   </a:t>
            </a:r>
            <a:r>
              <a:rPr lang="en-US" sz="9600" dirty="0" err="1" smtClean="0"/>
              <a:t>competencia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- Supervisor, </a:t>
            </a:r>
            <a:r>
              <a:rPr lang="en-US" sz="9600" dirty="0" err="1" smtClean="0"/>
              <a:t>Usuarios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c. </a:t>
            </a:r>
            <a:r>
              <a:rPr lang="en-US" sz="9600" dirty="0" err="1" smtClean="0"/>
              <a:t>Refiere</a:t>
            </a:r>
            <a:r>
              <a:rPr lang="en-US" sz="9600" dirty="0" smtClean="0"/>
              <a:t> a la persona a </a:t>
            </a:r>
            <a:r>
              <a:rPr lang="en-US" sz="9600" dirty="0" err="1" smtClean="0"/>
              <a:t>quien</a:t>
            </a:r>
            <a:r>
              <a:rPr lang="en-US" sz="9600" dirty="0" smtClean="0"/>
              <a:t> </a:t>
            </a:r>
            <a:r>
              <a:rPr lang="en-US" sz="9600" dirty="0" err="1" smtClean="0"/>
              <a:t>puede</a:t>
            </a:r>
            <a:r>
              <a:rPr lang="en-US" sz="9600" dirty="0" smtClean="0"/>
              <a:t> resolver el </a:t>
            </a:r>
            <a:r>
              <a:rPr lang="en-US" sz="9600" dirty="0" err="1" smtClean="0"/>
              <a:t>problema</a:t>
            </a:r>
            <a:r>
              <a:rPr lang="en-US" sz="9600" dirty="0" smtClean="0"/>
              <a:t> </a:t>
            </a:r>
            <a:r>
              <a:rPr lang="en-US" sz="9600" dirty="0" err="1" smtClean="0"/>
              <a:t>cuando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       el </a:t>
            </a:r>
            <a:r>
              <a:rPr lang="en-US" sz="9600" dirty="0" err="1" smtClean="0"/>
              <a:t>mismo</a:t>
            </a:r>
            <a:r>
              <a:rPr lang="en-US" sz="9600" dirty="0" smtClean="0"/>
              <a:t> </a:t>
            </a:r>
            <a:r>
              <a:rPr lang="en-US" sz="9600" dirty="0" err="1" smtClean="0"/>
              <a:t>está</a:t>
            </a:r>
            <a:r>
              <a:rPr lang="en-US" sz="9600" dirty="0" smtClean="0"/>
              <a:t> </a:t>
            </a:r>
            <a:r>
              <a:rPr lang="en-US" sz="9600" dirty="0" err="1" smtClean="0"/>
              <a:t>fuera</a:t>
            </a:r>
            <a:r>
              <a:rPr lang="en-US" sz="9600" dirty="0" smtClean="0"/>
              <a:t> de </a:t>
            </a:r>
            <a:r>
              <a:rPr lang="en-US" sz="9600" dirty="0" err="1" smtClean="0"/>
              <a:t>su</a:t>
            </a:r>
            <a:r>
              <a:rPr lang="en-US" sz="9600" dirty="0" smtClean="0"/>
              <a:t> </a:t>
            </a:r>
            <a:r>
              <a:rPr lang="en-US" sz="9600" dirty="0" err="1" smtClean="0"/>
              <a:t>alcance</a:t>
            </a:r>
            <a:r>
              <a:rPr lang="en-US" sz="9600" dirty="0" smtClean="0"/>
              <a:t>.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- Supervisor, </a:t>
            </a:r>
            <a:r>
              <a:rPr lang="en-US" sz="9600" dirty="0" err="1" smtClean="0"/>
              <a:t>Usuarios</a:t>
            </a:r>
            <a:endParaRPr lang="en-US" sz="9600" dirty="0"/>
          </a:p>
          <a:p>
            <a:pPr marL="400050" lvl="1" indent="0">
              <a:buNone/>
            </a:pPr>
            <a:r>
              <a:rPr lang="en-US" sz="9600" dirty="0"/>
              <a:t>			</a:t>
            </a:r>
            <a:br>
              <a:rPr lang="en-US" sz="9600" dirty="0"/>
            </a:br>
            <a:r>
              <a:rPr lang="en-US" sz="9600" dirty="0"/>
              <a:t>			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317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</a:t>
            </a:r>
            <a:r>
              <a:rPr lang="en-US" b="1" dirty="0" smtClean="0"/>
              <a:t>MULTIMEDIOS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189000"/>
            <a:ext cx="8841292" cy="30349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29. </a:t>
            </a:r>
            <a:r>
              <a:rPr lang="en-US" sz="9600" dirty="0" err="1" smtClean="0"/>
              <a:t>Participa</a:t>
            </a:r>
            <a:r>
              <a:rPr lang="en-US" sz="9600" dirty="0" smtClean="0"/>
              <a:t> en </a:t>
            </a:r>
            <a:r>
              <a:rPr lang="en-US" sz="9600" dirty="0" err="1" smtClean="0"/>
              <a:t>actividades</a:t>
            </a:r>
            <a:r>
              <a:rPr lang="en-US" sz="9600" dirty="0" smtClean="0"/>
              <a:t>:</a:t>
            </a:r>
            <a:br>
              <a:rPr lang="en-US" sz="9600" dirty="0" smtClean="0"/>
            </a:b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a. De </a:t>
            </a:r>
            <a:r>
              <a:rPr lang="en-US" sz="9600" dirty="0" err="1" smtClean="0"/>
              <a:t>instrucción</a:t>
            </a:r>
            <a:r>
              <a:rPr lang="en-US" sz="9600" dirty="0" smtClean="0"/>
              <a:t> </a:t>
            </a:r>
            <a:r>
              <a:rPr lang="en-US" sz="9600" dirty="0" err="1" smtClean="0"/>
              <a:t>bibliográfica</a:t>
            </a:r>
            <a:r>
              <a:rPr lang="en-US" sz="9600" dirty="0" smtClean="0"/>
              <a:t> en el </a:t>
            </a:r>
            <a:r>
              <a:rPr lang="en-US" sz="9600" dirty="0" err="1" smtClean="0"/>
              <a:t>desarrollo</a:t>
            </a:r>
            <a:r>
              <a:rPr lang="en-US" sz="9600" dirty="0" smtClean="0"/>
              <a:t> de </a:t>
            </a:r>
            <a:br>
              <a:rPr lang="en-US" sz="9600" dirty="0" smtClean="0"/>
            </a:br>
            <a:r>
              <a:rPr lang="en-US" sz="9600" dirty="0" smtClean="0"/>
              <a:t>           </a:t>
            </a:r>
            <a:r>
              <a:rPr lang="en-US" sz="9600" dirty="0" err="1" smtClean="0"/>
              <a:t>literacia</a:t>
            </a:r>
            <a:r>
              <a:rPr lang="en-US" sz="9600" dirty="0" smtClean="0"/>
              <a:t> en </a:t>
            </a:r>
            <a:r>
              <a:rPr lang="en-US" sz="9600" dirty="0" err="1" smtClean="0"/>
              <a:t>medios</a:t>
            </a:r>
            <a:r>
              <a:rPr lang="en-US" sz="9600" dirty="0" smtClean="0"/>
              <a:t> </a:t>
            </a:r>
            <a:r>
              <a:rPr lang="en-US" sz="9600" dirty="0" err="1" smtClean="0"/>
              <a:t>audiovisuales</a:t>
            </a:r>
            <a:r>
              <a:rPr lang="en-US" sz="9600" dirty="0" smtClean="0"/>
              <a:t> y </a:t>
            </a:r>
            <a:r>
              <a:rPr lang="en-US" sz="9600" dirty="0" err="1" smtClean="0"/>
              <a:t>multimedios</a:t>
            </a:r>
            <a:r>
              <a:rPr lang="en-US" sz="9600" dirty="0" smtClean="0"/>
              <a:t>.</a:t>
            </a:r>
            <a:br>
              <a:rPr lang="en-US" sz="9600" dirty="0" smtClean="0"/>
            </a:br>
            <a:r>
              <a:rPr lang="en-US" sz="9600" dirty="0" smtClean="0"/>
              <a:t>		- </a:t>
            </a:r>
            <a:r>
              <a:rPr lang="en-US" sz="9600" dirty="0" err="1" smtClean="0"/>
              <a:t>Usuarios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  b. </a:t>
            </a:r>
            <a:r>
              <a:rPr lang="en-US" sz="8000" dirty="0"/>
              <a:t>Ofrece </a:t>
            </a:r>
            <a:r>
              <a:rPr lang="en-US" sz="8000" dirty="0" err="1"/>
              <a:t>asistencia</a:t>
            </a:r>
            <a:r>
              <a:rPr lang="en-US" sz="8000" dirty="0"/>
              <a:t> a los </a:t>
            </a:r>
            <a:r>
              <a:rPr lang="en-US" sz="8000" dirty="0" err="1"/>
              <a:t>facultativos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desean</a:t>
            </a:r>
            <a:r>
              <a:rPr lang="en-US" sz="8000" dirty="0"/>
              <a:t> </a:t>
            </a:r>
            <a:r>
              <a:rPr lang="en-US" sz="8000" dirty="0" err="1"/>
              <a:t>integrar</a:t>
            </a:r>
            <a:r>
              <a:rPr lang="en-US" sz="8000" dirty="0"/>
              <a:t> el </a:t>
            </a:r>
            <a:r>
              <a:rPr lang="en-US" sz="8000" dirty="0" err="1"/>
              <a:t>uso</a:t>
            </a:r>
            <a:r>
              <a:rPr lang="en-US" sz="8000" dirty="0"/>
              <a:t> de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</a:t>
            </a:r>
            <a:r>
              <a:rPr lang="en-US" sz="8000" dirty="0" err="1" smtClean="0"/>
              <a:t>multimedios</a:t>
            </a:r>
            <a:r>
              <a:rPr lang="en-US" sz="8000" dirty="0" smtClean="0"/>
              <a:t> </a:t>
            </a:r>
            <a:r>
              <a:rPr lang="en-US" sz="8000" dirty="0"/>
              <a:t>en los </a:t>
            </a:r>
            <a:r>
              <a:rPr lang="en-US" sz="8000" dirty="0" err="1"/>
              <a:t>cursos</a:t>
            </a:r>
            <a:r>
              <a:rPr lang="en-US" sz="8000" dirty="0"/>
              <a:t> </a:t>
            </a:r>
            <a:r>
              <a:rPr lang="en-US" sz="8000" dirty="0" err="1"/>
              <a:t>que</a:t>
            </a:r>
            <a:r>
              <a:rPr lang="en-US" sz="8000" dirty="0"/>
              <a:t> </a:t>
            </a:r>
            <a:r>
              <a:rPr lang="en-US" sz="8000" dirty="0" err="1"/>
              <a:t>ofrece</a:t>
            </a:r>
            <a:r>
              <a:rPr lang="en-US" sz="8000" dirty="0"/>
              <a:t> </a:t>
            </a:r>
            <a:r>
              <a:rPr lang="en-US" sz="8000" dirty="0" err="1"/>
              <a:t>bien</a:t>
            </a:r>
            <a:r>
              <a:rPr lang="en-US" sz="8000" dirty="0"/>
              <a:t> sea </a:t>
            </a:r>
            <a:r>
              <a:rPr lang="en-US" sz="8000" dirty="0" err="1"/>
              <a:t>como</a:t>
            </a:r>
            <a:r>
              <a:rPr lang="en-US" sz="8000" dirty="0"/>
              <a:t> material </a:t>
            </a:r>
            <a:r>
              <a:rPr lang="en-US" sz="8000" dirty="0" err="1"/>
              <a:t>asignado</a:t>
            </a:r>
            <a:r>
              <a:rPr lang="en-US" sz="8000" dirty="0"/>
              <a:t> o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           </a:t>
            </a:r>
            <a:r>
              <a:rPr lang="en-US" sz="8000" dirty="0" err="1" smtClean="0"/>
              <a:t>como</a:t>
            </a:r>
            <a:r>
              <a:rPr lang="en-US" sz="8000" dirty="0" smtClean="0"/>
              <a:t> </a:t>
            </a:r>
            <a:r>
              <a:rPr lang="en-US" sz="8000" dirty="0" err="1"/>
              <a:t>recurso</a:t>
            </a:r>
            <a:r>
              <a:rPr lang="en-US" sz="8000" dirty="0"/>
              <a:t> </a:t>
            </a:r>
            <a:r>
              <a:rPr lang="en-US" sz="8000" dirty="0" err="1"/>
              <a:t>suplementario</a:t>
            </a:r>
            <a:r>
              <a:rPr lang="en-US" sz="8000" dirty="0"/>
              <a:t>. 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- </a:t>
            </a:r>
            <a:r>
              <a:rPr lang="en-US" sz="8000" dirty="0" err="1" smtClean="0"/>
              <a:t>Usuarios</a:t>
            </a:r>
            <a:endParaRPr lang="en-US" sz="8000" dirty="0"/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		</a:t>
            </a:r>
            <a:br>
              <a:rPr lang="en-US" sz="9600" dirty="0"/>
            </a:br>
            <a:r>
              <a:rPr lang="en-US" sz="9600" dirty="0"/>
              <a:t>			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318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</a:t>
            </a:r>
            <a:r>
              <a:rPr lang="en-US" b="1" dirty="0" smtClean="0"/>
              <a:t>MULTIMEDIOS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189000"/>
            <a:ext cx="8841292" cy="30349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30. </a:t>
            </a:r>
            <a:r>
              <a:rPr lang="en-US" sz="11200" dirty="0"/>
              <a:t>Planifica, </a:t>
            </a:r>
            <a:r>
              <a:rPr lang="en-US" sz="11200" dirty="0" err="1"/>
              <a:t>revisa</a:t>
            </a:r>
            <a:r>
              <a:rPr lang="en-US" sz="11200" dirty="0"/>
              <a:t> y </a:t>
            </a:r>
            <a:r>
              <a:rPr lang="en-US" sz="11200" dirty="0" err="1"/>
              <a:t>mantiene</a:t>
            </a:r>
            <a:r>
              <a:rPr lang="en-US" sz="11200" dirty="0"/>
              <a:t> un plan para </a:t>
            </a:r>
            <a:r>
              <a:rPr lang="en-US" sz="11200" dirty="0" err="1"/>
              <a:t>preservar</a:t>
            </a:r>
            <a:r>
              <a:rPr lang="en-US" sz="11200" dirty="0"/>
              <a:t> o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>           </a:t>
            </a:r>
            <a:r>
              <a:rPr lang="en-US" sz="11200" dirty="0" err="1" smtClean="0"/>
              <a:t>convertir</a:t>
            </a:r>
            <a:r>
              <a:rPr lang="en-US" sz="11200" dirty="0" smtClean="0"/>
              <a:t> </a:t>
            </a:r>
            <a:r>
              <a:rPr lang="en-US" sz="11200" dirty="0"/>
              <a:t>a </a:t>
            </a:r>
            <a:r>
              <a:rPr lang="en-US" sz="11200" dirty="0" err="1"/>
              <a:t>otros</a:t>
            </a:r>
            <a:r>
              <a:rPr lang="en-US" sz="11200" dirty="0"/>
              <a:t> </a:t>
            </a:r>
            <a:r>
              <a:rPr lang="en-US" sz="11200" dirty="0" err="1"/>
              <a:t>formatos</a:t>
            </a:r>
            <a:r>
              <a:rPr lang="en-US" sz="11200" dirty="0"/>
              <a:t> el </a:t>
            </a:r>
            <a:r>
              <a:rPr lang="en-US" sz="11200" dirty="0" err="1"/>
              <a:t>contenido</a:t>
            </a:r>
            <a:r>
              <a:rPr lang="en-US" sz="11200" dirty="0"/>
              <a:t> de los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>           </a:t>
            </a:r>
            <a:r>
              <a:rPr lang="en-US" sz="11200" dirty="0" err="1" smtClean="0"/>
              <a:t>recursos</a:t>
            </a:r>
            <a:r>
              <a:rPr lang="en-US" sz="11200" dirty="0" smtClean="0"/>
              <a:t> </a:t>
            </a:r>
            <a:r>
              <a:rPr lang="en-US" sz="11200" dirty="0" err="1"/>
              <a:t>multimedios</a:t>
            </a:r>
            <a:r>
              <a:rPr lang="en-US" sz="11200" dirty="0"/>
              <a:t> en la </a:t>
            </a:r>
            <a:r>
              <a:rPr lang="en-US" sz="11200" dirty="0" err="1"/>
              <a:t>medida</a:t>
            </a:r>
            <a:r>
              <a:rPr lang="en-US" sz="11200" dirty="0"/>
              <a:t> en </a:t>
            </a:r>
            <a:r>
              <a:rPr lang="en-US" sz="11200" dirty="0" err="1"/>
              <a:t>que</a:t>
            </a:r>
            <a:r>
              <a:rPr lang="en-US" sz="11200" dirty="0"/>
              <a:t> el </a:t>
            </a:r>
            <a:r>
              <a:rPr lang="en-US" sz="11200" dirty="0" err="1"/>
              <a:t>formato</a:t>
            </a:r>
            <a:r>
              <a:rPr lang="en-US" sz="11200" dirty="0"/>
              <a:t>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>           original </a:t>
            </a:r>
            <a:r>
              <a:rPr lang="en-US" sz="11200" dirty="0"/>
              <a:t>y los </a:t>
            </a:r>
            <a:r>
              <a:rPr lang="en-US" sz="11200" dirty="0" err="1"/>
              <a:t>equipos</a:t>
            </a:r>
            <a:r>
              <a:rPr lang="en-US" sz="11200" dirty="0"/>
              <a:t> </a:t>
            </a:r>
            <a:r>
              <a:rPr lang="en-US" sz="11200" dirty="0" err="1"/>
              <a:t>utilizados</a:t>
            </a:r>
            <a:r>
              <a:rPr lang="en-US" sz="11200" dirty="0"/>
              <a:t> para </a:t>
            </a:r>
            <a:r>
              <a:rPr lang="en-US" sz="11200" dirty="0" err="1"/>
              <a:t>reproducir</a:t>
            </a:r>
            <a:r>
              <a:rPr lang="en-US" sz="11200" dirty="0"/>
              <a:t> el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>           </a:t>
            </a:r>
            <a:r>
              <a:rPr lang="en-US" sz="11200" dirty="0" err="1" smtClean="0"/>
              <a:t>mismo</a:t>
            </a:r>
            <a:r>
              <a:rPr lang="en-US" sz="11200" dirty="0" smtClean="0"/>
              <a:t> </a:t>
            </a:r>
            <a:r>
              <a:rPr lang="en-US" sz="11200" dirty="0"/>
              <a:t>se </a:t>
            </a:r>
            <a:r>
              <a:rPr lang="en-US" sz="11200" dirty="0" err="1"/>
              <a:t>tornan</a:t>
            </a:r>
            <a:r>
              <a:rPr lang="en-US" sz="11200" dirty="0"/>
              <a:t> </a:t>
            </a:r>
            <a:r>
              <a:rPr lang="en-US" sz="11200" dirty="0" err="1"/>
              <a:t>obsoletos</a:t>
            </a:r>
            <a:r>
              <a:rPr lang="en-US" sz="11200" dirty="0"/>
              <a:t> e </a:t>
            </a:r>
            <a:r>
              <a:rPr lang="en-US" sz="11200" dirty="0" err="1"/>
              <a:t>inaccesibles</a:t>
            </a:r>
            <a:r>
              <a:rPr lang="en-US" sz="11200" dirty="0"/>
              <a:t> (</a:t>
            </a:r>
            <a:r>
              <a:rPr lang="en-US" sz="11200" dirty="0" err="1"/>
              <a:t>este</a:t>
            </a:r>
            <a:r>
              <a:rPr lang="en-US" sz="11200" dirty="0"/>
              <a:t> plan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>           </a:t>
            </a:r>
            <a:r>
              <a:rPr lang="en-US" sz="11200" dirty="0" err="1" smtClean="0"/>
              <a:t>debe</a:t>
            </a:r>
            <a:r>
              <a:rPr lang="en-US" sz="11200" dirty="0" smtClean="0"/>
              <a:t> </a:t>
            </a:r>
            <a:r>
              <a:rPr lang="en-US" sz="11200" dirty="0" err="1"/>
              <a:t>respetar</a:t>
            </a:r>
            <a:r>
              <a:rPr lang="en-US" sz="11200" dirty="0"/>
              <a:t> </a:t>
            </a:r>
            <a:r>
              <a:rPr lang="en-US" sz="11200" dirty="0" err="1"/>
              <a:t>las</a:t>
            </a:r>
            <a:r>
              <a:rPr lang="en-US" sz="11200" dirty="0"/>
              <a:t> </a:t>
            </a:r>
            <a:r>
              <a:rPr lang="en-US" sz="11200" dirty="0" err="1"/>
              <a:t>leyes</a:t>
            </a:r>
            <a:r>
              <a:rPr lang="en-US" sz="11200" dirty="0"/>
              <a:t> de </a:t>
            </a:r>
            <a:r>
              <a:rPr lang="en-US" sz="11200" dirty="0" err="1"/>
              <a:t>derechos</a:t>
            </a:r>
            <a:r>
              <a:rPr lang="en-US" sz="11200" dirty="0"/>
              <a:t> de </a:t>
            </a:r>
            <a:r>
              <a:rPr lang="en-US" sz="11200" dirty="0" err="1"/>
              <a:t>autor</a:t>
            </a:r>
            <a:r>
              <a:rPr lang="en-US" sz="11200" dirty="0"/>
              <a:t>). </a:t>
            </a:r>
          </a:p>
          <a:p>
            <a:pPr marL="0" indent="0">
              <a:buNone/>
            </a:pPr>
            <a:r>
              <a:rPr lang="en-US" sz="9600" dirty="0" smtClean="0"/>
              <a:t>			- </a:t>
            </a:r>
            <a:r>
              <a:rPr lang="en-US" sz="9600" dirty="0" err="1" smtClean="0"/>
              <a:t>Informes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	- Supervisor</a:t>
            </a:r>
          </a:p>
          <a:p>
            <a:pPr marL="0" indent="0">
              <a:buNone/>
            </a:pPr>
            <a:r>
              <a:rPr lang="en-US" sz="9600" dirty="0"/>
              <a:t>			</a:t>
            </a:r>
            <a:br>
              <a:rPr lang="en-US" sz="9600" dirty="0"/>
            </a:br>
            <a:r>
              <a:rPr lang="en-US" sz="9600" dirty="0"/>
              <a:t>			</a:t>
            </a:r>
            <a:endParaRPr lang="en-US" sz="6800" dirty="0"/>
          </a:p>
          <a:p>
            <a:pPr marL="800100" lvl="2" indent="0">
              <a:buNone/>
            </a:pPr>
            <a:r>
              <a:rPr lang="en-US" sz="68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319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CONSIDERACIONES ADICIONALES PARA COLECCIONES </a:t>
            </a:r>
            <a:r>
              <a:rPr lang="en-US" b="1" dirty="0" smtClean="0"/>
              <a:t>MULTIMEDIOS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800" dirty="0" smtClean="0"/>
              <a:t>27. Aporta al logro de los acuerdos de las reuniones de </a:t>
            </a:r>
            <a:br>
              <a:rPr lang="es-ES" sz="2800" dirty="0" smtClean="0"/>
            </a:br>
            <a:r>
              <a:rPr lang="es-ES" sz="2800" dirty="0" smtClean="0"/>
              <a:t>      departamento.</a:t>
            </a:r>
          </a:p>
          <a:p>
            <a:pPr marL="0" indent="0">
              <a:buNone/>
              <a:defRPr/>
            </a:pPr>
            <a:r>
              <a:rPr lang="es-ES" sz="2800" dirty="0"/>
              <a:t>	 </a:t>
            </a:r>
            <a:r>
              <a:rPr lang="es-ES" sz="2800" dirty="0" smtClean="0"/>
              <a:t>  -  </a:t>
            </a:r>
            <a:r>
              <a:rPr lang="es-ES" sz="2800" dirty="0"/>
              <a:t>Supervisor</a:t>
            </a:r>
          </a:p>
          <a:p>
            <a:pPr marL="0" indent="684213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- </a:t>
            </a:r>
            <a:r>
              <a:rPr lang="es-ES" sz="2800" dirty="0" smtClean="0"/>
              <a:t>Labor </a:t>
            </a:r>
            <a:r>
              <a:rPr lang="es-ES" sz="2800" dirty="0"/>
              <a:t>en el área de Docencia General</a:t>
            </a:r>
            <a:endParaRPr lang="es-E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s-ES" altLang="en-US" sz="2800" dirty="0"/>
              <a:t>        - Pares</a:t>
            </a:r>
          </a:p>
          <a:p>
            <a:pPr marL="0" indent="0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s-ES" sz="2800" dirty="0" smtClean="0"/>
              <a:t>Par </a:t>
            </a:r>
            <a:r>
              <a:rPr lang="es-ES" sz="2800" dirty="0"/>
              <a:t>A en el área de Docencia General</a:t>
            </a:r>
          </a:p>
          <a:p>
            <a:pPr marL="0" indent="0">
              <a:buNone/>
              <a:defRPr/>
            </a:pPr>
            <a:r>
              <a:rPr lang="es-ES" sz="2800" dirty="0"/>
              <a:t>           </a:t>
            </a:r>
            <a:r>
              <a:rPr lang="es-ES" sz="2800" dirty="0" smtClean="0"/>
              <a:t>- Par </a:t>
            </a:r>
            <a:r>
              <a:rPr lang="es-ES" sz="2800" dirty="0"/>
              <a:t>B en el área de Docencia </a:t>
            </a:r>
            <a:r>
              <a:rPr lang="es-ES" sz="2800" dirty="0" smtClean="0"/>
              <a:t>General</a:t>
            </a:r>
          </a:p>
          <a:p>
            <a:pPr marL="0" indent="0">
              <a:buNone/>
              <a:defRPr/>
            </a:pPr>
            <a:r>
              <a:rPr lang="es-ES" sz="2800" dirty="0"/>
              <a:t>	</a:t>
            </a:r>
            <a:r>
              <a:rPr lang="es-ES" sz="2800" dirty="0" smtClean="0"/>
              <a:t>	- </a:t>
            </a:r>
            <a:r>
              <a:rPr lang="en-US" sz="2800" dirty="0" smtClean="0"/>
              <a:t>Par </a:t>
            </a:r>
            <a:r>
              <a:rPr lang="en-US" sz="2800" dirty="0"/>
              <a:t>C – </a:t>
            </a:r>
            <a:r>
              <a:rPr lang="en-US" sz="2800" dirty="0" err="1"/>
              <a:t>Área</a:t>
            </a:r>
            <a:r>
              <a:rPr lang="en-US" sz="2800" dirty="0"/>
              <a:t> de </a:t>
            </a:r>
            <a:r>
              <a:rPr lang="en-US" sz="2800" dirty="0" err="1"/>
              <a:t>Docencia</a:t>
            </a:r>
            <a:r>
              <a:rPr lang="en-US" sz="2800" dirty="0"/>
              <a:t> </a:t>
            </a:r>
            <a:endParaRPr lang="es-E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41638" y="5773577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606183" y="5773577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01313" y="5773577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592" y="5773577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8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188999"/>
            <a:ext cx="8841292" cy="38380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7400" dirty="0" smtClean="0"/>
              <a:t>1. Demuestra </a:t>
            </a:r>
            <a:r>
              <a:rPr lang="en-US" sz="7400" dirty="0" err="1" smtClean="0"/>
              <a:t>competencia</a:t>
            </a:r>
            <a:r>
              <a:rPr lang="en-US" sz="7400" dirty="0" smtClean="0"/>
              <a:t> en la </a:t>
            </a:r>
            <a:r>
              <a:rPr lang="en-US" sz="7400" dirty="0" err="1" smtClean="0"/>
              <a:t>entrevista</a:t>
            </a:r>
            <a:r>
              <a:rPr lang="en-US" sz="7400" dirty="0" smtClean="0"/>
              <a:t> de </a:t>
            </a:r>
            <a:r>
              <a:rPr lang="en-US" sz="7400" dirty="0" err="1" smtClean="0"/>
              <a:t>referencia</a:t>
            </a:r>
            <a:r>
              <a:rPr lang="en-US" sz="7400" dirty="0" smtClean="0"/>
              <a:t>. </a:t>
            </a:r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6100" dirty="0" err="1" smtClean="0"/>
              <a:t>a.P</a:t>
            </a:r>
            <a:r>
              <a:rPr lang="en-US" sz="6200" dirty="0" err="1" smtClean="0"/>
              <a:t>ermite</a:t>
            </a:r>
            <a:r>
              <a:rPr lang="en-US" sz="6200" dirty="0" smtClean="0"/>
              <a:t> </a:t>
            </a:r>
            <a:r>
              <a:rPr lang="en-US" sz="6200" dirty="0" err="1"/>
              <a:t>que</a:t>
            </a:r>
            <a:r>
              <a:rPr lang="en-US" sz="6200" dirty="0"/>
              <a:t> el </a:t>
            </a:r>
            <a:r>
              <a:rPr lang="en-US" sz="6200" dirty="0" err="1"/>
              <a:t>usuario</a:t>
            </a:r>
            <a:r>
              <a:rPr lang="en-US" sz="6200" dirty="0"/>
              <a:t> </a:t>
            </a:r>
            <a:r>
              <a:rPr lang="en-US" sz="6200" dirty="0" err="1"/>
              <a:t>exprese</a:t>
            </a:r>
            <a:r>
              <a:rPr lang="en-US" sz="6200" dirty="0"/>
              <a:t> </a:t>
            </a:r>
            <a:r>
              <a:rPr lang="en-US" sz="6200" dirty="0" err="1"/>
              <a:t>su</a:t>
            </a:r>
            <a:r>
              <a:rPr lang="en-US" sz="6200" dirty="0"/>
              <a:t> </a:t>
            </a:r>
            <a:r>
              <a:rPr lang="en-US" sz="6200" dirty="0" err="1"/>
              <a:t>necesidad</a:t>
            </a:r>
            <a:r>
              <a:rPr lang="en-US" sz="6200" dirty="0"/>
              <a:t> de </a:t>
            </a:r>
            <a:r>
              <a:rPr lang="en-US" sz="6200" dirty="0" smtClean="0"/>
              <a:t/>
            </a:r>
            <a:br>
              <a:rPr lang="en-US" sz="6200" dirty="0" smtClean="0"/>
            </a:br>
            <a:r>
              <a:rPr lang="en-US" sz="6200" dirty="0" smtClean="0"/>
              <a:t>           </a:t>
            </a:r>
            <a:r>
              <a:rPr lang="en-US" sz="6100" dirty="0" err="1" smtClean="0"/>
              <a:t>información</a:t>
            </a:r>
            <a:r>
              <a:rPr lang="en-US" sz="6100" dirty="0" smtClean="0"/>
              <a:t> </a:t>
            </a:r>
            <a:r>
              <a:rPr lang="en-US" sz="6100" dirty="0"/>
              <a:t>en </a:t>
            </a:r>
            <a:r>
              <a:rPr lang="en-US" sz="6100" dirty="0" err="1"/>
              <a:t>sus</a:t>
            </a:r>
            <a:r>
              <a:rPr lang="en-US" sz="6100" dirty="0"/>
              <a:t> </a:t>
            </a:r>
            <a:r>
              <a:rPr lang="en-US" sz="6100" dirty="0" err="1"/>
              <a:t>propias</a:t>
            </a:r>
            <a:r>
              <a:rPr lang="en-US" sz="6100" dirty="0"/>
              <a:t> palabras antes de </a:t>
            </a:r>
            <a:r>
              <a:rPr lang="en-US" sz="6100" dirty="0" err="1"/>
              <a:t>responderle</a:t>
            </a:r>
            <a:r>
              <a:rPr lang="en-US" sz="6100" dirty="0"/>
              <a:t>. </a:t>
            </a:r>
            <a:endParaRPr lang="en-US" sz="6100" dirty="0" smtClean="0"/>
          </a:p>
          <a:p>
            <a:pPr marL="400050" lvl="1" indent="0">
              <a:buNone/>
            </a:pPr>
            <a:r>
              <a:rPr lang="en-US" sz="6100" dirty="0"/>
              <a:t>	</a:t>
            </a:r>
            <a:r>
              <a:rPr lang="en-US" sz="6100" dirty="0" smtClean="0"/>
              <a:t>		- Pares, Supervisor, </a:t>
            </a:r>
            <a:r>
              <a:rPr lang="en-US" sz="6100" dirty="0" err="1" smtClean="0"/>
              <a:t>Usuarios</a:t>
            </a:r>
            <a:endParaRPr lang="en-US" sz="6100" dirty="0"/>
          </a:p>
          <a:p>
            <a:pPr marL="400050" lvl="1" indent="0">
              <a:buNone/>
            </a:pPr>
            <a:r>
              <a:rPr lang="en-US" sz="6100" dirty="0"/>
              <a:t>      </a:t>
            </a:r>
            <a:r>
              <a:rPr lang="en-US" sz="6100" dirty="0" smtClean="0"/>
              <a:t> b</a:t>
            </a:r>
            <a:r>
              <a:rPr lang="en-US" sz="6100" dirty="0"/>
              <a:t>. Identifica </a:t>
            </a:r>
            <a:r>
              <a:rPr lang="en-US" sz="6100" dirty="0" err="1"/>
              <a:t>las</a:t>
            </a:r>
            <a:r>
              <a:rPr lang="en-US" sz="6100" dirty="0"/>
              <a:t> </a:t>
            </a:r>
            <a:r>
              <a:rPr lang="en-US" sz="6100" dirty="0" err="1"/>
              <a:t>metas</a:t>
            </a:r>
            <a:r>
              <a:rPr lang="en-US" sz="6100" dirty="0"/>
              <a:t> u </a:t>
            </a:r>
            <a:r>
              <a:rPr lang="en-US" sz="6100" dirty="0" err="1"/>
              <a:t>objetivos</a:t>
            </a:r>
            <a:r>
              <a:rPr lang="en-US" sz="6100" dirty="0"/>
              <a:t> de </a:t>
            </a:r>
            <a:r>
              <a:rPr lang="en-US" sz="6100" dirty="0" err="1"/>
              <a:t>investigación</a:t>
            </a:r>
            <a:r>
              <a:rPr lang="en-US" sz="6100" dirty="0"/>
              <a:t> </a:t>
            </a:r>
            <a:r>
              <a:rPr lang="en-US" sz="6100" dirty="0" smtClean="0"/>
              <a:t>     </a:t>
            </a:r>
            <a:br>
              <a:rPr lang="en-US" sz="6100" dirty="0" smtClean="0"/>
            </a:br>
            <a:r>
              <a:rPr lang="en-US" sz="6100" dirty="0" smtClean="0"/>
              <a:t>           </a:t>
            </a:r>
            <a:r>
              <a:rPr lang="en-US" sz="6100" dirty="0" err="1" smtClean="0"/>
              <a:t>expresados</a:t>
            </a:r>
            <a:r>
              <a:rPr lang="en-US" sz="6100" dirty="0" smtClean="0"/>
              <a:t> </a:t>
            </a:r>
            <a:r>
              <a:rPr lang="en-US" sz="6100" dirty="0" err="1"/>
              <a:t>por</a:t>
            </a:r>
            <a:r>
              <a:rPr lang="en-US" sz="6100" dirty="0"/>
              <a:t> el </a:t>
            </a:r>
            <a:r>
              <a:rPr lang="en-US" sz="6100" dirty="0" err="1"/>
              <a:t>usuario</a:t>
            </a:r>
            <a:r>
              <a:rPr lang="en-US" sz="6100" dirty="0"/>
              <a:t>. </a:t>
            </a:r>
            <a:endParaRPr lang="en-US" sz="6100" dirty="0" smtClean="0"/>
          </a:p>
          <a:p>
            <a:pPr marL="400050" lvl="1" indent="0">
              <a:buNone/>
            </a:pPr>
            <a:r>
              <a:rPr lang="en-US" sz="6100" dirty="0"/>
              <a:t>	</a:t>
            </a:r>
            <a:r>
              <a:rPr lang="en-US" sz="6100" dirty="0" smtClean="0"/>
              <a:t>		</a:t>
            </a:r>
            <a:r>
              <a:rPr lang="en-US" sz="6100" dirty="0"/>
              <a:t>- Pares, Supervisor, </a:t>
            </a:r>
            <a:r>
              <a:rPr lang="en-US" sz="6100" dirty="0" err="1" smtClean="0"/>
              <a:t>Usuarios</a:t>
            </a:r>
            <a:endParaRPr lang="en-US" sz="6100" dirty="0"/>
          </a:p>
          <a:p>
            <a:pPr marL="400050" lvl="1" indent="0">
              <a:buNone/>
            </a:pPr>
            <a:r>
              <a:rPr lang="en-US" sz="6100" dirty="0"/>
              <a:t>      </a:t>
            </a:r>
            <a:r>
              <a:rPr lang="en-US" sz="6100" dirty="0" smtClean="0"/>
              <a:t> c</a:t>
            </a:r>
            <a:r>
              <a:rPr lang="en-US" sz="6100" dirty="0"/>
              <a:t>. Replantea la </a:t>
            </a:r>
            <a:r>
              <a:rPr lang="en-US" sz="6100" dirty="0" err="1"/>
              <a:t>pregunta</a:t>
            </a:r>
            <a:r>
              <a:rPr lang="en-US" sz="6100" dirty="0"/>
              <a:t> o </a:t>
            </a:r>
            <a:r>
              <a:rPr lang="en-US" sz="6100" dirty="0" err="1"/>
              <a:t>petición</a:t>
            </a:r>
            <a:r>
              <a:rPr lang="en-US" sz="6100" dirty="0"/>
              <a:t> del </a:t>
            </a:r>
            <a:r>
              <a:rPr lang="en-US" sz="6100" dirty="0" err="1"/>
              <a:t>usuario</a:t>
            </a:r>
            <a:r>
              <a:rPr lang="en-US" sz="6100" dirty="0"/>
              <a:t> y </a:t>
            </a:r>
            <a:r>
              <a:rPr lang="en-US" sz="6100" dirty="0" err="1"/>
              <a:t>solicita</a:t>
            </a:r>
            <a:r>
              <a:rPr lang="en-US" sz="6100" dirty="0"/>
              <a:t> </a:t>
            </a:r>
            <a:r>
              <a:rPr lang="en-US" sz="6100" dirty="0" err="1"/>
              <a:t>su</a:t>
            </a:r>
            <a:r>
              <a:rPr lang="en-US" sz="6100" dirty="0"/>
              <a:t> </a:t>
            </a:r>
            <a:r>
              <a:rPr lang="en-US" sz="6100" dirty="0" err="1"/>
              <a:t>confirmación</a:t>
            </a:r>
            <a:r>
              <a:rPr lang="en-US" sz="6100" dirty="0"/>
              <a:t> </a:t>
            </a:r>
            <a:r>
              <a:rPr lang="en-US" sz="6100" dirty="0" smtClean="0"/>
              <a:t/>
            </a:r>
            <a:br>
              <a:rPr lang="en-US" sz="6100" dirty="0" smtClean="0"/>
            </a:br>
            <a:r>
              <a:rPr lang="en-US" sz="6100" dirty="0" smtClean="0"/>
              <a:t>           para </a:t>
            </a:r>
            <a:r>
              <a:rPr lang="en-US" sz="6100" dirty="0" err="1"/>
              <a:t>asegurarse</a:t>
            </a:r>
            <a:r>
              <a:rPr lang="en-US" sz="6100" dirty="0"/>
              <a:t> de </a:t>
            </a:r>
            <a:r>
              <a:rPr lang="en-US" sz="6100" dirty="0" err="1"/>
              <a:t>que</a:t>
            </a:r>
            <a:r>
              <a:rPr lang="en-US" sz="6100" dirty="0"/>
              <a:t> ha </a:t>
            </a:r>
            <a:r>
              <a:rPr lang="en-US" sz="6100" dirty="0" err="1"/>
              <a:t>entendido</a:t>
            </a:r>
            <a:r>
              <a:rPr lang="en-US" sz="6100" dirty="0"/>
              <a:t> la </a:t>
            </a:r>
            <a:r>
              <a:rPr lang="en-US" sz="6100" dirty="0" err="1"/>
              <a:t>misma</a:t>
            </a:r>
            <a:r>
              <a:rPr lang="en-US" sz="6100" dirty="0"/>
              <a:t>. </a:t>
            </a:r>
            <a:endParaRPr lang="en-US" sz="6100" dirty="0" smtClean="0"/>
          </a:p>
          <a:p>
            <a:pPr marL="400050" lvl="1" indent="0">
              <a:buNone/>
            </a:pPr>
            <a:r>
              <a:rPr lang="en-US" sz="6100" dirty="0"/>
              <a:t>	</a:t>
            </a:r>
            <a:r>
              <a:rPr lang="en-US" sz="6100" dirty="0" smtClean="0"/>
              <a:t>		</a:t>
            </a:r>
            <a:r>
              <a:rPr lang="en-US" sz="6600" dirty="0"/>
              <a:t>- Pares, Supervisor, </a:t>
            </a:r>
            <a:r>
              <a:rPr lang="en-US" sz="6600" dirty="0" err="1" smtClean="0"/>
              <a:t>Usuarios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320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09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188999"/>
            <a:ext cx="8841292" cy="38380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7400" dirty="0" smtClean="0"/>
              <a:t>1. Demuestra </a:t>
            </a:r>
            <a:r>
              <a:rPr lang="en-US" sz="7400" dirty="0" err="1" smtClean="0"/>
              <a:t>competencia</a:t>
            </a:r>
            <a:r>
              <a:rPr lang="en-US" sz="7400" dirty="0" smtClean="0"/>
              <a:t> en la </a:t>
            </a:r>
            <a:r>
              <a:rPr lang="en-US" sz="7400" dirty="0" err="1" smtClean="0"/>
              <a:t>entrevista</a:t>
            </a:r>
            <a:r>
              <a:rPr lang="en-US" sz="7400" dirty="0" smtClean="0"/>
              <a:t> de </a:t>
            </a:r>
            <a:r>
              <a:rPr lang="en-US" sz="7400" dirty="0" err="1" smtClean="0"/>
              <a:t>referencia</a:t>
            </a:r>
            <a:r>
              <a:rPr lang="en-US" sz="7400" dirty="0" smtClean="0"/>
              <a:t>. </a:t>
            </a:r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6100" dirty="0"/>
              <a:t>d</a:t>
            </a:r>
            <a:r>
              <a:rPr lang="en-US" sz="6100" dirty="0" smtClean="0"/>
              <a:t>. </a:t>
            </a:r>
            <a:r>
              <a:rPr lang="en-US" sz="6100" dirty="0" err="1" smtClean="0"/>
              <a:t>Clarifica</a:t>
            </a:r>
            <a:r>
              <a:rPr lang="en-US" sz="6100" dirty="0" smtClean="0"/>
              <a:t> la </a:t>
            </a:r>
            <a:r>
              <a:rPr lang="en-US" sz="6100" dirty="0" err="1" smtClean="0"/>
              <a:t>term,inología</a:t>
            </a:r>
            <a:r>
              <a:rPr lang="en-US" sz="6100" dirty="0" smtClean="0"/>
              <a:t> </a:t>
            </a:r>
            <a:r>
              <a:rPr lang="en-US" sz="6100" dirty="0" err="1" smtClean="0"/>
              <a:t>confusa</a:t>
            </a:r>
            <a:r>
              <a:rPr lang="en-US" sz="6100" dirty="0" smtClean="0"/>
              <a:t> </a:t>
            </a:r>
            <a:r>
              <a:rPr lang="en-US" sz="6100" dirty="0" err="1" smtClean="0"/>
              <a:t>evitando</a:t>
            </a:r>
            <a:r>
              <a:rPr lang="en-US" sz="6100" dirty="0" smtClean="0"/>
              <a:t> el </a:t>
            </a:r>
            <a:r>
              <a:rPr lang="en-US" sz="6100" dirty="0" err="1" smtClean="0"/>
              <a:t>uso</a:t>
            </a:r>
            <a:r>
              <a:rPr lang="en-US" sz="6100" dirty="0" smtClean="0"/>
              <a:t> </a:t>
            </a:r>
            <a:r>
              <a:rPr lang="en-US" sz="6100" dirty="0" err="1" smtClean="0"/>
              <a:t>excesivo</a:t>
            </a:r>
            <a:r>
              <a:rPr lang="en-US" sz="6100" dirty="0" smtClean="0"/>
              <a:t> de </a:t>
            </a:r>
            <a:r>
              <a:rPr lang="en-US" sz="6100" dirty="0" err="1" smtClean="0"/>
              <a:t>jerga</a:t>
            </a:r>
            <a:r>
              <a:rPr lang="en-US" sz="6100" dirty="0" smtClean="0"/>
              <a:t/>
            </a:r>
            <a:br>
              <a:rPr lang="en-US" sz="6100" dirty="0" smtClean="0"/>
            </a:br>
            <a:r>
              <a:rPr lang="en-US" sz="6100" dirty="0" smtClean="0"/>
              <a:t>		   </a:t>
            </a:r>
            <a:r>
              <a:rPr lang="en-US" sz="6100" dirty="0" err="1" smtClean="0"/>
              <a:t>profesional</a:t>
            </a:r>
            <a:r>
              <a:rPr lang="en-US" sz="6100" dirty="0" smtClean="0"/>
              <a:t> o </a:t>
            </a:r>
            <a:r>
              <a:rPr lang="en-US" sz="6100" dirty="0" err="1" smtClean="0"/>
              <a:t>lenguaje</a:t>
            </a:r>
            <a:r>
              <a:rPr lang="en-US" sz="6100" dirty="0" smtClean="0"/>
              <a:t> </a:t>
            </a:r>
            <a:r>
              <a:rPr lang="en-US" sz="6100" dirty="0" err="1" smtClean="0"/>
              <a:t>técnico</a:t>
            </a:r>
            <a:r>
              <a:rPr lang="en-US" sz="6100" dirty="0" smtClean="0"/>
              <a:t>. </a:t>
            </a:r>
          </a:p>
          <a:p>
            <a:pPr marL="400050" lvl="1" indent="0">
              <a:buNone/>
            </a:pPr>
            <a:r>
              <a:rPr lang="en-US" sz="6100" dirty="0"/>
              <a:t>	</a:t>
            </a:r>
            <a:r>
              <a:rPr lang="en-US" sz="6100" dirty="0" smtClean="0"/>
              <a:t>		- Pares, Supervisor, </a:t>
            </a:r>
            <a:r>
              <a:rPr lang="en-US" sz="6100" dirty="0" err="1" smtClean="0"/>
              <a:t>Usuarios</a:t>
            </a:r>
            <a:r>
              <a:rPr lang="en-US" sz="6100" dirty="0" smtClean="0"/>
              <a:t/>
            </a:r>
            <a:br>
              <a:rPr lang="en-US" sz="6100" dirty="0" smtClean="0"/>
            </a:br>
            <a:endParaRPr lang="en-US" sz="6100" dirty="0"/>
          </a:p>
          <a:p>
            <a:pPr marL="400050" lvl="1" indent="0">
              <a:buNone/>
            </a:pPr>
            <a:r>
              <a:rPr lang="en-US" sz="6100" dirty="0"/>
              <a:t>      </a:t>
            </a:r>
            <a:r>
              <a:rPr lang="en-US" sz="6100" dirty="0" smtClean="0"/>
              <a:t> e. </a:t>
            </a:r>
            <a:r>
              <a:rPr lang="en-US" sz="5500" dirty="0"/>
              <a:t>Utiliza </a:t>
            </a:r>
            <a:r>
              <a:rPr lang="en-US" sz="5500" dirty="0" err="1"/>
              <a:t>técnicas</a:t>
            </a:r>
            <a:r>
              <a:rPr lang="en-US" sz="5500" dirty="0"/>
              <a:t> </a:t>
            </a:r>
            <a:r>
              <a:rPr lang="en-US" sz="5500" dirty="0" err="1"/>
              <a:t>que</a:t>
            </a:r>
            <a:r>
              <a:rPr lang="en-US" sz="5500" dirty="0"/>
              <a:t> </a:t>
            </a:r>
            <a:r>
              <a:rPr lang="en-US" sz="5500" dirty="0" err="1"/>
              <a:t>ayuden</a:t>
            </a:r>
            <a:r>
              <a:rPr lang="en-US" sz="5500" dirty="0"/>
              <a:t> a </a:t>
            </a:r>
            <a:r>
              <a:rPr lang="en-US" sz="5500" dirty="0" err="1"/>
              <a:t>ampliar</a:t>
            </a:r>
            <a:r>
              <a:rPr lang="en-US" sz="5500" dirty="0"/>
              <a:t> o </a:t>
            </a:r>
            <a:r>
              <a:rPr lang="en-US" sz="5500" dirty="0" err="1"/>
              <a:t>modificar</a:t>
            </a:r>
            <a:r>
              <a:rPr lang="en-US" sz="5500" dirty="0"/>
              <a:t> la </a:t>
            </a:r>
            <a:r>
              <a:rPr lang="en-US" sz="5500" dirty="0" err="1"/>
              <a:t>pregunta</a:t>
            </a:r>
            <a:r>
              <a:rPr lang="en-US" sz="5500" dirty="0"/>
              <a:t> o </a:t>
            </a:r>
            <a:r>
              <a:rPr lang="en-US" sz="5500" dirty="0" err="1"/>
              <a:t>añadir</a:t>
            </a:r>
            <a:r>
              <a:rPr lang="en-US" sz="5500" dirty="0"/>
              <a:t> 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dirty="0" smtClean="0"/>
              <a:t>            </a:t>
            </a:r>
            <a:r>
              <a:rPr lang="en-US" sz="5500" dirty="0" err="1" smtClean="0"/>
              <a:t>información</a:t>
            </a:r>
            <a:r>
              <a:rPr lang="en-US" sz="5500" dirty="0" smtClean="0"/>
              <a:t> </a:t>
            </a:r>
            <a:r>
              <a:rPr lang="en-US" sz="5500" dirty="0" err="1"/>
              <a:t>adicional</a:t>
            </a:r>
            <a:r>
              <a:rPr lang="en-US" sz="5500" dirty="0"/>
              <a:t>. </a:t>
            </a:r>
            <a:endParaRPr lang="en-US" sz="6100" dirty="0" smtClean="0"/>
          </a:p>
          <a:p>
            <a:pPr marL="400050" lvl="1" indent="0">
              <a:buNone/>
            </a:pPr>
            <a:r>
              <a:rPr lang="en-US" sz="6100" dirty="0"/>
              <a:t>	</a:t>
            </a:r>
            <a:r>
              <a:rPr lang="en-US" sz="6100" dirty="0" smtClean="0"/>
              <a:t>		</a:t>
            </a:r>
            <a:r>
              <a:rPr lang="en-US" sz="6100" dirty="0"/>
              <a:t>- Pares, Supervisor, </a:t>
            </a:r>
            <a:r>
              <a:rPr lang="en-US" sz="6100" dirty="0" err="1" smtClean="0"/>
              <a:t>Usuario</a:t>
            </a:r>
            <a:endParaRPr lang="en-US" sz="6100" dirty="0" smtClean="0"/>
          </a:p>
          <a:p>
            <a:pPr marL="400050" lvl="1" indent="0">
              <a:buNone/>
            </a:pPr>
            <a:r>
              <a:rPr lang="en-US" sz="6100" dirty="0"/>
              <a:t> </a:t>
            </a:r>
            <a:r>
              <a:rPr lang="en-US" sz="6100" dirty="0" smtClean="0"/>
              <a:t>       f.</a:t>
            </a:r>
            <a:r>
              <a:rPr lang="en-US" sz="14800" dirty="0" smtClean="0"/>
              <a:t> </a:t>
            </a:r>
            <a:r>
              <a:rPr lang="en-US" sz="5500" dirty="0" err="1"/>
              <a:t>Realiza</a:t>
            </a:r>
            <a:r>
              <a:rPr lang="en-US" sz="5500" dirty="0"/>
              <a:t> la </a:t>
            </a:r>
            <a:r>
              <a:rPr lang="en-US" sz="5500" dirty="0" err="1"/>
              <a:t>entrevista</a:t>
            </a:r>
            <a:r>
              <a:rPr lang="en-US" sz="5500" dirty="0"/>
              <a:t> sin </a:t>
            </a:r>
            <a:r>
              <a:rPr lang="en-US" sz="5500" dirty="0" err="1"/>
              <a:t>comprometer</a:t>
            </a:r>
            <a:r>
              <a:rPr lang="en-US" sz="5500" dirty="0"/>
              <a:t> la </a:t>
            </a:r>
            <a:r>
              <a:rPr lang="en-US" sz="5500" dirty="0" err="1"/>
              <a:t>privacidad</a:t>
            </a:r>
            <a:r>
              <a:rPr lang="en-US" sz="5500" dirty="0"/>
              <a:t> del </a:t>
            </a:r>
            <a:r>
              <a:rPr lang="en-US" sz="5500" dirty="0" err="1"/>
              <a:t>usuario</a:t>
            </a:r>
            <a:r>
              <a:rPr lang="en-US" sz="5500" dirty="0"/>
              <a:t>. </a:t>
            </a:r>
            <a:endParaRPr lang="en-US" sz="6100" dirty="0" smtClean="0"/>
          </a:p>
          <a:p>
            <a:pPr marL="400050" lvl="1" indent="0">
              <a:buNone/>
            </a:pPr>
            <a:r>
              <a:rPr lang="en-US" sz="6100" dirty="0"/>
              <a:t>	</a:t>
            </a:r>
            <a:r>
              <a:rPr lang="en-US" sz="6100" dirty="0" smtClean="0"/>
              <a:t>		</a:t>
            </a:r>
            <a:r>
              <a:rPr lang="en-US" sz="6200" dirty="0"/>
              <a:t>- Pares, Supervisor, </a:t>
            </a:r>
            <a:r>
              <a:rPr lang="en-US" sz="6200" dirty="0" err="1" smtClean="0"/>
              <a:t>Usuarios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321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4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/>
              <a:t>2</a:t>
            </a:r>
            <a:r>
              <a:rPr lang="en-US" sz="4500" dirty="0" smtClean="0"/>
              <a:t>. </a:t>
            </a:r>
            <a:r>
              <a:rPr lang="en-US" sz="4200" dirty="0"/>
              <a:t>Demuestra </a:t>
            </a:r>
            <a:r>
              <a:rPr lang="en-US" sz="4200" dirty="0" err="1"/>
              <a:t>habilidad</a:t>
            </a:r>
            <a:r>
              <a:rPr lang="en-US" sz="4200" dirty="0"/>
              <a:t> en el </a:t>
            </a:r>
            <a:r>
              <a:rPr lang="en-US" sz="4200" dirty="0" err="1"/>
              <a:t>proceso</a:t>
            </a:r>
            <a:r>
              <a:rPr lang="en-US" sz="4200" dirty="0"/>
              <a:t> de </a:t>
            </a:r>
            <a:r>
              <a:rPr lang="en-US" sz="4200" dirty="0" err="1"/>
              <a:t>búsqueda</a:t>
            </a:r>
            <a:r>
              <a:rPr lang="en-US" sz="4200" dirty="0"/>
              <a:t> de </a:t>
            </a:r>
            <a:r>
              <a:rPr lang="en-US" sz="4200" dirty="0" err="1"/>
              <a:t>información</a:t>
            </a:r>
            <a:r>
              <a:rPr lang="en-US" sz="4200" dirty="0"/>
              <a:t> (</a:t>
            </a:r>
            <a:r>
              <a:rPr lang="en-US" sz="4200" dirty="0" err="1"/>
              <a:t>incluyendo</a:t>
            </a:r>
            <a:r>
              <a:rPr lang="en-US" sz="4200" dirty="0"/>
              <a:t> </a:t>
            </a:r>
            <a:r>
              <a:rPr lang="en-US" sz="4200" dirty="0" err="1" smtClean="0"/>
              <a:t>fuentes</a:t>
            </a:r>
            <a:r>
              <a:rPr lang="en-US" sz="4200" dirty="0" smtClean="0"/>
              <a:t> </a:t>
            </a:r>
            <a:r>
              <a:rPr lang="en-US" sz="4200" dirty="0"/>
              <a:t>de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               </a:t>
            </a:r>
            <a:r>
              <a:rPr lang="en-US" sz="4200" dirty="0" err="1" smtClean="0"/>
              <a:t>archivo</a:t>
            </a:r>
            <a:r>
              <a:rPr lang="en-US" sz="4200" dirty="0"/>
              <a:t>) para </a:t>
            </a:r>
            <a:r>
              <a:rPr lang="en-US" sz="4200" dirty="0" err="1"/>
              <a:t>contestar</a:t>
            </a:r>
            <a:r>
              <a:rPr lang="en-US" sz="4200" dirty="0"/>
              <a:t> </a:t>
            </a:r>
            <a:r>
              <a:rPr lang="en-US" sz="4200" dirty="0" err="1"/>
              <a:t>las</a:t>
            </a:r>
            <a:r>
              <a:rPr lang="en-US" sz="4200" dirty="0"/>
              <a:t> </a:t>
            </a:r>
            <a:r>
              <a:rPr lang="en-US" sz="4200" dirty="0" err="1"/>
              <a:t>preguntas</a:t>
            </a:r>
            <a:r>
              <a:rPr lang="en-US" sz="4200" dirty="0"/>
              <a:t> de los </a:t>
            </a:r>
            <a:r>
              <a:rPr lang="en-US" sz="4200" dirty="0" err="1" smtClean="0"/>
              <a:t>usuarios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/>
              <a:t>a. </a:t>
            </a:r>
            <a:r>
              <a:rPr lang="en-US" sz="4800" dirty="0" err="1"/>
              <a:t>Selecciona</a:t>
            </a:r>
            <a:r>
              <a:rPr lang="en-US" sz="4800" dirty="0"/>
              <a:t> y </a:t>
            </a:r>
            <a:r>
              <a:rPr lang="en-US" sz="4800" dirty="0" err="1"/>
              <a:t>utiliza</a:t>
            </a:r>
            <a:r>
              <a:rPr lang="en-US" sz="4800" dirty="0"/>
              <a:t> </a:t>
            </a:r>
            <a:r>
              <a:rPr lang="en-US" sz="4800" dirty="0" err="1"/>
              <a:t>fuentes</a:t>
            </a:r>
            <a:r>
              <a:rPr lang="en-US" sz="4800" dirty="0"/>
              <a:t> </a:t>
            </a:r>
            <a:r>
              <a:rPr lang="en-US" sz="4800" dirty="0" err="1"/>
              <a:t>electrónicas</a:t>
            </a:r>
            <a:r>
              <a:rPr lang="en-US" sz="4800" dirty="0"/>
              <a:t> e impresas </a:t>
            </a:r>
            <a:br>
              <a:rPr lang="en-US" sz="4800" dirty="0"/>
            </a:br>
            <a:r>
              <a:rPr lang="en-US" sz="4800" dirty="0"/>
              <a:t>              </a:t>
            </a:r>
            <a:r>
              <a:rPr lang="en-US" sz="4800" dirty="0" err="1"/>
              <a:t>adecuadas</a:t>
            </a:r>
            <a:r>
              <a:rPr lang="en-US" sz="4800" dirty="0"/>
              <a:t> para </a:t>
            </a:r>
            <a:r>
              <a:rPr lang="en-US" sz="4800" dirty="0" err="1"/>
              <a:t>contestar</a:t>
            </a:r>
            <a:r>
              <a:rPr lang="en-US" sz="4800" dirty="0"/>
              <a:t> </a:t>
            </a:r>
            <a:r>
              <a:rPr lang="en-US" sz="4800" dirty="0" err="1"/>
              <a:t>las</a:t>
            </a:r>
            <a:r>
              <a:rPr lang="en-US" sz="4800" dirty="0"/>
              <a:t> </a:t>
            </a:r>
            <a:r>
              <a:rPr lang="en-US" sz="4800" dirty="0" err="1"/>
              <a:t>preguntas</a:t>
            </a:r>
            <a:r>
              <a:rPr lang="en-US" sz="4800" dirty="0"/>
              <a:t> de los </a:t>
            </a:r>
            <a:br>
              <a:rPr lang="en-US" sz="4800" dirty="0"/>
            </a:br>
            <a:r>
              <a:rPr lang="en-US" sz="4800" dirty="0"/>
              <a:t>              </a:t>
            </a:r>
            <a:r>
              <a:rPr lang="en-US" sz="4800" dirty="0" err="1"/>
              <a:t>usuarios</a:t>
            </a:r>
            <a:r>
              <a:rPr lang="en-US" sz="4800" dirty="0"/>
              <a:t>. </a:t>
            </a:r>
            <a:endParaRPr lang="en-US" sz="4800" dirty="0" smtClean="0"/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Pares y Supervisor</a:t>
            </a:r>
            <a:endParaRPr lang="en-US" sz="4800" dirty="0"/>
          </a:p>
          <a:p>
            <a:pPr marL="400050" lvl="1" indent="0">
              <a:buNone/>
            </a:pPr>
            <a:r>
              <a:rPr lang="en-US" sz="4800" dirty="0"/>
              <a:t>         b. Conoce el </a:t>
            </a:r>
            <a:r>
              <a:rPr lang="en-US" sz="4800" dirty="0" err="1"/>
              <a:t>alcance</a:t>
            </a:r>
            <a:r>
              <a:rPr lang="en-US" sz="4800" dirty="0"/>
              <a:t>, </a:t>
            </a:r>
            <a:r>
              <a:rPr lang="en-US" sz="4800" dirty="0" err="1"/>
              <a:t>contenido</a:t>
            </a:r>
            <a:r>
              <a:rPr lang="en-US" sz="4800" dirty="0"/>
              <a:t>, </a:t>
            </a:r>
            <a:r>
              <a:rPr lang="en-US" sz="4800" dirty="0" err="1"/>
              <a:t>estructura</a:t>
            </a:r>
            <a:r>
              <a:rPr lang="en-US" sz="4800" dirty="0"/>
              <a:t> y </a:t>
            </a:r>
            <a:r>
              <a:rPr lang="en-US" sz="4800" dirty="0" err="1"/>
              <a:t>limitaciones</a:t>
            </a:r>
            <a:r>
              <a:rPr lang="en-US" sz="4800" dirty="0"/>
              <a:t> de </a:t>
            </a:r>
            <a:r>
              <a:rPr lang="en-US" sz="4800" dirty="0" err="1"/>
              <a:t>las</a:t>
            </a:r>
            <a:r>
              <a:rPr lang="en-US" sz="4800" dirty="0"/>
              <a:t> </a:t>
            </a:r>
            <a:r>
              <a:rPr lang="en-US" sz="4800" dirty="0" err="1"/>
              <a:t>fuentes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                de </a:t>
            </a:r>
            <a:r>
              <a:rPr lang="en-US" sz="4800" dirty="0" err="1"/>
              <a:t>referencia</a:t>
            </a:r>
            <a:r>
              <a:rPr lang="en-US" sz="4800" dirty="0"/>
              <a:t>. </a:t>
            </a:r>
            <a:endParaRPr lang="en-US" sz="4800" dirty="0" smtClean="0"/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Pares y Supervisor</a:t>
            </a:r>
            <a:endParaRPr lang="en-US" sz="4800" dirty="0"/>
          </a:p>
          <a:p>
            <a:pPr marL="400050" lvl="1" indent="0">
              <a:buNone/>
            </a:pPr>
            <a:r>
              <a:rPr lang="en-US" sz="4800" dirty="0"/>
              <a:t>          c. </a:t>
            </a:r>
            <a:r>
              <a:rPr lang="en-US" sz="4800" dirty="0" err="1"/>
              <a:t>Pregunta</a:t>
            </a:r>
            <a:r>
              <a:rPr lang="en-US" sz="4800" dirty="0"/>
              <a:t> </a:t>
            </a:r>
            <a:r>
              <a:rPr lang="en-US" sz="4800" dirty="0" err="1"/>
              <a:t>que</a:t>
            </a:r>
            <a:r>
              <a:rPr lang="en-US" sz="4800" dirty="0"/>
              <a:t>́ </a:t>
            </a:r>
            <a:r>
              <a:rPr lang="en-US" sz="4800" dirty="0" err="1"/>
              <a:t>fuentes</a:t>
            </a:r>
            <a:r>
              <a:rPr lang="en-US" sz="4800" dirty="0"/>
              <a:t> de </a:t>
            </a:r>
            <a:r>
              <a:rPr lang="en-US" sz="4800" dirty="0" err="1"/>
              <a:t>información</a:t>
            </a:r>
            <a:r>
              <a:rPr lang="en-US" sz="4800" dirty="0"/>
              <a:t> ha </a:t>
            </a:r>
            <a:r>
              <a:rPr lang="en-US" sz="4800" dirty="0" err="1"/>
              <a:t>consultado</a:t>
            </a:r>
            <a:r>
              <a:rPr lang="en-US" sz="4800" dirty="0"/>
              <a:t> </a:t>
            </a:r>
            <a:r>
              <a:rPr lang="en-US" sz="4800" dirty="0" err="1"/>
              <a:t>ya</a:t>
            </a:r>
            <a:r>
              <a:rPr lang="en-US" sz="4800" dirty="0"/>
              <a:t> el </a:t>
            </a:r>
            <a:r>
              <a:rPr lang="en-US" sz="4800" dirty="0" err="1"/>
              <a:t>usuario</a:t>
            </a:r>
            <a:r>
              <a:rPr lang="en-US" sz="4800" dirty="0"/>
              <a:t>, y lo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             </a:t>
            </a:r>
            <a:r>
              <a:rPr lang="en-US" sz="4800" dirty="0" err="1" smtClean="0"/>
              <a:t>estimula</a:t>
            </a:r>
            <a:r>
              <a:rPr lang="en-US" sz="4800" dirty="0" smtClean="0"/>
              <a:t> </a:t>
            </a:r>
            <a:r>
              <a:rPr lang="en-US" sz="4800" dirty="0"/>
              <a:t>a </a:t>
            </a:r>
            <a:r>
              <a:rPr lang="en-US" sz="4800" dirty="0" err="1"/>
              <a:t>ofrecer</a:t>
            </a:r>
            <a:r>
              <a:rPr lang="en-US" sz="4800" dirty="0"/>
              <a:t> </a:t>
            </a:r>
            <a:r>
              <a:rPr lang="en-US" sz="4800" dirty="0" err="1" smtClean="0"/>
              <a:t>sugerencias</a:t>
            </a:r>
            <a:r>
              <a:rPr lang="en-US" sz="4800" dirty="0" smtClean="0"/>
              <a:t> </a:t>
            </a:r>
            <a:r>
              <a:rPr lang="en-US" sz="4800" dirty="0"/>
              <a:t>de </a:t>
            </a:r>
            <a:r>
              <a:rPr lang="en-US" sz="4800" dirty="0" err="1"/>
              <a:t>posibles</a:t>
            </a:r>
            <a:r>
              <a:rPr lang="en-US" sz="4800" dirty="0"/>
              <a:t> </a:t>
            </a:r>
            <a:r>
              <a:rPr lang="en-US" sz="4800" dirty="0" err="1"/>
              <a:t>fuentes</a:t>
            </a:r>
            <a:r>
              <a:rPr lang="en-US" sz="4800" dirty="0"/>
              <a:t>. </a:t>
            </a:r>
            <a:endParaRPr lang="en-US" sz="4800" dirty="0" smtClean="0"/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Pares, Supervisor y </a:t>
            </a:r>
            <a:r>
              <a:rPr lang="en-US" sz="4800" dirty="0" err="1" smtClean="0"/>
              <a:t>Usuarios</a:t>
            </a:r>
            <a:endParaRPr lang="en-US" sz="4800" dirty="0"/>
          </a:p>
          <a:p>
            <a:pPr marL="400050" lvl="1" indent="0">
              <a:buNone/>
            </a:pPr>
            <a:endParaRPr lang="en-US" sz="4200" dirty="0"/>
          </a:p>
          <a:p>
            <a:pPr marL="400050" lvl="1" indent="0">
              <a:buNone/>
            </a:pPr>
            <a:endParaRPr lang="en-US" sz="4800" dirty="0"/>
          </a:p>
          <a:p>
            <a:pPr marL="400050" lvl="1" indent="0">
              <a:buNone/>
            </a:pP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47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/>
              <a:t>2</a:t>
            </a:r>
            <a:r>
              <a:rPr lang="en-US" sz="4500" dirty="0" smtClean="0"/>
              <a:t>. </a:t>
            </a:r>
            <a:r>
              <a:rPr lang="en-US" sz="4200" dirty="0"/>
              <a:t>Demuestra </a:t>
            </a:r>
            <a:r>
              <a:rPr lang="en-US" sz="4200" dirty="0" err="1"/>
              <a:t>habilidad</a:t>
            </a:r>
            <a:r>
              <a:rPr lang="en-US" sz="4200" dirty="0"/>
              <a:t> en el </a:t>
            </a:r>
            <a:r>
              <a:rPr lang="en-US" sz="4200" dirty="0" err="1"/>
              <a:t>proceso</a:t>
            </a:r>
            <a:r>
              <a:rPr lang="en-US" sz="4200" dirty="0"/>
              <a:t> de </a:t>
            </a:r>
            <a:r>
              <a:rPr lang="en-US" sz="4200" dirty="0" err="1"/>
              <a:t>búsqueda</a:t>
            </a:r>
            <a:r>
              <a:rPr lang="en-US" sz="4200" dirty="0"/>
              <a:t> de </a:t>
            </a:r>
            <a:r>
              <a:rPr lang="en-US" sz="4200" dirty="0" err="1"/>
              <a:t>información</a:t>
            </a:r>
            <a:r>
              <a:rPr lang="en-US" sz="4200" dirty="0"/>
              <a:t> (</a:t>
            </a:r>
            <a:r>
              <a:rPr lang="en-US" sz="4200" dirty="0" err="1"/>
              <a:t>incluyendo</a:t>
            </a:r>
            <a:r>
              <a:rPr lang="en-US" sz="4200" dirty="0"/>
              <a:t> </a:t>
            </a:r>
            <a:r>
              <a:rPr lang="en-US" sz="4200" dirty="0" err="1" smtClean="0"/>
              <a:t>fuentes</a:t>
            </a:r>
            <a:r>
              <a:rPr lang="en-US" sz="4200" dirty="0" smtClean="0"/>
              <a:t> </a:t>
            </a:r>
            <a:r>
              <a:rPr lang="en-US" sz="4200" dirty="0"/>
              <a:t>de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               </a:t>
            </a:r>
            <a:r>
              <a:rPr lang="en-US" sz="4200" dirty="0" err="1" smtClean="0"/>
              <a:t>archivo</a:t>
            </a:r>
            <a:r>
              <a:rPr lang="en-US" sz="4200" dirty="0"/>
              <a:t>) para </a:t>
            </a:r>
            <a:r>
              <a:rPr lang="en-US" sz="4200" dirty="0" err="1"/>
              <a:t>contestar</a:t>
            </a:r>
            <a:r>
              <a:rPr lang="en-US" sz="4200" dirty="0"/>
              <a:t> </a:t>
            </a:r>
            <a:r>
              <a:rPr lang="en-US" sz="4200" dirty="0" err="1"/>
              <a:t>las</a:t>
            </a:r>
            <a:r>
              <a:rPr lang="en-US" sz="4200" dirty="0"/>
              <a:t> </a:t>
            </a:r>
            <a:r>
              <a:rPr lang="en-US" sz="4200" dirty="0" err="1"/>
              <a:t>preguntas</a:t>
            </a:r>
            <a:r>
              <a:rPr lang="en-US" sz="4200" dirty="0"/>
              <a:t> de los </a:t>
            </a:r>
            <a:r>
              <a:rPr lang="en-US" sz="4200" dirty="0" err="1" smtClean="0"/>
              <a:t>usuarios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 smtClean="0"/>
              <a:t>d. Desarrolla </a:t>
            </a:r>
            <a:r>
              <a:rPr lang="en-US" sz="4800" dirty="0" err="1" smtClean="0"/>
              <a:t>una</a:t>
            </a:r>
            <a:r>
              <a:rPr lang="en-US" sz="4800" dirty="0" smtClean="0"/>
              <a:t> </a:t>
            </a:r>
            <a:r>
              <a:rPr lang="en-US" sz="4800" dirty="0" err="1" smtClean="0"/>
              <a:t>estrategia</a:t>
            </a:r>
            <a:r>
              <a:rPr lang="en-US" sz="4800" dirty="0" smtClean="0"/>
              <a:t> de </a:t>
            </a:r>
            <a:r>
              <a:rPr lang="en-US" sz="4800" dirty="0" err="1" smtClean="0"/>
              <a:t>búsqueda</a:t>
            </a:r>
            <a:r>
              <a:rPr lang="en-US" sz="4800" dirty="0" smtClean="0"/>
              <a:t> </a:t>
            </a:r>
            <a:r>
              <a:rPr lang="en-US" sz="4800" dirty="0" err="1" smtClean="0"/>
              <a:t>apropiada</a:t>
            </a:r>
            <a:r>
              <a:rPr lang="en-US" sz="4800" dirty="0" smtClean="0"/>
              <a:t> y </a:t>
            </a:r>
            <a:r>
              <a:rPr lang="en-US" sz="4800" dirty="0" err="1" smtClean="0"/>
              <a:t>completa</a:t>
            </a:r>
            <a:r>
              <a:rPr lang="en-US" sz="4800" dirty="0" smtClean="0"/>
              <a:t>, en la </a:t>
            </a:r>
            <a:r>
              <a:rPr lang="en-US" sz="4800" dirty="0" err="1" smtClean="0"/>
              <a:t>que</a:t>
            </a:r>
            <a:r>
              <a:rPr lang="en-US" sz="4800" dirty="0" smtClean="0"/>
              <a:t>: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    1. </a:t>
            </a:r>
            <a:r>
              <a:rPr lang="en-US" sz="4800" dirty="0" err="1" smtClean="0"/>
              <a:t>Selecciona</a:t>
            </a:r>
            <a:r>
              <a:rPr lang="en-US" sz="4800" dirty="0" smtClean="0"/>
              <a:t> </a:t>
            </a:r>
            <a:r>
              <a:rPr lang="en-US" sz="4800" dirty="0" err="1" smtClean="0"/>
              <a:t>términos</a:t>
            </a:r>
            <a:r>
              <a:rPr lang="en-US" sz="4800" dirty="0" smtClean="0"/>
              <a:t> </a:t>
            </a:r>
            <a:r>
              <a:rPr lang="en-US" sz="4800" dirty="0" err="1" smtClean="0"/>
              <a:t>relacionados</a:t>
            </a:r>
            <a:r>
              <a:rPr lang="en-US" sz="4800" dirty="0" smtClean="0"/>
              <a:t> con la </a:t>
            </a:r>
            <a:r>
              <a:rPr lang="en-US" sz="4800" dirty="0" err="1" smtClean="0"/>
              <a:t>información</a:t>
            </a:r>
            <a:r>
              <a:rPr lang="en-US" sz="4800" dirty="0" smtClean="0"/>
              <a:t> </a:t>
            </a:r>
            <a:r>
              <a:rPr lang="en-US" sz="4800" dirty="0" err="1" smtClean="0"/>
              <a:t>deseada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>				- Pares y Supervisor</a:t>
            </a:r>
          </a:p>
          <a:p>
            <a:pPr marL="400050" lvl="1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2. </a:t>
            </a:r>
            <a:r>
              <a:rPr lang="en-US" sz="4800" dirty="0" err="1" smtClean="0"/>
              <a:t>Verifica</a:t>
            </a:r>
            <a:r>
              <a:rPr lang="en-US" sz="4800" dirty="0" smtClean="0"/>
              <a:t> </a:t>
            </a:r>
            <a:r>
              <a:rPr lang="en-US" sz="4800" dirty="0" err="1" smtClean="0"/>
              <a:t>errores</a:t>
            </a:r>
            <a:r>
              <a:rPr lang="en-US" sz="4800" dirty="0" smtClean="0"/>
              <a:t> en la </a:t>
            </a:r>
            <a:r>
              <a:rPr lang="en-US" sz="4800" dirty="0" err="1" smtClean="0"/>
              <a:t>ortografía</a:t>
            </a:r>
            <a:r>
              <a:rPr lang="en-US" sz="4800" dirty="0" smtClean="0"/>
              <a:t> y </a:t>
            </a:r>
            <a:r>
              <a:rPr lang="en-US" sz="4800" dirty="0" err="1" smtClean="0"/>
              <a:t>otros</a:t>
            </a:r>
            <a:r>
              <a:rPr lang="en-US" sz="4800" dirty="0" smtClean="0"/>
              <a:t> </a:t>
            </a:r>
            <a:r>
              <a:rPr lang="en-US" sz="4800" dirty="0" err="1" smtClean="0"/>
              <a:t>errores</a:t>
            </a:r>
            <a:r>
              <a:rPr lang="en-US" sz="4800" dirty="0" smtClean="0"/>
              <a:t> </a:t>
            </a:r>
            <a:r>
              <a:rPr lang="en-US" sz="4800" dirty="0" err="1" smtClean="0"/>
              <a:t>posibles</a:t>
            </a:r>
            <a:r>
              <a:rPr lang="en-US" sz="4800" dirty="0" smtClean="0"/>
              <a:t> en la </a:t>
            </a:r>
            <a:r>
              <a:rPr lang="en-US" sz="4800" dirty="0" err="1" smtClean="0"/>
              <a:t>pregunta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                  original.</a:t>
            </a:r>
            <a:br>
              <a:rPr lang="en-US" sz="4800" dirty="0" smtClean="0"/>
            </a:br>
            <a:r>
              <a:rPr lang="en-US" sz="4800" dirty="0" smtClean="0"/>
              <a:t>				- Pares y Supervisor</a:t>
            </a:r>
          </a:p>
          <a:p>
            <a:pPr marL="400050" lvl="1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3. Identifica </a:t>
            </a:r>
            <a:r>
              <a:rPr lang="en-US" sz="4800" dirty="0" err="1" smtClean="0"/>
              <a:t>recursos</a:t>
            </a:r>
            <a:r>
              <a:rPr lang="en-US" sz="4800" dirty="0" smtClean="0"/>
              <a:t> </a:t>
            </a:r>
            <a:r>
              <a:rPr lang="en-US" sz="4800" dirty="0" err="1" smtClean="0"/>
              <a:t>apropiados</a:t>
            </a:r>
            <a:r>
              <a:rPr lang="en-US" sz="4800" dirty="0" smtClean="0"/>
              <a:t> para </a:t>
            </a:r>
            <a:r>
              <a:rPr lang="en-US" sz="4800" dirty="0" err="1" smtClean="0"/>
              <a:t>contestar</a:t>
            </a:r>
            <a:r>
              <a:rPr lang="en-US" sz="4800" dirty="0" smtClean="0"/>
              <a:t> la </a:t>
            </a:r>
            <a:r>
              <a:rPr lang="en-US" sz="4800" dirty="0" err="1" smtClean="0"/>
              <a:t>pregunta</a:t>
            </a:r>
            <a:r>
              <a:rPr lang="en-US" sz="4800" dirty="0" smtClean="0"/>
              <a:t> del </a:t>
            </a:r>
            <a:r>
              <a:rPr lang="en-US" sz="4800" dirty="0" err="1" smtClean="0"/>
              <a:t>usuario</a:t>
            </a:r>
            <a:r>
              <a:rPr lang="en-US" sz="4800" dirty="0" smtClean="0"/>
              <a:t>.</a:t>
            </a:r>
            <a:endParaRPr lang="en-US" sz="4200" dirty="0"/>
          </a:p>
          <a:p>
            <a:pPr marL="400050" lvl="1" indent="0">
              <a:buNone/>
            </a:pPr>
            <a:r>
              <a:rPr lang="en-US" sz="4800" dirty="0" smtClean="0"/>
              <a:t>				- Pares y Supervisor</a:t>
            </a:r>
            <a:endParaRPr lang="en-US" sz="4800" dirty="0"/>
          </a:p>
          <a:p>
            <a:pPr marL="400050" lvl="1" indent="0">
              <a:buNone/>
            </a:pP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323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7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/>
              <a:t>2</a:t>
            </a:r>
            <a:r>
              <a:rPr lang="en-US" sz="4500" dirty="0" smtClean="0"/>
              <a:t>. </a:t>
            </a:r>
            <a:r>
              <a:rPr lang="en-US" sz="4200" dirty="0"/>
              <a:t>Demuestra </a:t>
            </a:r>
            <a:r>
              <a:rPr lang="en-US" sz="4200" dirty="0" err="1"/>
              <a:t>habilidad</a:t>
            </a:r>
            <a:r>
              <a:rPr lang="en-US" sz="4200" dirty="0"/>
              <a:t> en el </a:t>
            </a:r>
            <a:r>
              <a:rPr lang="en-US" sz="4200" dirty="0" err="1"/>
              <a:t>proceso</a:t>
            </a:r>
            <a:r>
              <a:rPr lang="en-US" sz="4200" dirty="0"/>
              <a:t> de </a:t>
            </a:r>
            <a:r>
              <a:rPr lang="en-US" sz="4200" dirty="0" err="1"/>
              <a:t>búsqueda</a:t>
            </a:r>
            <a:r>
              <a:rPr lang="en-US" sz="4200" dirty="0"/>
              <a:t> de </a:t>
            </a:r>
            <a:r>
              <a:rPr lang="en-US" sz="4200" dirty="0" err="1"/>
              <a:t>información</a:t>
            </a:r>
            <a:r>
              <a:rPr lang="en-US" sz="4200" dirty="0"/>
              <a:t> (</a:t>
            </a:r>
            <a:r>
              <a:rPr lang="en-US" sz="4200" dirty="0" err="1"/>
              <a:t>incluyendo</a:t>
            </a:r>
            <a:r>
              <a:rPr lang="en-US" sz="4200" dirty="0"/>
              <a:t>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           </a:t>
            </a:r>
            <a:r>
              <a:rPr lang="en-US" sz="4200" dirty="0" err="1" smtClean="0"/>
              <a:t>fuentes</a:t>
            </a:r>
            <a:r>
              <a:rPr lang="en-US" sz="4200" dirty="0" smtClean="0"/>
              <a:t> </a:t>
            </a:r>
            <a:r>
              <a:rPr lang="en-US" sz="4200" dirty="0"/>
              <a:t>de </a:t>
            </a:r>
            <a:r>
              <a:rPr lang="en-US" sz="4200" dirty="0" err="1" smtClean="0"/>
              <a:t>archivo</a:t>
            </a:r>
            <a:r>
              <a:rPr lang="en-US" sz="4200" dirty="0"/>
              <a:t>) para </a:t>
            </a:r>
            <a:r>
              <a:rPr lang="en-US" sz="4200" dirty="0" err="1"/>
              <a:t>contestar</a:t>
            </a:r>
            <a:r>
              <a:rPr lang="en-US" sz="4200" dirty="0"/>
              <a:t> </a:t>
            </a:r>
            <a:r>
              <a:rPr lang="en-US" sz="4200" dirty="0" err="1"/>
              <a:t>las</a:t>
            </a:r>
            <a:r>
              <a:rPr lang="en-US" sz="4200" dirty="0"/>
              <a:t> </a:t>
            </a:r>
            <a:r>
              <a:rPr lang="en-US" sz="4200" dirty="0" err="1"/>
              <a:t>preguntas</a:t>
            </a:r>
            <a:r>
              <a:rPr lang="en-US" sz="4200" dirty="0"/>
              <a:t> de los </a:t>
            </a:r>
            <a:r>
              <a:rPr lang="en-US" sz="4200" dirty="0" err="1" smtClean="0"/>
              <a:t>usuarios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/>
              <a:t>e</a:t>
            </a:r>
            <a:r>
              <a:rPr lang="en-US" sz="4800" dirty="0" smtClean="0"/>
              <a:t>. </a:t>
            </a:r>
            <a:r>
              <a:rPr lang="en-US" sz="4800" dirty="0" err="1" smtClean="0"/>
              <a:t>Explica</a:t>
            </a:r>
            <a:r>
              <a:rPr lang="en-US" sz="4800" dirty="0" smtClean="0"/>
              <a:t> al </a:t>
            </a:r>
            <a:r>
              <a:rPr lang="en-US" sz="4800" dirty="0" err="1" smtClean="0"/>
              <a:t>usuario</a:t>
            </a:r>
            <a:r>
              <a:rPr lang="en-US" sz="4800" dirty="0" smtClean="0"/>
              <a:t> la </a:t>
            </a:r>
            <a:r>
              <a:rPr lang="en-US" sz="4800" dirty="0" err="1" smtClean="0"/>
              <a:t>estrategia</a:t>
            </a:r>
            <a:r>
              <a:rPr lang="en-US" sz="4800" dirty="0" smtClean="0"/>
              <a:t> y </a:t>
            </a:r>
            <a:r>
              <a:rPr lang="en-US" sz="4800" dirty="0" err="1" smtClean="0"/>
              <a:t>secuencia</a:t>
            </a:r>
            <a:r>
              <a:rPr lang="en-US" sz="4800" dirty="0" smtClean="0"/>
              <a:t> de la </a:t>
            </a:r>
            <a:r>
              <a:rPr lang="en-US" sz="4800" dirty="0" err="1" smtClean="0"/>
              <a:t>búsqueda</a:t>
            </a:r>
            <a:r>
              <a:rPr lang="en-US" sz="4800" dirty="0" smtClean="0"/>
              <a:t>, al </a:t>
            </a:r>
            <a:br>
              <a:rPr lang="en-US" sz="4800" dirty="0" smtClean="0"/>
            </a:br>
            <a:r>
              <a:rPr lang="en-US" sz="4800" dirty="0" smtClean="0"/>
              <a:t>             </a:t>
            </a:r>
            <a:r>
              <a:rPr lang="en-US" sz="4800" dirty="0" err="1" smtClean="0"/>
              <a:t>igual</a:t>
            </a:r>
            <a:r>
              <a:rPr lang="en-US" sz="4800" dirty="0" smtClean="0"/>
              <a:t> </a:t>
            </a:r>
            <a:r>
              <a:rPr lang="en-US" sz="4800" dirty="0" err="1" smtClean="0"/>
              <a:t>que</a:t>
            </a:r>
            <a:r>
              <a:rPr lang="en-US" sz="4800" dirty="0" smtClean="0"/>
              <a:t> </a:t>
            </a:r>
            <a:r>
              <a:rPr lang="en-US" sz="4800" dirty="0" err="1" smtClean="0"/>
              <a:t>las</a:t>
            </a:r>
            <a:r>
              <a:rPr lang="en-US" sz="4800" dirty="0" smtClean="0"/>
              <a:t> </a:t>
            </a:r>
            <a:r>
              <a:rPr lang="en-US" sz="4800" dirty="0" err="1" smtClean="0"/>
              <a:t>fuentes</a:t>
            </a:r>
            <a:r>
              <a:rPr lang="en-US" sz="4800" dirty="0" smtClean="0"/>
              <a:t> </a:t>
            </a:r>
            <a:r>
              <a:rPr lang="en-US" sz="4800" dirty="0" err="1" smtClean="0"/>
              <a:t>utilizadas</a:t>
            </a:r>
            <a:r>
              <a:rPr lang="en-US" sz="4800" dirty="0" smtClean="0"/>
              <a:t>.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A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B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</a:t>
            </a:r>
            <a:r>
              <a:rPr lang="en-US" sz="4800" dirty="0"/>
              <a:t>- Par C</a:t>
            </a:r>
          </a:p>
          <a:p>
            <a:pPr marL="400050" lvl="1" indent="0">
              <a:buNone/>
            </a:pPr>
            <a:endParaRPr lang="en-US" sz="4800" dirty="0" smtClean="0"/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Supervisor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</a:t>
            </a:r>
            <a:r>
              <a:rPr lang="en-US" sz="4800" dirty="0" err="1" smtClean="0"/>
              <a:t>Usuarios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324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6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/>
              <a:t>2</a:t>
            </a:r>
            <a:r>
              <a:rPr lang="en-US" sz="4500" dirty="0" smtClean="0"/>
              <a:t>. </a:t>
            </a:r>
            <a:r>
              <a:rPr lang="en-US" sz="4200" dirty="0"/>
              <a:t>Demuestra </a:t>
            </a:r>
            <a:r>
              <a:rPr lang="en-US" sz="4200" dirty="0" err="1"/>
              <a:t>habilidad</a:t>
            </a:r>
            <a:r>
              <a:rPr lang="en-US" sz="4200" dirty="0"/>
              <a:t> en el </a:t>
            </a:r>
            <a:r>
              <a:rPr lang="en-US" sz="4200" dirty="0" err="1"/>
              <a:t>proceso</a:t>
            </a:r>
            <a:r>
              <a:rPr lang="en-US" sz="4200" dirty="0"/>
              <a:t> de </a:t>
            </a:r>
            <a:r>
              <a:rPr lang="en-US" sz="4200" dirty="0" err="1"/>
              <a:t>búsqueda</a:t>
            </a:r>
            <a:r>
              <a:rPr lang="en-US" sz="4200" dirty="0"/>
              <a:t> de </a:t>
            </a:r>
            <a:r>
              <a:rPr lang="en-US" sz="4200" dirty="0" err="1"/>
              <a:t>información</a:t>
            </a:r>
            <a:r>
              <a:rPr lang="en-US" sz="4200" dirty="0"/>
              <a:t> (</a:t>
            </a:r>
            <a:r>
              <a:rPr lang="en-US" sz="4200" dirty="0" err="1"/>
              <a:t>incluyendo</a:t>
            </a:r>
            <a:r>
              <a:rPr lang="en-US" sz="4200" dirty="0"/>
              <a:t>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           </a:t>
            </a:r>
            <a:r>
              <a:rPr lang="en-US" sz="4200" dirty="0" err="1" smtClean="0"/>
              <a:t>fuentes</a:t>
            </a:r>
            <a:r>
              <a:rPr lang="en-US" sz="4200" dirty="0" smtClean="0"/>
              <a:t> </a:t>
            </a:r>
            <a:r>
              <a:rPr lang="en-US" sz="4200" dirty="0"/>
              <a:t>de </a:t>
            </a:r>
            <a:r>
              <a:rPr lang="en-US" sz="4200" dirty="0" err="1" smtClean="0"/>
              <a:t>archivo</a:t>
            </a:r>
            <a:r>
              <a:rPr lang="en-US" sz="4200" dirty="0"/>
              <a:t>) para </a:t>
            </a:r>
            <a:r>
              <a:rPr lang="en-US" sz="4200" dirty="0" err="1"/>
              <a:t>contestar</a:t>
            </a:r>
            <a:r>
              <a:rPr lang="en-US" sz="4200" dirty="0"/>
              <a:t> </a:t>
            </a:r>
            <a:r>
              <a:rPr lang="en-US" sz="4200" dirty="0" err="1"/>
              <a:t>las</a:t>
            </a:r>
            <a:r>
              <a:rPr lang="en-US" sz="4200" dirty="0"/>
              <a:t> </a:t>
            </a:r>
            <a:r>
              <a:rPr lang="en-US" sz="4200" dirty="0" err="1"/>
              <a:t>preguntas</a:t>
            </a:r>
            <a:r>
              <a:rPr lang="en-US" sz="4200" dirty="0"/>
              <a:t> de los </a:t>
            </a:r>
            <a:r>
              <a:rPr lang="en-US" sz="4200" dirty="0" err="1" smtClean="0"/>
              <a:t>usuarios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 smtClean="0"/>
              <a:t>f. </a:t>
            </a:r>
            <a:r>
              <a:rPr lang="en-US" sz="4800" dirty="0" err="1" smtClean="0"/>
              <a:t>Explica</a:t>
            </a:r>
            <a:r>
              <a:rPr lang="en-US" sz="4800" dirty="0" smtClean="0"/>
              <a:t> al </a:t>
            </a:r>
            <a:r>
              <a:rPr lang="en-US" sz="4800" dirty="0" err="1" smtClean="0"/>
              <a:t>usuario</a:t>
            </a:r>
            <a:r>
              <a:rPr lang="en-US" sz="4800" dirty="0" smtClean="0"/>
              <a:t> </a:t>
            </a:r>
            <a:r>
              <a:rPr lang="en-US" sz="4800" dirty="0" err="1" smtClean="0"/>
              <a:t>cómo</a:t>
            </a:r>
            <a:r>
              <a:rPr lang="en-US" sz="4800" dirty="0" smtClean="0"/>
              <a:t> </a:t>
            </a:r>
            <a:r>
              <a:rPr lang="en-US" sz="4800" dirty="0" err="1" smtClean="0"/>
              <a:t>usar</a:t>
            </a:r>
            <a:r>
              <a:rPr lang="en-US" sz="4800" dirty="0" smtClean="0"/>
              <a:t> los </a:t>
            </a:r>
            <a:r>
              <a:rPr lang="en-US" sz="4800" dirty="0" err="1" smtClean="0"/>
              <a:t>recursos</a:t>
            </a:r>
            <a:r>
              <a:rPr lang="en-US" sz="4800" dirty="0" smtClean="0"/>
              <a:t>, </a:t>
            </a:r>
            <a:r>
              <a:rPr lang="en-US" sz="4800" dirty="0" err="1" smtClean="0"/>
              <a:t>cuando</a:t>
            </a:r>
            <a:r>
              <a:rPr lang="en-US" sz="4800" dirty="0" smtClean="0"/>
              <a:t> </a:t>
            </a:r>
            <a:r>
              <a:rPr lang="en-US" sz="4800" dirty="0" err="1" smtClean="0"/>
              <a:t>es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             </a:t>
            </a:r>
            <a:r>
              <a:rPr lang="en-US" sz="4800" dirty="0" err="1" smtClean="0"/>
              <a:t>apropiado</a:t>
            </a:r>
            <a:r>
              <a:rPr lang="en-US" sz="4800" dirty="0" smtClean="0"/>
              <a:t>.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A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B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</a:t>
            </a:r>
            <a:r>
              <a:rPr lang="en-US" sz="4800" dirty="0"/>
              <a:t>- Par C</a:t>
            </a:r>
          </a:p>
          <a:p>
            <a:pPr marL="400050" lvl="1" indent="0">
              <a:buNone/>
            </a:pPr>
            <a:endParaRPr lang="en-US" sz="4800" dirty="0" smtClean="0"/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Supervisor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</a:t>
            </a:r>
            <a:r>
              <a:rPr lang="en-US" sz="4800" dirty="0" err="1" smtClean="0"/>
              <a:t>Usuarios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88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/>
              <a:t>2</a:t>
            </a:r>
            <a:r>
              <a:rPr lang="en-US" sz="4500" dirty="0" smtClean="0"/>
              <a:t>. </a:t>
            </a:r>
            <a:r>
              <a:rPr lang="en-US" sz="4200" dirty="0"/>
              <a:t>Demuestra </a:t>
            </a:r>
            <a:r>
              <a:rPr lang="en-US" sz="4200" dirty="0" err="1"/>
              <a:t>habilidad</a:t>
            </a:r>
            <a:r>
              <a:rPr lang="en-US" sz="4200" dirty="0"/>
              <a:t> en el </a:t>
            </a:r>
            <a:r>
              <a:rPr lang="en-US" sz="4200" dirty="0" err="1"/>
              <a:t>proceso</a:t>
            </a:r>
            <a:r>
              <a:rPr lang="en-US" sz="4200" dirty="0"/>
              <a:t> de </a:t>
            </a:r>
            <a:r>
              <a:rPr lang="en-US" sz="4200" dirty="0" err="1"/>
              <a:t>búsqueda</a:t>
            </a:r>
            <a:r>
              <a:rPr lang="en-US" sz="4200" dirty="0"/>
              <a:t> de </a:t>
            </a:r>
            <a:r>
              <a:rPr lang="en-US" sz="4200" dirty="0" err="1"/>
              <a:t>información</a:t>
            </a:r>
            <a:r>
              <a:rPr lang="en-US" sz="4200" dirty="0"/>
              <a:t> (</a:t>
            </a:r>
            <a:r>
              <a:rPr lang="en-US" sz="4200" dirty="0" err="1"/>
              <a:t>incluyendo</a:t>
            </a:r>
            <a:r>
              <a:rPr lang="en-US" sz="4200" dirty="0"/>
              <a:t>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           </a:t>
            </a:r>
            <a:r>
              <a:rPr lang="en-US" sz="4200" dirty="0" err="1" smtClean="0"/>
              <a:t>fuentes</a:t>
            </a:r>
            <a:r>
              <a:rPr lang="en-US" sz="4200" dirty="0" smtClean="0"/>
              <a:t> </a:t>
            </a:r>
            <a:r>
              <a:rPr lang="en-US" sz="4200" dirty="0"/>
              <a:t>de </a:t>
            </a:r>
            <a:r>
              <a:rPr lang="en-US" sz="4200" dirty="0" err="1" smtClean="0"/>
              <a:t>archivo</a:t>
            </a:r>
            <a:r>
              <a:rPr lang="en-US" sz="4200" dirty="0"/>
              <a:t>) para </a:t>
            </a:r>
            <a:r>
              <a:rPr lang="en-US" sz="4200" dirty="0" err="1"/>
              <a:t>contestar</a:t>
            </a:r>
            <a:r>
              <a:rPr lang="en-US" sz="4200" dirty="0"/>
              <a:t> </a:t>
            </a:r>
            <a:r>
              <a:rPr lang="en-US" sz="4200" dirty="0" err="1"/>
              <a:t>las</a:t>
            </a:r>
            <a:r>
              <a:rPr lang="en-US" sz="4200" dirty="0"/>
              <a:t> </a:t>
            </a:r>
            <a:r>
              <a:rPr lang="en-US" sz="4200" dirty="0" err="1"/>
              <a:t>preguntas</a:t>
            </a:r>
            <a:r>
              <a:rPr lang="en-US" sz="4200" dirty="0"/>
              <a:t> de los </a:t>
            </a:r>
            <a:r>
              <a:rPr lang="en-US" sz="4200" dirty="0" err="1" smtClean="0"/>
              <a:t>usuarios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/>
              <a:t>g</a:t>
            </a:r>
            <a:r>
              <a:rPr lang="en-US" sz="4800" dirty="0" smtClean="0"/>
              <a:t>. </a:t>
            </a:r>
            <a:r>
              <a:rPr lang="en-US" sz="4800" dirty="0" err="1" smtClean="0"/>
              <a:t>Pregunta</a:t>
            </a:r>
            <a:r>
              <a:rPr lang="en-US" sz="4800" dirty="0" smtClean="0"/>
              <a:t> al </a:t>
            </a:r>
            <a:r>
              <a:rPr lang="en-US" sz="4800" dirty="0" err="1" smtClean="0"/>
              <a:t>usuario</a:t>
            </a:r>
            <a:r>
              <a:rPr lang="en-US" sz="4800" dirty="0" smtClean="0"/>
              <a:t> </a:t>
            </a:r>
            <a:r>
              <a:rPr lang="en-US" sz="4800" dirty="0" err="1" smtClean="0"/>
              <a:t>si</a:t>
            </a:r>
            <a:r>
              <a:rPr lang="en-US" sz="4800" dirty="0" smtClean="0"/>
              <a:t> </a:t>
            </a:r>
            <a:r>
              <a:rPr lang="en-US" sz="4800" dirty="0" err="1" smtClean="0"/>
              <a:t>necesita</a:t>
            </a:r>
            <a:r>
              <a:rPr lang="en-US" sz="4800" dirty="0" smtClean="0"/>
              <a:t> </a:t>
            </a:r>
            <a:r>
              <a:rPr lang="en-US" sz="4800" dirty="0" err="1" smtClean="0"/>
              <a:t>información</a:t>
            </a:r>
            <a:r>
              <a:rPr lang="en-US" sz="4800" dirty="0" smtClean="0"/>
              <a:t> </a:t>
            </a:r>
            <a:r>
              <a:rPr lang="en-US" sz="4800" dirty="0" err="1" smtClean="0"/>
              <a:t>adicional</a:t>
            </a:r>
            <a:r>
              <a:rPr lang="en-US" sz="4800" dirty="0" smtClean="0"/>
              <a:t> </a:t>
            </a:r>
            <a:r>
              <a:rPr lang="en-US" sz="4800" dirty="0" err="1" smtClean="0"/>
              <a:t>luego</a:t>
            </a:r>
            <a:r>
              <a:rPr lang="en-US" sz="4800" dirty="0" smtClean="0"/>
              <a:t> de </a:t>
            </a:r>
            <a:br>
              <a:rPr lang="en-US" sz="4800" dirty="0" smtClean="0"/>
            </a:br>
            <a:r>
              <a:rPr lang="en-US" sz="4800" dirty="0" smtClean="0"/>
              <a:t>             los </a:t>
            </a:r>
            <a:r>
              <a:rPr lang="en-US" sz="4800" dirty="0" err="1" smtClean="0"/>
              <a:t>resultados</a:t>
            </a:r>
            <a:r>
              <a:rPr lang="en-US" sz="4800" dirty="0" smtClean="0"/>
              <a:t> </a:t>
            </a:r>
            <a:r>
              <a:rPr lang="en-US" sz="4800" dirty="0" err="1" smtClean="0"/>
              <a:t>iniciales</a:t>
            </a:r>
            <a:r>
              <a:rPr lang="en-US" sz="4800" dirty="0" smtClean="0"/>
              <a:t>.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A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B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</a:t>
            </a:r>
            <a:r>
              <a:rPr lang="en-US" sz="4800" dirty="0"/>
              <a:t>- Par C</a:t>
            </a:r>
          </a:p>
          <a:p>
            <a:pPr marL="400050" lvl="1" indent="0">
              <a:buNone/>
            </a:pPr>
            <a:endParaRPr lang="en-US" sz="4800" dirty="0" smtClean="0"/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Supervisor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</a:t>
            </a:r>
            <a:r>
              <a:rPr lang="en-US" sz="4800" dirty="0" err="1" smtClean="0"/>
              <a:t>Usuarios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326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6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/>
              <a:t>2</a:t>
            </a:r>
            <a:r>
              <a:rPr lang="en-US" sz="4500" dirty="0" smtClean="0"/>
              <a:t>. </a:t>
            </a:r>
            <a:r>
              <a:rPr lang="en-US" sz="4200" dirty="0"/>
              <a:t>Demuestra </a:t>
            </a:r>
            <a:r>
              <a:rPr lang="en-US" sz="4200" dirty="0" err="1"/>
              <a:t>habilidad</a:t>
            </a:r>
            <a:r>
              <a:rPr lang="en-US" sz="4200" dirty="0"/>
              <a:t> en el </a:t>
            </a:r>
            <a:r>
              <a:rPr lang="en-US" sz="4200" dirty="0" err="1"/>
              <a:t>proceso</a:t>
            </a:r>
            <a:r>
              <a:rPr lang="en-US" sz="4200" dirty="0"/>
              <a:t> de </a:t>
            </a:r>
            <a:r>
              <a:rPr lang="en-US" sz="4200" dirty="0" err="1"/>
              <a:t>búsqueda</a:t>
            </a:r>
            <a:r>
              <a:rPr lang="en-US" sz="4200" dirty="0"/>
              <a:t> de </a:t>
            </a:r>
            <a:r>
              <a:rPr lang="en-US" sz="4200" dirty="0" err="1"/>
              <a:t>información</a:t>
            </a:r>
            <a:r>
              <a:rPr lang="en-US" sz="4200" dirty="0"/>
              <a:t> (</a:t>
            </a:r>
            <a:r>
              <a:rPr lang="en-US" sz="4200" dirty="0" err="1"/>
              <a:t>incluyendo</a:t>
            </a:r>
            <a:r>
              <a:rPr lang="en-US" sz="4200" dirty="0"/>
              <a:t>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           </a:t>
            </a:r>
            <a:r>
              <a:rPr lang="en-US" sz="4200" dirty="0" err="1" smtClean="0"/>
              <a:t>fuentes</a:t>
            </a:r>
            <a:r>
              <a:rPr lang="en-US" sz="4200" dirty="0" smtClean="0"/>
              <a:t> </a:t>
            </a:r>
            <a:r>
              <a:rPr lang="en-US" sz="4200" dirty="0"/>
              <a:t>de </a:t>
            </a:r>
            <a:r>
              <a:rPr lang="en-US" sz="4200" dirty="0" err="1" smtClean="0"/>
              <a:t>archivo</a:t>
            </a:r>
            <a:r>
              <a:rPr lang="en-US" sz="4200" dirty="0"/>
              <a:t>) para </a:t>
            </a:r>
            <a:r>
              <a:rPr lang="en-US" sz="4200" dirty="0" err="1"/>
              <a:t>contestar</a:t>
            </a:r>
            <a:r>
              <a:rPr lang="en-US" sz="4200" dirty="0"/>
              <a:t> </a:t>
            </a:r>
            <a:r>
              <a:rPr lang="en-US" sz="4200" dirty="0" err="1"/>
              <a:t>las</a:t>
            </a:r>
            <a:r>
              <a:rPr lang="en-US" sz="4200" dirty="0"/>
              <a:t> </a:t>
            </a:r>
            <a:r>
              <a:rPr lang="en-US" sz="4200" dirty="0" err="1"/>
              <a:t>preguntas</a:t>
            </a:r>
            <a:r>
              <a:rPr lang="en-US" sz="4200" dirty="0"/>
              <a:t> de los </a:t>
            </a:r>
            <a:r>
              <a:rPr lang="en-US" sz="4200" dirty="0" err="1" smtClean="0"/>
              <a:t>usuarios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 smtClean="0"/>
              <a:t>h. </a:t>
            </a:r>
            <a:r>
              <a:rPr lang="en-US" sz="4800" dirty="0" err="1" smtClean="0"/>
              <a:t>Reconoce</a:t>
            </a:r>
            <a:r>
              <a:rPr lang="en-US" sz="4800" dirty="0" smtClean="0"/>
              <a:t> </a:t>
            </a:r>
            <a:r>
              <a:rPr lang="en-US" sz="4800" dirty="0" err="1" smtClean="0"/>
              <a:t>cuándo</a:t>
            </a:r>
            <a:r>
              <a:rPr lang="en-US" sz="4800" dirty="0" smtClean="0"/>
              <a:t> </a:t>
            </a:r>
            <a:r>
              <a:rPr lang="en-US" sz="4800" dirty="0" err="1" smtClean="0"/>
              <a:t>referir</a:t>
            </a:r>
            <a:r>
              <a:rPr lang="en-US" sz="4800" dirty="0" smtClean="0"/>
              <a:t> al </a:t>
            </a:r>
            <a:r>
              <a:rPr lang="en-US" sz="4800" dirty="0" err="1" smtClean="0"/>
              <a:t>usuario</a:t>
            </a:r>
            <a:r>
              <a:rPr lang="en-US" sz="4800" dirty="0" smtClean="0"/>
              <a:t> a </a:t>
            </a:r>
            <a:r>
              <a:rPr lang="en-US" sz="4800" dirty="0" err="1" smtClean="0"/>
              <a:t>guías</a:t>
            </a:r>
            <a:r>
              <a:rPr lang="en-US" sz="4800" dirty="0" smtClean="0"/>
              <a:t>, </a:t>
            </a:r>
            <a:r>
              <a:rPr lang="en-US" sz="4800" dirty="0" err="1" smtClean="0"/>
              <a:t>bancos</a:t>
            </a:r>
            <a:r>
              <a:rPr lang="en-US" sz="4800" dirty="0" smtClean="0"/>
              <a:t> de </a:t>
            </a:r>
            <a:r>
              <a:rPr lang="en-US" sz="4800" dirty="0" err="1" smtClean="0"/>
              <a:t>datos</a:t>
            </a:r>
            <a:r>
              <a:rPr lang="en-US" sz="4800" dirty="0" smtClean="0"/>
              <a:t>, </a:t>
            </a:r>
            <a:br>
              <a:rPr lang="en-US" sz="4800" dirty="0" smtClean="0"/>
            </a:br>
            <a:r>
              <a:rPr lang="en-US" sz="4800" dirty="0" smtClean="0"/>
              <a:t>             </a:t>
            </a:r>
            <a:r>
              <a:rPr lang="en-US" sz="4800" dirty="0" err="1" smtClean="0"/>
              <a:t>bibliotecas</a:t>
            </a:r>
            <a:r>
              <a:rPr lang="en-US" sz="4800" dirty="0" smtClean="0"/>
              <a:t>, </a:t>
            </a:r>
            <a:r>
              <a:rPr lang="en-US" sz="4800" dirty="0" err="1" smtClean="0"/>
              <a:t>archivos</a:t>
            </a:r>
            <a:r>
              <a:rPr lang="en-US" sz="4800" dirty="0" smtClean="0"/>
              <a:t> u </a:t>
            </a:r>
            <a:r>
              <a:rPr lang="en-US" sz="4800" dirty="0" err="1" smtClean="0"/>
              <a:t>otros</a:t>
            </a:r>
            <a:r>
              <a:rPr lang="en-US" sz="4800" dirty="0" smtClean="0"/>
              <a:t> </a:t>
            </a:r>
            <a:r>
              <a:rPr lang="en-US" sz="4800" dirty="0" err="1" smtClean="0"/>
              <a:t>recursos</a:t>
            </a:r>
            <a:r>
              <a:rPr lang="en-US" sz="4800" dirty="0" smtClean="0"/>
              <a:t> </a:t>
            </a:r>
            <a:r>
              <a:rPr lang="en-US" sz="4800" dirty="0" err="1" smtClean="0"/>
              <a:t>externos</a:t>
            </a:r>
            <a:r>
              <a:rPr lang="en-US" sz="4800" dirty="0" smtClean="0"/>
              <a:t>.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A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B</a:t>
            </a:r>
          </a:p>
          <a:p>
            <a:pPr marL="400050" lvl="1" indent="0">
              <a:buNone/>
            </a:pPr>
            <a:r>
              <a:rPr lang="en-US" sz="4800" dirty="0" smtClean="0"/>
              <a:t>			- </a:t>
            </a:r>
            <a:r>
              <a:rPr lang="en-US" sz="4800" dirty="0"/>
              <a:t>Par C</a:t>
            </a:r>
          </a:p>
          <a:p>
            <a:pPr marL="400050" lvl="1" indent="0">
              <a:buNone/>
            </a:pPr>
            <a:endParaRPr lang="en-US" sz="4800" dirty="0" smtClean="0"/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Supervisor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327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16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/>
              <a:t>2</a:t>
            </a:r>
            <a:r>
              <a:rPr lang="en-US" sz="4500" dirty="0" smtClean="0"/>
              <a:t>. </a:t>
            </a:r>
            <a:r>
              <a:rPr lang="en-US" sz="4200" dirty="0"/>
              <a:t>Demuestra </a:t>
            </a:r>
            <a:r>
              <a:rPr lang="en-US" sz="4200" dirty="0" err="1"/>
              <a:t>habilidad</a:t>
            </a:r>
            <a:r>
              <a:rPr lang="en-US" sz="4200" dirty="0"/>
              <a:t> en el </a:t>
            </a:r>
            <a:r>
              <a:rPr lang="en-US" sz="4200" dirty="0" err="1"/>
              <a:t>proceso</a:t>
            </a:r>
            <a:r>
              <a:rPr lang="en-US" sz="4200" dirty="0"/>
              <a:t> de </a:t>
            </a:r>
            <a:r>
              <a:rPr lang="en-US" sz="4200" dirty="0" err="1"/>
              <a:t>búsqueda</a:t>
            </a:r>
            <a:r>
              <a:rPr lang="en-US" sz="4200" dirty="0"/>
              <a:t> de </a:t>
            </a:r>
            <a:r>
              <a:rPr lang="en-US" sz="4200" dirty="0" err="1"/>
              <a:t>información</a:t>
            </a:r>
            <a:r>
              <a:rPr lang="en-US" sz="4200" dirty="0"/>
              <a:t> (</a:t>
            </a:r>
            <a:r>
              <a:rPr lang="en-US" sz="4200" dirty="0" err="1"/>
              <a:t>incluyendo</a:t>
            </a:r>
            <a:r>
              <a:rPr lang="en-US" sz="4200" dirty="0"/>
              <a:t>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            </a:t>
            </a:r>
            <a:r>
              <a:rPr lang="en-US" sz="4200" dirty="0" err="1" smtClean="0"/>
              <a:t>fuentes</a:t>
            </a:r>
            <a:r>
              <a:rPr lang="en-US" sz="4200" dirty="0" smtClean="0"/>
              <a:t> </a:t>
            </a:r>
            <a:r>
              <a:rPr lang="en-US" sz="4200" dirty="0"/>
              <a:t>de </a:t>
            </a:r>
            <a:r>
              <a:rPr lang="en-US" sz="4200" dirty="0" err="1" smtClean="0"/>
              <a:t>archivo</a:t>
            </a:r>
            <a:r>
              <a:rPr lang="en-US" sz="4200" dirty="0"/>
              <a:t>) para </a:t>
            </a:r>
            <a:r>
              <a:rPr lang="en-US" sz="4200" dirty="0" err="1"/>
              <a:t>contestar</a:t>
            </a:r>
            <a:r>
              <a:rPr lang="en-US" sz="4200" dirty="0"/>
              <a:t> </a:t>
            </a:r>
            <a:r>
              <a:rPr lang="en-US" sz="4200" dirty="0" err="1"/>
              <a:t>las</a:t>
            </a:r>
            <a:r>
              <a:rPr lang="en-US" sz="4200" dirty="0"/>
              <a:t> </a:t>
            </a:r>
            <a:r>
              <a:rPr lang="en-US" sz="4200" dirty="0" err="1"/>
              <a:t>preguntas</a:t>
            </a:r>
            <a:r>
              <a:rPr lang="en-US" sz="4200" dirty="0"/>
              <a:t> de los </a:t>
            </a:r>
            <a:r>
              <a:rPr lang="en-US" sz="4200" dirty="0" err="1" smtClean="0"/>
              <a:t>usuarios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 smtClean="0"/>
              <a:t>i. Da </a:t>
            </a:r>
            <a:r>
              <a:rPr lang="en-US" sz="4800" dirty="0" err="1" smtClean="0"/>
              <a:t>instrucciones</a:t>
            </a:r>
            <a:r>
              <a:rPr lang="en-US" sz="4800" dirty="0" smtClean="0"/>
              <a:t> </a:t>
            </a:r>
            <a:r>
              <a:rPr lang="en-US" sz="4800" dirty="0" err="1" smtClean="0"/>
              <a:t>claras</a:t>
            </a:r>
            <a:r>
              <a:rPr lang="en-US" sz="4800" dirty="0" smtClean="0"/>
              <a:t> y </a:t>
            </a:r>
            <a:r>
              <a:rPr lang="en-US" sz="4800" dirty="0" err="1" smtClean="0"/>
              <a:t>precisas</a:t>
            </a:r>
            <a:r>
              <a:rPr lang="en-US" sz="4800" dirty="0" smtClean="0"/>
              <a:t> a los </a:t>
            </a:r>
            <a:r>
              <a:rPr lang="en-US" sz="4800" dirty="0" err="1" smtClean="0"/>
              <a:t>usuarios</a:t>
            </a:r>
            <a:r>
              <a:rPr lang="en-US" sz="4800" dirty="0" smtClean="0"/>
              <a:t> en el </a:t>
            </a:r>
            <a:r>
              <a:rPr lang="en-US" sz="4800" dirty="0" err="1" smtClean="0"/>
              <a:t>uso</a:t>
            </a:r>
            <a:r>
              <a:rPr lang="en-US" sz="4800" dirty="0" smtClean="0"/>
              <a:t> de </a:t>
            </a:r>
            <a:br>
              <a:rPr lang="en-US" sz="4800" dirty="0" smtClean="0"/>
            </a:br>
            <a:r>
              <a:rPr lang="en-US" sz="4800" dirty="0" smtClean="0"/>
              <a:t>            los </a:t>
            </a:r>
            <a:r>
              <a:rPr lang="en-US" sz="4800" dirty="0" err="1" smtClean="0"/>
              <a:t>recursos</a:t>
            </a:r>
            <a:r>
              <a:rPr lang="en-US" sz="4800" dirty="0" smtClean="0"/>
              <a:t> </a:t>
            </a:r>
            <a:r>
              <a:rPr lang="en-US" sz="4800" dirty="0" err="1" smtClean="0"/>
              <a:t>electrónicos</a:t>
            </a:r>
            <a:r>
              <a:rPr lang="en-US" sz="4800" dirty="0" smtClean="0"/>
              <a:t> e </a:t>
            </a:r>
            <a:r>
              <a:rPr lang="en-US" sz="4800" dirty="0" err="1" smtClean="0"/>
              <a:t>impresos</a:t>
            </a:r>
            <a:r>
              <a:rPr lang="en-US" sz="4800" dirty="0" smtClean="0"/>
              <a:t>.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A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Par B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</a:t>
            </a:r>
            <a:r>
              <a:rPr lang="en-US" sz="4800" dirty="0"/>
              <a:t>- Par C</a:t>
            </a:r>
          </a:p>
          <a:p>
            <a:pPr marL="400050" lvl="1" indent="0">
              <a:buNone/>
            </a:pPr>
            <a:endParaRPr lang="en-US" sz="4800" dirty="0" smtClean="0"/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Supervisor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- </a:t>
            </a:r>
            <a:r>
              <a:rPr lang="en-US" sz="4800" dirty="0" err="1" smtClean="0"/>
              <a:t>Usuarios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328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01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 smtClean="0"/>
              <a:t>3. </a:t>
            </a:r>
            <a:r>
              <a:rPr lang="en-US" sz="4200" dirty="0" err="1" smtClean="0"/>
              <a:t>Lleva</a:t>
            </a:r>
            <a:r>
              <a:rPr lang="en-US" sz="4200" dirty="0" smtClean="0"/>
              <a:t> </a:t>
            </a:r>
            <a:r>
              <a:rPr lang="en-US" sz="4200" dirty="0" err="1" smtClean="0"/>
              <a:t>inventario</a:t>
            </a:r>
            <a:r>
              <a:rPr lang="en-US" sz="4200" dirty="0" smtClean="0"/>
              <a:t> de </a:t>
            </a:r>
            <a:r>
              <a:rPr lang="en-US" sz="4200" dirty="0" err="1" smtClean="0"/>
              <a:t>las</a:t>
            </a:r>
            <a:r>
              <a:rPr lang="en-US" sz="4200" dirty="0" smtClean="0"/>
              <a:t> </a:t>
            </a:r>
            <a:r>
              <a:rPr lang="en-US" sz="4200" dirty="0" err="1" smtClean="0"/>
              <a:t>preguntas</a:t>
            </a:r>
            <a:r>
              <a:rPr lang="en-US" sz="4200" dirty="0" smtClean="0"/>
              <a:t> de </a:t>
            </a:r>
            <a:r>
              <a:rPr lang="en-US" sz="4200" dirty="0" err="1" smtClean="0"/>
              <a:t>referencia</a:t>
            </a:r>
            <a:r>
              <a:rPr lang="en-US" sz="4200" dirty="0" smtClean="0"/>
              <a:t> </a:t>
            </a:r>
            <a:r>
              <a:rPr lang="en-US" sz="4200" dirty="0" err="1" smtClean="0"/>
              <a:t>que</a:t>
            </a:r>
            <a:r>
              <a:rPr lang="en-US" sz="4200" dirty="0" smtClean="0"/>
              <a:t> se le </a:t>
            </a:r>
            <a:br>
              <a:rPr lang="en-US" sz="4200" dirty="0" smtClean="0"/>
            </a:br>
            <a:r>
              <a:rPr lang="en-US" sz="4200" dirty="0" smtClean="0"/>
              <a:t>           </a:t>
            </a:r>
            <a:r>
              <a:rPr lang="en-US" sz="4200" dirty="0" err="1" smtClean="0"/>
              <a:t>plantean</a:t>
            </a:r>
            <a:r>
              <a:rPr lang="en-US" sz="4200" dirty="0" smtClean="0"/>
              <a:t> con mayor </a:t>
            </a:r>
            <a:r>
              <a:rPr lang="en-US" sz="4200" dirty="0" err="1" smtClean="0"/>
              <a:t>frecuencia</a:t>
            </a:r>
            <a:r>
              <a:rPr lang="en-US" sz="4200" dirty="0" smtClean="0"/>
              <a:t> con el </a:t>
            </a:r>
            <a:r>
              <a:rPr lang="en-US" sz="4200" dirty="0" err="1" smtClean="0"/>
              <a:t>propósito</a:t>
            </a:r>
            <a:r>
              <a:rPr lang="en-US" sz="4200" dirty="0" smtClean="0"/>
              <a:t> de: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/>
              <a:t>a</a:t>
            </a:r>
            <a:r>
              <a:rPr lang="en-US" sz="4800" dirty="0" smtClean="0"/>
              <a:t>. </a:t>
            </a:r>
            <a:r>
              <a:rPr lang="en-US" sz="4500" dirty="0" smtClean="0"/>
              <a:t>Compilar y </a:t>
            </a:r>
            <a:r>
              <a:rPr lang="en-US" sz="4500" dirty="0" err="1" smtClean="0"/>
              <a:t>publicar</a:t>
            </a:r>
            <a:r>
              <a:rPr lang="en-US" sz="4500" dirty="0" smtClean="0"/>
              <a:t> un banco de </a:t>
            </a:r>
            <a:r>
              <a:rPr lang="en-US" sz="4500" dirty="0" err="1" smtClean="0"/>
              <a:t>respuestas</a:t>
            </a:r>
            <a:r>
              <a:rPr lang="en-US" sz="4500" dirty="0" smtClean="0"/>
              <a:t>.</a:t>
            </a:r>
          </a:p>
          <a:p>
            <a:pPr marL="400050" lvl="1" indent="0">
              <a:buNone/>
            </a:pPr>
            <a:r>
              <a:rPr lang="en-US" sz="4500" dirty="0"/>
              <a:t>	</a:t>
            </a:r>
            <a:r>
              <a:rPr lang="en-US" sz="4500" dirty="0" smtClean="0"/>
              <a:t>		- Banco de </a:t>
            </a:r>
            <a:r>
              <a:rPr lang="en-US" sz="4500" dirty="0" err="1" smtClean="0"/>
              <a:t>respuestas</a:t>
            </a:r>
            <a:endParaRPr lang="en-US" sz="4500" dirty="0" smtClean="0"/>
          </a:p>
          <a:p>
            <a:pPr marL="400050" lvl="1" indent="0">
              <a:buNone/>
            </a:pPr>
            <a:r>
              <a:rPr lang="en-US" sz="4500" dirty="0"/>
              <a:t>	</a:t>
            </a:r>
            <a:r>
              <a:rPr lang="en-US" sz="4500" dirty="0" smtClean="0"/>
              <a:t>		- Supervisor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329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03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800" dirty="0" smtClean="0"/>
              <a:t>28. Aporta al logro de los acuerdos de las reuniones de </a:t>
            </a:r>
            <a:br>
              <a:rPr lang="es-ES" sz="2800" dirty="0" smtClean="0"/>
            </a:br>
            <a:r>
              <a:rPr lang="es-ES" sz="2800" dirty="0" smtClean="0"/>
              <a:t>      la facultad a la que pertenece.</a:t>
            </a:r>
          </a:p>
          <a:p>
            <a:pPr marL="0" indent="0">
              <a:buNone/>
              <a:defRPr/>
            </a:pPr>
            <a:r>
              <a:rPr lang="es-ES" sz="2800" dirty="0"/>
              <a:t>	 </a:t>
            </a:r>
            <a:r>
              <a:rPr lang="es-ES" sz="2800" dirty="0" smtClean="0"/>
              <a:t>  -  </a:t>
            </a:r>
            <a:r>
              <a:rPr lang="es-ES" sz="2800" dirty="0"/>
              <a:t>Supervisor</a:t>
            </a:r>
          </a:p>
          <a:p>
            <a:pPr marL="0" indent="684213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- </a:t>
            </a:r>
            <a:r>
              <a:rPr lang="es-ES" sz="2800" dirty="0" smtClean="0"/>
              <a:t>Labor </a:t>
            </a:r>
            <a:r>
              <a:rPr lang="es-ES" sz="2800" dirty="0"/>
              <a:t>en el área de Docencia General</a:t>
            </a:r>
            <a:endParaRPr lang="es-E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s-ES" altLang="en-US" sz="2800" dirty="0"/>
              <a:t>        - Pares</a:t>
            </a:r>
          </a:p>
          <a:p>
            <a:pPr marL="0" indent="0">
              <a:buNone/>
              <a:defRPr/>
            </a:pP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s-ES" sz="2800" dirty="0" smtClean="0"/>
              <a:t>Par </a:t>
            </a:r>
            <a:r>
              <a:rPr lang="es-ES" sz="2800" dirty="0"/>
              <a:t>A en el área de Docencia General</a:t>
            </a:r>
          </a:p>
          <a:p>
            <a:pPr marL="0" indent="0">
              <a:buNone/>
              <a:defRPr/>
            </a:pPr>
            <a:r>
              <a:rPr lang="es-ES" sz="2800" dirty="0"/>
              <a:t>           </a:t>
            </a:r>
            <a:r>
              <a:rPr lang="es-ES" sz="2800" dirty="0" smtClean="0"/>
              <a:t>- Par </a:t>
            </a:r>
            <a:r>
              <a:rPr lang="es-ES" sz="2800" dirty="0"/>
              <a:t>B en el área de Docencia </a:t>
            </a:r>
            <a:r>
              <a:rPr lang="es-ES" sz="2800" dirty="0" smtClean="0"/>
              <a:t>General</a:t>
            </a:r>
          </a:p>
          <a:p>
            <a:pPr marL="0" indent="0">
              <a:buNone/>
              <a:defRPr/>
            </a:pPr>
            <a:r>
              <a:rPr lang="es-ES" sz="2800" dirty="0"/>
              <a:t>	</a:t>
            </a:r>
            <a:r>
              <a:rPr lang="es-ES" sz="2800" dirty="0" smtClean="0"/>
              <a:t>	- </a:t>
            </a:r>
            <a:r>
              <a:rPr lang="en-US" sz="2800" dirty="0"/>
              <a:t>Par C – </a:t>
            </a:r>
            <a:r>
              <a:rPr lang="en-US" sz="2800" dirty="0" err="1"/>
              <a:t>Área</a:t>
            </a:r>
            <a:r>
              <a:rPr lang="en-US" sz="2800" dirty="0"/>
              <a:t> de </a:t>
            </a:r>
            <a:r>
              <a:rPr lang="en-US" sz="2800" dirty="0" err="1"/>
              <a:t>Docencia</a:t>
            </a:r>
            <a:r>
              <a:rPr lang="en-US" sz="2800" dirty="0"/>
              <a:t> </a:t>
            </a:r>
            <a:endParaRPr lang="es-E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6" y="575411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1" y="575411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1" y="575411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0" y="5754119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3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 smtClean="0"/>
              <a:t>3. </a:t>
            </a:r>
            <a:r>
              <a:rPr lang="en-US" sz="4200" dirty="0" err="1" smtClean="0"/>
              <a:t>Lleva</a:t>
            </a:r>
            <a:r>
              <a:rPr lang="en-US" sz="4200" dirty="0" smtClean="0"/>
              <a:t> </a:t>
            </a:r>
            <a:r>
              <a:rPr lang="en-US" sz="4200" dirty="0" err="1" smtClean="0"/>
              <a:t>inventario</a:t>
            </a:r>
            <a:r>
              <a:rPr lang="en-US" sz="4200" dirty="0" smtClean="0"/>
              <a:t> de </a:t>
            </a:r>
            <a:r>
              <a:rPr lang="en-US" sz="4200" dirty="0" err="1" smtClean="0"/>
              <a:t>las</a:t>
            </a:r>
            <a:r>
              <a:rPr lang="en-US" sz="4200" dirty="0" smtClean="0"/>
              <a:t> </a:t>
            </a:r>
            <a:r>
              <a:rPr lang="en-US" sz="4200" dirty="0" err="1" smtClean="0"/>
              <a:t>preguntas</a:t>
            </a:r>
            <a:r>
              <a:rPr lang="en-US" sz="4200" dirty="0" smtClean="0"/>
              <a:t> de </a:t>
            </a:r>
            <a:r>
              <a:rPr lang="en-US" sz="4200" dirty="0" err="1" smtClean="0"/>
              <a:t>referencia</a:t>
            </a:r>
            <a:r>
              <a:rPr lang="en-US" sz="4200" dirty="0" smtClean="0"/>
              <a:t> </a:t>
            </a:r>
            <a:r>
              <a:rPr lang="en-US" sz="4200" dirty="0" err="1" smtClean="0"/>
              <a:t>que</a:t>
            </a:r>
            <a:r>
              <a:rPr lang="en-US" sz="4200" dirty="0" smtClean="0"/>
              <a:t> se le </a:t>
            </a:r>
            <a:br>
              <a:rPr lang="en-US" sz="4200" dirty="0" smtClean="0"/>
            </a:br>
            <a:r>
              <a:rPr lang="en-US" sz="4200" dirty="0" smtClean="0"/>
              <a:t>           </a:t>
            </a:r>
            <a:r>
              <a:rPr lang="en-US" sz="4200" dirty="0" err="1" smtClean="0"/>
              <a:t>plantean</a:t>
            </a:r>
            <a:r>
              <a:rPr lang="en-US" sz="4200" dirty="0" smtClean="0"/>
              <a:t> con mayor </a:t>
            </a:r>
            <a:r>
              <a:rPr lang="en-US" sz="4200" dirty="0" err="1" smtClean="0"/>
              <a:t>frecuencia</a:t>
            </a:r>
            <a:r>
              <a:rPr lang="en-US" sz="4200" dirty="0" smtClean="0"/>
              <a:t> con el </a:t>
            </a:r>
            <a:r>
              <a:rPr lang="en-US" sz="4200" dirty="0" err="1" smtClean="0"/>
              <a:t>propósito</a:t>
            </a:r>
            <a:r>
              <a:rPr lang="en-US" sz="4200" dirty="0" smtClean="0"/>
              <a:t> de:</a:t>
            </a:r>
            <a:r>
              <a:rPr lang="en-US" sz="2100" dirty="0" smtClean="0"/>
              <a:t>.:</a:t>
            </a:r>
            <a:endParaRPr lang="en-US" sz="2100" dirty="0"/>
          </a:p>
          <a:p>
            <a:pPr marL="400050" lvl="1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sz="4800" dirty="0" smtClean="0"/>
              <a:t>b. </a:t>
            </a:r>
            <a:r>
              <a:rPr lang="en-US" sz="3600" dirty="0"/>
              <a:t>Ofrecer al </a:t>
            </a:r>
            <a:r>
              <a:rPr lang="en-US" sz="3600" dirty="0" err="1"/>
              <a:t>usuario</a:t>
            </a:r>
            <a:r>
              <a:rPr lang="en-US" sz="3600" dirty="0"/>
              <a:t> </a:t>
            </a:r>
            <a:r>
              <a:rPr lang="en-US" sz="3600" dirty="0" err="1"/>
              <a:t>estrategias</a:t>
            </a:r>
            <a:r>
              <a:rPr lang="en-US" sz="3600" dirty="0"/>
              <a:t> de </a:t>
            </a:r>
            <a:r>
              <a:rPr lang="en-US" sz="3600" dirty="0" err="1"/>
              <a:t>búsquedas</a:t>
            </a:r>
            <a:r>
              <a:rPr lang="en-US" sz="3600" dirty="0"/>
              <a:t> pre-</a:t>
            </a:r>
            <a:r>
              <a:rPr lang="en-US" sz="3600" dirty="0" err="1"/>
              <a:t>formuladas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para </a:t>
            </a:r>
            <a:r>
              <a:rPr lang="en-US" sz="3600" dirty="0" err="1"/>
              <a:t>aquellas</a:t>
            </a:r>
            <a:r>
              <a:rPr lang="en-US" sz="3600" dirty="0"/>
              <a:t> bases de </a:t>
            </a:r>
            <a:r>
              <a:rPr lang="en-US" sz="3600" dirty="0" err="1"/>
              <a:t>datos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satisfacen</a:t>
            </a:r>
            <a:r>
              <a:rPr lang="en-US" sz="3600" dirty="0"/>
              <a:t> </a:t>
            </a:r>
            <a:r>
              <a:rPr lang="en-US" sz="3600" dirty="0" err="1"/>
              <a:t>mejor</a:t>
            </a:r>
            <a:r>
              <a:rPr lang="en-US" sz="3600" dirty="0"/>
              <a:t> la </a:t>
            </a:r>
            <a:r>
              <a:rPr lang="en-US" sz="3600" dirty="0" err="1"/>
              <a:t>pregunta</a:t>
            </a:r>
            <a:r>
              <a:rPr lang="en-US" sz="3600" dirty="0"/>
              <a:t>. </a:t>
            </a:r>
            <a:r>
              <a:rPr lang="en-US" sz="4500" dirty="0" smtClean="0"/>
              <a:t>.</a:t>
            </a:r>
          </a:p>
          <a:p>
            <a:pPr marL="400050" lvl="1" indent="0">
              <a:buNone/>
            </a:pPr>
            <a:r>
              <a:rPr lang="en-US" sz="4500" dirty="0"/>
              <a:t>	</a:t>
            </a:r>
            <a:r>
              <a:rPr lang="en-US" sz="4500" dirty="0" smtClean="0"/>
              <a:t>		- </a:t>
            </a:r>
            <a:r>
              <a:rPr lang="en-US" sz="4500" dirty="0" err="1" smtClean="0"/>
              <a:t>Lista</a:t>
            </a:r>
            <a:r>
              <a:rPr lang="en-US" sz="4500" dirty="0" smtClean="0"/>
              <a:t> de </a:t>
            </a:r>
            <a:r>
              <a:rPr lang="en-US" sz="4500" dirty="0" err="1" smtClean="0"/>
              <a:t>estrategias</a:t>
            </a:r>
            <a:endParaRPr lang="en-US" sz="4500" dirty="0" smtClean="0"/>
          </a:p>
          <a:p>
            <a:pPr marL="400050" lvl="1" indent="0">
              <a:buNone/>
            </a:pPr>
            <a:r>
              <a:rPr lang="en-US" sz="4500" dirty="0"/>
              <a:t>	</a:t>
            </a:r>
            <a:r>
              <a:rPr lang="en-US" sz="4500" dirty="0" smtClean="0"/>
              <a:t>		- Supervisor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330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7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36" y="2027741"/>
            <a:ext cx="8841292" cy="38380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4500" dirty="0" smtClean="0"/>
              <a:t>3. </a:t>
            </a:r>
            <a:r>
              <a:rPr lang="en-US" sz="4200" dirty="0" err="1" smtClean="0"/>
              <a:t>Lleva</a:t>
            </a:r>
            <a:r>
              <a:rPr lang="en-US" sz="4200" dirty="0" smtClean="0"/>
              <a:t> </a:t>
            </a:r>
            <a:r>
              <a:rPr lang="en-US" sz="4200" dirty="0" err="1" smtClean="0"/>
              <a:t>inventario</a:t>
            </a:r>
            <a:r>
              <a:rPr lang="en-US" sz="4200" dirty="0" smtClean="0"/>
              <a:t> de </a:t>
            </a:r>
            <a:r>
              <a:rPr lang="en-US" sz="4200" dirty="0" err="1" smtClean="0"/>
              <a:t>las</a:t>
            </a:r>
            <a:r>
              <a:rPr lang="en-US" sz="4200" dirty="0" smtClean="0"/>
              <a:t> </a:t>
            </a:r>
            <a:r>
              <a:rPr lang="en-US" sz="4200" dirty="0" err="1" smtClean="0"/>
              <a:t>preguntas</a:t>
            </a:r>
            <a:r>
              <a:rPr lang="en-US" sz="4200" dirty="0" smtClean="0"/>
              <a:t> de </a:t>
            </a:r>
            <a:r>
              <a:rPr lang="en-US" sz="4200" dirty="0" err="1" smtClean="0"/>
              <a:t>referencia</a:t>
            </a:r>
            <a:r>
              <a:rPr lang="en-US" sz="4200" dirty="0" smtClean="0"/>
              <a:t> </a:t>
            </a:r>
            <a:r>
              <a:rPr lang="en-US" sz="4200" dirty="0" err="1" smtClean="0"/>
              <a:t>que</a:t>
            </a:r>
            <a:r>
              <a:rPr lang="en-US" sz="4200" dirty="0" smtClean="0"/>
              <a:t> se le </a:t>
            </a:r>
            <a:br>
              <a:rPr lang="en-US" sz="4200" dirty="0" smtClean="0"/>
            </a:br>
            <a:r>
              <a:rPr lang="en-US" sz="4200" dirty="0" smtClean="0"/>
              <a:t>           </a:t>
            </a:r>
            <a:r>
              <a:rPr lang="en-US" sz="4200" dirty="0" err="1" smtClean="0"/>
              <a:t>plantean</a:t>
            </a:r>
            <a:r>
              <a:rPr lang="en-US" sz="4200" dirty="0" smtClean="0"/>
              <a:t> con mayor </a:t>
            </a:r>
            <a:r>
              <a:rPr lang="en-US" sz="4200" dirty="0" err="1" smtClean="0"/>
              <a:t>frecuencia</a:t>
            </a:r>
            <a:r>
              <a:rPr lang="en-US" sz="4200" dirty="0" smtClean="0"/>
              <a:t> con el </a:t>
            </a:r>
            <a:r>
              <a:rPr lang="en-US" sz="4200" dirty="0" err="1" smtClean="0"/>
              <a:t>propósito</a:t>
            </a:r>
            <a:r>
              <a:rPr lang="en-US" sz="4200" dirty="0" smtClean="0"/>
              <a:t> de:</a:t>
            </a:r>
            <a:r>
              <a:rPr lang="en-US" sz="2100" dirty="0" smtClean="0"/>
              <a:t>.:</a:t>
            </a:r>
            <a:endParaRPr lang="en-US" sz="2100" dirty="0"/>
          </a:p>
          <a:p>
            <a:pPr marL="0" indent="0">
              <a:buNone/>
            </a:pPr>
            <a:r>
              <a:rPr lang="en-US" sz="9200" dirty="0"/>
              <a:t>	</a:t>
            </a:r>
            <a:r>
              <a:rPr lang="en-US" sz="9200" dirty="0" smtClean="0"/>
              <a:t>    </a:t>
            </a:r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/>
              <a:t>Desarrollar </a:t>
            </a:r>
            <a:r>
              <a:rPr lang="en-US" dirty="0" err="1"/>
              <a:t>boletines</a:t>
            </a:r>
            <a:r>
              <a:rPr lang="en-US" dirty="0"/>
              <a:t>, </a:t>
            </a:r>
            <a:r>
              <a:rPr lang="en-US" dirty="0" err="1"/>
              <a:t>opúsculos</a:t>
            </a:r>
            <a:r>
              <a:rPr lang="en-US" dirty="0"/>
              <a:t>,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alerta</a:t>
            </a:r>
            <a:r>
              <a:rPr lang="en-US" dirty="0"/>
              <a:t>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vehículos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de </a:t>
            </a:r>
            <a:r>
              <a:rPr lang="en-US" dirty="0" err="1"/>
              <a:t>diseminación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r>
              <a:rPr lang="en-US" sz="4500" dirty="0"/>
              <a:t>	</a:t>
            </a:r>
            <a:r>
              <a:rPr lang="en-US" sz="4500" dirty="0" smtClean="0"/>
              <a:t>		</a:t>
            </a:r>
            <a:r>
              <a:rPr lang="en-US" sz="3200" dirty="0" smtClean="0"/>
              <a:t>- </a:t>
            </a:r>
            <a:r>
              <a:rPr lang="en-US" sz="3200" dirty="0" err="1" smtClean="0"/>
              <a:t>Productos</a:t>
            </a:r>
            <a:r>
              <a:rPr lang="en-US" sz="3200" dirty="0" smtClean="0"/>
              <a:t> </a:t>
            </a:r>
            <a:r>
              <a:rPr lang="en-US" sz="3200" dirty="0" err="1" smtClean="0"/>
              <a:t>Desarrollados</a:t>
            </a:r>
            <a:endParaRPr lang="en-US" sz="3200" dirty="0" smtClean="0"/>
          </a:p>
          <a:p>
            <a:pPr marL="40005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- Supervisor</a:t>
            </a:r>
          </a:p>
          <a:p>
            <a:pPr marL="400050" lvl="1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</a:t>
            </a:r>
            <a:endParaRPr lang="en-US" sz="6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331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41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6" y="2027741"/>
            <a:ext cx="8072203" cy="383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 4. </a:t>
            </a:r>
            <a:r>
              <a:rPr lang="en-US" sz="2400" dirty="0"/>
              <a:t>Administra de </a:t>
            </a:r>
            <a:r>
              <a:rPr lang="en-US" sz="2400" dirty="0" err="1"/>
              <a:t>manera</a:t>
            </a:r>
            <a:r>
              <a:rPr lang="en-US" sz="2400" dirty="0"/>
              <a:t> </a:t>
            </a:r>
            <a:r>
              <a:rPr lang="en-US" sz="2400" dirty="0" err="1"/>
              <a:t>adecuada</a:t>
            </a:r>
            <a:r>
              <a:rPr lang="en-US" sz="2400" dirty="0"/>
              <a:t> el </a:t>
            </a:r>
            <a:r>
              <a:rPr lang="en-US" sz="2400" dirty="0" err="1"/>
              <a:t>tiempo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dedica</a:t>
            </a:r>
            <a:r>
              <a:rPr lang="en-US" sz="2400" dirty="0"/>
              <a:t> a los </a:t>
            </a:r>
            <a:r>
              <a:rPr lang="en-US" sz="2400" dirty="0" err="1"/>
              <a:t>usuarios</a:t>
            </a:r>
            <a:r>
              <a:rPr lang="en-US" sz="2400" dirty="0"/>
              <a:t> en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encuentro</a:t>
            </a:r>
            <a:r>
              <a:rPr lang="en-US" sz="2400" dirty="0"/>
              <a:t> en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diversas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del </a:t>
            </a:r>
            <a:r>
              <a:rPr lang="en-US" sz="2400" dirty="0" err="1"/>
              <a:t>servicio</a:t>
            </a:r>
            <a:r>
              <a:rPr lang="en-US" sz="2400" dirty="0"/>
              <a:t> de </a:t>
            </a:r>
            <a:r>
              <a:rPr lang="en-US" sz="2400" dirty="0" err="1"/>
              <a:t>referencia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Par B</a:t>
            </a:r>
          </a:p>
          <a:p>
            <a:pPr marL="0" lvl="1" indent="0">
              <a:buNone/>
            </a:pPr>
            <a:r>
              <a:rPr lang="en-US" sz="2400" dirty="0"/>
              <a:t>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Supervisor</a:t>
            </a:r>
            <a:endParaRPr lang="en-US" sz="2400" dirty="0"/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61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6" y="2027741"/>
            <a:ext cx="8072203" cy="3959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 5. </a:t>
            </a:r>
            <a:r>
              <a:rPr lang="en-US" sz="2400" dirty="0"/>
              <a:t>Hace </a:t>
            </a:r>
            <a:r>
              <a:rPr lang="en-US" sz="2400" dirty="0" err="1"/>
              <a:t>referido</a:t>
            </a:r>
            <a:r>
              <a:rPr lang="en-US" sz="2400" dirty="0"/>
              <a:t> a </a:t>
            </a:r>
            <a:r>
              <a:rPr lang="en-US" sz="2400" dirty="0" err="1"/>
              <a:t>recursos</a:t>
            </a:r>
            <a:r>
              <a:rPr lang="en-US" sz="2400" dirty="0"/>
              <a:t> y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externos</a:t>
            </a:r>
            <a:r>
              <a:rPr lang="en-US" sz="2400" dirty="0"/>
              <a:t> para </a:t>
            </a:r>
            <a:r>
              <a:rPr lang="en-US" sz="2400" dirty="0" err="1"/>
              <a:t>satisfacer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/>
              <a:t>necesidades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 del </a:t>
            </a:r>
            <a:r>
              <a:rPr lang="en-US" sz="2400" dirty="0" err="1"/>
              <a:t>usuario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a. </a:t>
            </a:r>
            <a:r>
              <a:rPr lang="en-US" sz="2400" dirty="0" err="1" smtClean="0"/>
              <a:t>Orienta</a:t>
            </a:r>
            <a:r>
              <a:rPr lang="en-US" sz="2400" dirty="0" smtClean="0"/>
              <a:t> a los </a:t>
            </a:r>
            <a:r>
              <a:rPr lang="en-US" sz="2400" dirty="0" err="1" smtClean="0"/>
              <a:t>usuarios</a:t>
            </a:r>
            <a:r>
              <a:rPr lang="en-US" sz="2400" dirty="0" smtClean="0"/>
              <a:t> </a:t>
            </a:r>
            <a:r>
              <a:rPr lang="en-US" sz="2400" dirty="0" err="1" smtClean="0"/>
              <a:t>acerca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existencia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otras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fuentes</a:t>
            </a:r>
            <a:r>
              <a:rPr lang="en-US" sz="2400" dirty="0" smtClean="0"/>
              <a:t> de </a:t>
            </a:r>
            <a:r>
              <a:rPr lang="en-US" sz="2400" dirty="0" err="1" smtClean="0"/>
              <a:t>referencia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no </a:t>
            </a:r>
            <a:r>
              <a:rPr lang="en-US" sz="2400" dirty="0" err="1" smtClean="0"/>
              <a:t>están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 en la </a:t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colección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400" dirty="0"/>
              <a:t>Par A</a:t>
            </a:r>
          </a:p>
          <a:p>
            <a:pPr marL="0" indent="0">
              <a:buNone/>
            </a:pPr>
            <a:r>
              <a:rPr lang="en-US" sz="2400" dirty="0"/>
              <a:t>	- Par B</a:t>
            </a:r>
          </a:p>
          <a:p>
            <a:pPr marL="0" lvl="1" indent="0">
              <a:buNone/>
            </a:pPr>
            <a:r>
              <a:rPr lang="en-US" sz="2400" dirty="0"/>
              <a:t>	- Par C</a:t>
            </a:r>
          </a:p>
          <a:p>
            <a:pPr marL="800100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Supervisor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333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06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6" y="2027741"/>
            <a:ext cx="8072203" cy="3959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 5. </a:t>
            </a:r>
            <a:r>
              <a:rPr lang="en-US" sz="2400" dirty="0"/>
              <a:t>Hace </a:t>
            </a:r>
            <a:r>
              <a:rPr lang="en-US" sz="2400" dirty="0" err="1"/>
              <a:t>referido</a:t>
            </a:r>
            <a:r>
              <a:rPr lang="en-US" sz="2400" dirty="0"/>
              <a:t> a </a:t>
            </a:r>
            <a:r>
              <a:rPr lang="en-US" sz="2400" dirty="0" err="1"/>
              <a:t>recursos</a:t>
            </a:r>
            <a:r>
              <a:rPr lang="en-US" sz="2400" dirty="0"/>
              <a:t> y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externos</a:t>
            </a:r>
            <a:r>
              <a:rPr lang="en-US" sz="2400" dirty="0"/>
              <a:t> para </a:t>
            </a:r>
            <a:r>
              <a:rPr lang="en-US" sz="2400" dirty="0" err="1"/>
              <a:t>satisfacer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/>
              <a:t>necesidades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 del </a:t>
            </a:r>
            <a:r>
              <a:rPr lang="en-US" sz="2400" dirty="0" err="1"/>
              <a:t>usuario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b</a:t>
            </a:r>
            <a:r>
              <a:rPr lang="en-US" sz="2400" dirty="0" smtClean="0"/>
              <a:t>. </a:t>
            </a:r>
            <a:r>
              <a:rPr lang="en-US" sz="2400" dirty="0" err="1" smtClean="0"/>
              <a:t>Orienta</a:t>
            </a:r>
            <a:r>
              <a:rPr lang="en-US" sz="2400" dirty="0" smtClean="0"/>
              <a:t> a los </a:t>
            </a:r>
            <a:r>
              <a:rPr lang="en-US" sz="2400" dirty="0" err="1" smtClean="0"/>
              <a:t>usuarios</a:t>
            </a:r>
            <a:r>
              <a:rPr lang="en-US" sz="2400" dirty="0" smtClean="0"/>
              <a:t> </a:t>
            </a:r>
            <a:r>
              <a:rPr lang="en-US" sz="2400" dirty="0" err="1" smtClean="0"/>
              <a:t>acerca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localización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otras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bibliotecas</a:t>
            </a:r>
            <a:r>
              <a:rPr lang="en-US" sz="2400" dirty="0" smtClean="0"/>
              <a:t> o </a:t>
            </a:r>
            <a:r>
              <a:rPr lang="en-US" sz="2400" dirty="0" err="1" smtClean="0"/>
              <a:t>centros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1600" dirty="0"/>
              <a:t>	</a:t>
            </a:r>
            <a:r>
              <a:rPr lang="en-US" sz="2400" dirty="0" smtClean="0"/>
              <a:t>- </a:t>
            </a:r>
            <a:r>
              <a:rPr lang="en-US" sz="2400" dirty="0"/>
              <a:t>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/>
              <a:t>Par B</a:t>
            </a:r>
          </a:p>
          <a:p>
            <a:pPr marL="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/>
              <a:t>Par C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- 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334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2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II- Componente </a:t>
            </a:r>
            <a:r>
              <a:rPr lang="en-US" sz="4000" b="1" dirty="0" err="1" smtClean="0">
                <a:solidFill>
                  <a:srgbClr val="E46C0A"/>
                </a:solidFill>
              </a:rPr>
              <a:t>Seleccionado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por</a:t>
            </a:r>
            <a:r>
              <a:rPr lang="en-US" sz="4000" b="1" dirty="0" smtClean="0">
                <a:solidFill>
                  <a:srgbClr val="E46C0A"/>
                </a:solidFill>
              </a:rPr>
              <a:t> el </a:t>
            </a:r>
            <a:r>
              <a:rPr lang="en-US" sz="4000" b="1" dirty="0" err="1" smtClean="0">
                <a:solidFill>
                  <a:srgbClr val="E46C0A"/>
                </a:solidFill>
              </a:rPr>
              <a:t>Evaluado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6" y="2027741"/>
            <a:ext cx="8072203" cy="39592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dirty="0" smtClean="0"/>
              <a:t> 6. </a:t>
            </a:r>
            <a:r>
              <a:rPr lang="en-US" sz="2400" dirty="0"/>
              <a:t>Identifica, </a:t>
            </a:r>
            <a:r>
              <a:rPr lang="en-US" sz="2400" dirty="0" err="1"/>
              <a:t>evalúa</a:t>
            </a:r>
            <a:r>
              <a:rPr lang="en-US" sz="2400" dirty="0"/>
              <a:t> e </a:t>
            </a:r>
            <a:r>
              <a:rPr lang="en-US" sz="2400" dirty="0" err="1"/>
              <a:t>implanta</a:t>
            </a:r>
            <a:r>
              <a:rPr lang="en-US" sz="2400" dirty="0"/>
              <a:t> </a:t>
            </a:r>
            <a:r>
              <a:rPr lang="en-US" sz="2400" dirty="0" err="1"/>
              <a:t>tecnologías</a:t>
            </a:r>
            <a:r>
              <a:rPr lang="en-US" sz="2400" dirty="0"/>
              <a:t> </a:t>
            </a:r>
            <a:r>
              <a:rPr lang="en-US" sz="2400" dirty="0" err="1"/>
              <a:t>emergentes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resulten</a:t>
            </a:r>
            <a:r>
              <a:rPr lang="en-US" sz="2400" dirty="0"/>
              <a:t> </a:t>
            </a:r>
            <a:r>
              <a:rPr lang="en-US" sz="2400" dirty="0" err="1"/>
              <a:t>pertinentes</a:t>
            </a:r>
            <a:r>
              <a:rPr lang="en-US" sz="2400" dirty="0"/>
              <a:t> en el </a:t>
            </a:r>
            <a:r>
              <a:rPr lang="en-US" sz="2400" dirty="0" err="1"/>
              <a:t>servicio</a:t>
            </a:r>
            <a:r>
              <a:rPr lang="en-US" sz="2400" dirty="0"/>
              <a:t> de </a:t>
            </a:r>
            <a:r>
              <a:rPr lang="en-US" sz="2400" dirty="0" err="1"/>
              <a:t>referencia</a:t>
            </a:r>
            <a:r>
              <a:rPr lang="en-US" sz="2400" dirty="0"/>
              <a:t> tales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mensajes</a:t>
            </a:r>
            <a:r>
              <a:rPr lang="en-US" sz="2400" dirty="0"/>
              <a:t> de </a:t>
            </a:r>
            <a:r>
              <a:rPr lang="en-US" sz="2400" dirty="0" err="1"/>
              <a:t>texto</a:t>
            </a:r>
            <a:r>
              <a:rPr lang="en-US" sz="2400" dirty="0"/>
              <a:t>, </a:t>
            </a:r>
            <a:r>
              <a:rPr lang="en-US" sz="2400" dirty="0" err="1"/>
              <a:t>redes</a:t>
            </a:r>
            <a:r>
              <a:rPr lang="en-US" sz="2400" dirty="0"/>
              <a:t> </a:t>
            </a:r>
            <a:r>
              <a:rPr lang="en-US" sz="2400" dirty="0" err="1"/>
              <a:t>sociales</a:t>
            </a:r>
            <a:r>
              <a:rPr lang="en-US" sz="2400" dirty="0"/>
              <a:t>, </a:t>
            </a:r>
            <a:r>
              <a:rPr lang="en-US" sz="2400" dirty="0" err="1"/>
              <a:t>mundos</a:t>
            </a:r>
            <a:r>
              <a:rPr lang="en-US" sz="2400" dirty="0"/>
              <a:t> </a:t>
            </a:r>
            <a:r>
              <a:rPr lang="en-US" sz="2400" dirty="0" err="1"/>
              <a:t>virtuales</a:t>
            </a:r>
            <a:r>
              <a:rPr lang="en-US" sz="2400" dirty="0"/>
              <a:t>, entre </a:t>
            </a:r>
            <a:r>
              <a:rPr lang="en-US" sz="2400" dirty="0" err="1"/>
              <a:t>otras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1600" dirty="0"/>
              <a:t>	</a:t>
            </a:r>
            <a:r>
              <a:rPr lang="en-US" sz="2400" dirty="0" smtClean="0"/>
              <a:t>- Par A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- Par B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	- Par C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  -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Desarrollados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- 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335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45" y="1497150"/>
            <a:ext cx="87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EFICIENCIA EN LOS SERVICIOS DE REFERENCIA Y REFERENCIA </a:t>
            </a:r>
            <a:r>
              <a:rPr lang="en-US" b="1" dirty="0" smtClean="0"/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82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1. Promueve el </a:t>
            </a:r>
            <a:r>
              <a:rPr lang="en-US" sz="2400" dirty="0" err="1" smtClean="0"/>
              <a:t>desarrollo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competencias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en la </a:t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académica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a. </a:t>
            </a:r>
            <a:r>
              <a:rPr lang="en-US" sz="2400" dirty="0"/>
              <a:t>Preparar </a:t>
            </a:r>
            <a:r>
              <a:rPr lang="en-US" sz="2400" dirty="0" err="1"/>
              <a:t>materiales</a:t>
            </a:r>
            <a:r>
              <a:rPr lang="en-US" sz="2400" dirty="0"/>
              <a:t> </a:t>
            </a:r>
            <a:r>
              <a:rPr lang="en-US" sz="2400" dirty="0" err="1"/>
              <a:t>didácticos</a:t>
            </a:r>
            <a:r>
              <a:rPr lang="en-US" sz="2400" dirty="0"/>
              <a:t> para </a:t>
            </a:r>
            <a:r>
              <a:rPr lang="en-US" sz="2400" dirty="0" err="1"/>
              <a:t>facilitar</a:t>
            </a:r>
            <a:r>
              <a:rPr lang="en-US" sz="2400" dirty="0"/>
              <a:t> el </a:t>
            </a:r>
            <a:r>
              <a:rPr lang="en-US" sz="2400" dirty="0" err="1"/>
              <a:t>acceso</a:t>
            </a:r>
            <a:r>
              <a:rPr lang="en-US" sz="2400" dirty="0"/>
              <a:t> a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</a:t>
            </a:r>
            <a:r>
              <a:rPr lang="en-US" sz="2400" dirty="0" err="1" smtClean="0"/>
              <a:t>información</a:t>
            </a:r>
            <a:r>
              <a:rPr lang="en-US" sz="2400" dirty="0" smtClean="0"/>
              <a:t> </a:t>
            </a:r>
            <a:r>
              <a:rPr lang="en-US" sz="2400" dirty="0"/>
              <a:t>y para </a:t>
            </a:r>
            <a:r>
              <a:rPr lang="en-US" sz="2400" dirty="0" err="1"/>
              <a:t>desarrollar</a:t>
            </a:r>
            <a:r>
              <a:rPr lang="en-US" sz="2400" dirty="0"/>
              <a:t> </a:t>
            </a:r>
            <a:r>
              <a:rPr lang="en-US" sz="2400" dirty="0" err="1"/>
              <a:t>competencias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. 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Materiales</a:t>
            </a:r>
            <a:r>
              <a:rPr lang="en-US" sz="2400" dirty="0" smtClean="0"/>
              <a:t> </a:t>
            </a:r>
            <a:r>
              <a:rPr lang="en-US" sz="2400" dirty="0" err="1" smtClean="0"/>
              <a:t>preparados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521644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6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1. Promueve el </a:t>
            </a:r>
            <a:r>
              <a:rPr lang="en-US" sz="2400" dirty="0" err="1" smtClean="0"/>
              <a:t>desarrollo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competencias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en la </a:t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académica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b. </a:t>
            </a:r>
            <a:r>
              <a:rPr lang="en-US" sz="2400" dirty="0"/>
              <a:t>Desarrollar </a:t>
            </a:r>
            <a:r>
              <a:rPr lang="en-US" sz="2400" dirty="0" err="1"/>
              <a:t>herramientas</a:t>
            </a:r>
            <a:r>
              <a:rPr lang="en-US" sz="2400" dirty="0"/>
              <a:t> de </a:t>
            </a:r>
            <a:r>
              <a:rPr lang="en-US" sz="2400" dirty="0" err="1"/>
              <a:t>evaluación</a:t>
            </a:r>
            <a:r>
              <a:rPr lang="en-US" sz="2400" dirty="0"/>
              <a:t> para </a:t>
            </a:r>
            <a:r>
              <a:rPr lang="en-US" sz="2400" dirty="0" err="1"/>
              <a:t>medir</a:t>
            </a:r>
            <a:r>
              <a:rPr lang="en-US" sz="2400" dirty="0"/>
              <a:t> la </a:t>
            </a:r>
            <a:r>
              <a:rPr lang="en-US" sz="2400" dirty="0" err="1"/>
              <a:t>efectividad</a:t>
            </a:r>
            <a:r>
              <a:rPr lang="en-US" sz="2400" dirty="0"/>
              <a:t> de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</a:t>
            </a:r>
            <a:r>
              <a:rPr lang="en-US" sz="2400" dirty="0" err="1" smtClean="0"/>
              <a:t>enseñanza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utiliza</a:t>
            </a:r>
            <a:r>
              <a:rPr lang="en-US" sz="2400" dirty="0"/>
              <a:t> la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recopilada</a:t>
            </a:r>
            <a:r>
              <a:rPr lang="en-US" sz="2400" dirty="0"/>
              <a:t> para </a:t>
            </a:r>
            <a:r>
              <a:rPr lang="en-US" sz="2400" dirty="0" err="1"/>
              <a:t>mejorar</a:t>
            </a:r>
            <a:r>
              <a:rPr lang="en-US" sz="2400" dirty="0"/>
              <a:t> y </a:t>
            </a:r>
            <a:r>
              <a:rPr lang="en-US" sz="2400" dirty="0" err="1"/>
              <a:t>enriquecer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el </a:t>
            </a:r>
            <a:r>
              <a:rPr lang="en-US" sz="2400" dirty="0" err="1"/>
              <a:t>curso</a:t>
            </a:r>
            <a:r>
              <a:rPr lang="en-US" sz="2400" dirty="0"/>
              <a:t> o taller, y a la </a:t>
            </a:r>
            <a:r>
              <a:rPr lang="en-US" sz="2400" dirty="0" err="1"/>
              <a:t>vez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desarrollo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docente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Herramientas</a:t>
            </a:r>
            <a:r>
              <a:rPr lang="en-US" sz="2400" dirty="0" smtClean="0"/>
              <a:t> de Evaluación </a:t>
            </a:r>
            <a:r>
              <a:rPr lang="en-US" sz="2400" dirty="0" err="1" smtClean="0"/>
              <a:t>Desarrolladas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439366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65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	1. Promueve el </a:t>
            </a:r>
            <a:r>
              <a:rPr lang="en-US" sz="2400" dirty="0" err="1" smtClean="0"/>
              <a:t>desarrollo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competencias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en la </a:t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académica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c</a:t>
            </a:r>
            <a:r>
              <a:rPr lang="en-US" sz="2400" dirty="0" smtClean="0"/>
              <a:t>. </a:t>
            </a:r>
            <a:r>
              <a:rPr lang="en-US" sz="2000" dirty="0"/>
              <a:t>Analizar el </a:t>
            </a:r>
            <a:r>
              <a:rPr lang="en-US" sz="2000" dirty="0" err="1"/>
              <a:t>currículo</a:t>
            </a:r>
            <a:r>
              <a:rPr lang="en-US" sz="2000" dirty="0"/>
              <a:t> y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necesidades</a:t>
            </a:r>
            <a:r>
              <a:rPr lang="en-US" sz="2000" dirty="0"/>
              <a:t> de </a:t>
            </a:r>
            <a:r>
              <a:rPr lang="en-US" sz="2000" dirty="0" err="1"/>
              <a:t>información</a:t>
            </a:r>
            <a:r>
              <a:rPr lang="en-US" sz="2000" dirty="0"/>
              <a:t> de los </a:t>
            </a:r>
            <a:r>
              <a:rPr lang="en-US" sz="2000" dirty="0" err="1"/>
              <a:t>usuarios</a:t>
            </a:r>
            <a:r>
              <a:rPr lang="en-US" sz="2000" dirty="0"/>
              <a:t>, para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</a:t>
            </a:r>
            <a:r>
              <a:rPr lang="en-US" sz="2000" dirty="0" err="1" smtClean="0"/>
              <a:t>determinar</a:t>
            </a:r>
            <a:r>
              <a:rPr lang="en-US" sz="2000" dirty="0" smtClean="0"/>
              <a:t> </a:t>
            </a:r>
            <a:r>
              <a:rPr lang="en-US" sz="2000" dirty="0"/>
              <a:t>los </a:t>
            </a:r>
            <a:r>
              <a:rPr lang="en-US" sz="2000" dirty="0" err="1"/>
              <a:t>cursos</a:t>
            </a:r>
            <a:r>
              <a:rPr lang="en-US" sz="2000" dirty="0"/>
              <a:t> y </a:t>
            </a:r>
            <a:r>
              <a:rPr lang="en-US" sz="2000" dirty="0" err="1"/>
              <a:t>programas</a:t>
            </a:r>
            <a:r>
              <a:rPr lang="en-US" sz="2000" dirty="0"/>
              <a:t> </a:t>
            </a:r>
            <a:r>
              <a:rPr lang="en-US" sz="2000" dirty="0" err="1"/>
              <a:t>apropiados</a:t>
            </a:r>
            <a:r>
              <a:rPr lang="en-US" sz="2000" dirty="0"/>
              <a:t> para </a:t>
            </a:r>
            <a:r>
              <a:rPr lang="en-US" sz="2000" dirty="0" err="1"/>
              <a:t>integrar</a:t>
            </a:r>
            <a:r>
              <a:rPr lang="en-US" sz="2000" dirty="0"/>
              <a:t> la </a:t>
            </a:r>
            <a:r>
              <a:rPr lang="en-US" sz="2000" dirty="0" err="1"/>
              <a:t>enseñanza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de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competencias</a:t>
            </a:r>
            <a:r>
              <a:rPr lang="en-US" sz="2000" dirty="0"/>
              <a:t> de </a:t>
            </a:r>
            <a:r>
              <a:rPr lang="en-US" sz="2000" dirty="0" err="1"/>
              <a:t>información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439366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41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1. Promueve el </a:t>
            </a:r>
            <a:r>
              <a:rPr lang="en-US" sz="2400" dirty="0" err="1" smtClean="0"/>
              <a:t>desarrollo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competencias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    en la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académica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d. </a:t>
            </a:r>
            <a:r>
              <a:rPr lang="en-US" sz="2000" dirty="0"/>
              <a:t>Colaborar con la </a:t>
            </a:r>
            <a:r>
              <a:rPr lang="en-US" sz="2000" dirty="0" err="1"/>
              <a:t>facultad</a:t>
            </a:r>
            <a:r>
              <a:rPr lang="en-US" sz="2000" dirty="0"/>
              <a:t> del </a:t>
            </a:r>
            <a:r>
              <a:rPr lang="en-US" sz="2000" dirty="0" err="1"/>
              <a:t>salón</a:t>
            </a:r>
            <a:r>
              <a:rPr lang="en-US" sz="2000" dirty="0"/>
              <a:t> de </a:t>
            </a:r>
            <a:r>
              <a:rPr lang="en-US" sz="2000" dirty="0" err="1"/>
              <a:t>clases</a:t>
            </a:r>
            <a:r>
              <a:rPr lang="en-US" sz="2000" dirty="0"/>
              <a:t> para </a:t>
            </a:r>
            <a:r>
              <a:rPr lang="en-US" sz="2000" dirty="0" err="1"/>
              <a:t>integrar</a:t>
            </a:r>
            <a:r>
              <a:rPr lang="en-US" sz="2000" dirty="0"/>
              <a:t>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</a:t>
            </a:r>
            <a:r>
              <a:rPr lang="en-US" sz="2000" dirty="0" err="1" smtClean="0"/>
              <a:t>competencias</a:t>
            </a:r>
            <a:r>
              <a:rPr lang="en-US" sz="2000" dirty="0"/>
              <a:t>, </a:t>
            </a:r>
            <a:r>
              <a:rPr lang="en-US" sz="2000" dirty="0" err="1"/>
              <a:t>conceptos</a:t>
            </a:r>
            <a:r>
              <a:rPr lang="en-US" sz="2000" dirty="0"/>
              <a:t> y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destrezas</a:t>
            </a:r>
            <a:r>
              <a:rPr lang="en-US" sz="2000" dirty="0"/>
              <a:t> de </a:t>
            </a:r>
            <a:r>
              <a:rPr lang="en-US" sz="2000" dirty="0" err="1"/>
              <a:t>información</a:t>
            </a:r>
            <a:r>
              <a:rPr lang="en-US" sz="2000" dirty="0"/>
              <a:t> al </a:t>
            </a:r>
            <a:r>
              <a:rPr lang="en-US" sz="2000" dirty="0" err="1"/>
              <a:t>contenido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de </a:t>
            </a:r>
            <a:r>
              <a:rPr lang="en-US" sz="2000" dirty="0"/>
              <a:t>los </a:t>
            </a:r>
            <a:r>
              <a:rPr lang="en-US" sz="2000" dirty="0" err="1"/>
              <a:t>cursos</a:t>
            </a:r>
            <a:r>
              <a:rPr lang="en-US" sz="2000" dirty="0"/>
              <a:t> o a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asignaciones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Cartas o </a:t>
            </a:r>
            <a:r>
              <a:rPr lang="en-US" sz="2400" dirty="0" err="1" smtClean="0"/>
              <a:t>Comunicaciones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Facultad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Prontuarios</a:t>
            </a:r>
            <a:r>
              <a:rPr lang="en-US" sz="2400" dirty="0" smtClean="0"/>
              <a:t> </a:t>
            </a:r>
            <a:r>
              <a:rPr lang="en-US" sz="2400" dirty="0" err="1" smtClean="0"/>
              <a:t>revisados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439366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58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800" dirty="0" smtClean="0"/>
              <a:t>29. Participa activamente en </a:t>
            </a:r>
            <a:r>
              <a:rPr lang="es-ES" sz="2800" dirty="0" err="1" smtClean="0"/>
              <a:t>comit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 smtClean="0"/>
              <a:t>permanentes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err="1" smtClean="0"/>
              <a:t>comités</a:t>
            </a:r>
            <a:r>
              <a:rPr lang="en-US" sz="2800" dirty="0" smtClean="0"/>
              <a:t> Ad-Hoc o </a:t>
            </a:r>
            <a:r>
              <a:rPr lang="en-US" sz="2800" dirty="0" err="1" smtClean="0"/>
              <a:t>cuerpos</a:t>
            </a:r>
            <a:r>
              <a:rPr lang="en-US" sz="2800" dirty="0" smtClean="0"/>
              <a:t> </a:t>
            </a:r>
            <a:r>
              <a:rPr lang="en-US" sz="2800" dirty="0" err="1" smtClean="0"/>
              <a:t>deliberativos</a:t>
            </a:r>
            <a:r>
              <a:rPr lang="en-US" sz="2800" dirty="0" smtClean="0"/>
              <a:t>,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facilitan</a:t>
            </a:r>
            <a:r>
              <a:rPr lang="en-US" sz="2800" dirty="0" smtClean="0"/>
              <a:t> o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err="1" smtClean="0"/>
              <a:t>benefician</a:t>
            </a:r>
            <a:r>
              <a:rPr lang="en-US" sz="2800" dirty="0" smtClean="0"/>
              <a:t> el </a:t>
            </a:r>
            <a:r>
              <a:rPr lang="en-US" sz="2800" dirty="0" err="1" smtClean="0"/>
              <a:t>funcionamiento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institucional</a:t>
            </a:r>
            <a:r>
              <a:rPr lang="en-US" sz="2800" dirty="0" smtClean="0"/>
              <a:t>.</a:t>
            </a:r>
            <a:endParaRPr lang="es-ES" sz="2800" dirty="0" smtClean="0"/>
          </a:p>
          <a:p>
            <a:pPr marL="0" indent="0">
              <a:buNone/>
              <a:defRPr/>
            </a:pPr>
            <a:r>
              <a:rPr lang="es-ES" sz="2800" dirty="0"/>
              <a:t>	 </a:t>
            </a:r>
            <a:r>
              <a:rPr lang="es-ES" sz="2800" dirty="0" smtClean="0"/>
              <a:t>  - (Describa el documento y enlace la evidencia)</a:t>
            </a:r>
          </a:p>
          <a:p>
            <a:pPr marL="0" indent="0">
              <a:buNone/>
              <a:defRPr/>
            </a:pPr>
            <a:r>
              <a:rPr lang="es-ES" sz="2800" dirty="0"/>
              <a:t>	</a:t>
            </a:r>
            <a:r>
              <a:rPr lang="es-ES" sz="2800" dirty="0" smtClean="0"/>
              <a:t>   - (</a:t>
            </a:r>
            <a:r>
              <a:rPr lang="es-ES" sz="2800" dirty="0"/>
              <a:t>Describa el documento y enlace la evidencia</a:t>
            </a:r>
            <a:r>
              <a:rPr lang="es-ES" sz="2800" dirty="0" smtClean="0"/>
              <a:t>)</a:t>
            </a:r>
          </a:p>
          <a:p>
            <a:pPr marL="0" indent="0">
              <a:buNone/>
              <a:defRPr/>
            </a:pPr>
            <a:r>
              <a:rPr lang="es-ES" sz="2800" dirty="0"/>
              <a:t> </a:t>
            </a:r>
            <a:r>
              <a:rPr lang="es-ES" sz="2800" dirty="0" smtClean="0"/>
              <a:t>        - (</a:t>
            </a:r>
            <a:r>
              <a:rPr lang="es-ES" sz="2800" dirty="0"/>
              <a:t>Describa el documento y enlace la evidencia</a:t>
            </a:r>
            <a:r>
              <a:rPr lang="es-ES" sz="2800" dirty="0" smtClean="0"/>
              <a:t>)</a:t>
            </a:r>
            <a:endParaRPr lang="es-ES" sz="28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41633" y="5754117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606178" y="5754117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01308" y="5754117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587" y="5754117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1. Promueve el </a:t>
            </a:r>
            <a:r>
              <a:rPr lang="en-US" sz="2400" dirty="0" err="1" smtClean="0"/>
              <a:t>desarrollo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competencias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    en la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académica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e</a:t>
            </a:r>
            <a:r>
              <a:rPr lang="en-US" sz="2400" dirty="0" smtClean="0"/>
              <a:t>. </a:t>
            </a:r>
            <a:r>
              <a:rPr lang="en-US" sz="2000" dirty="0"/>
              <a:t>Utilizar de forma </a:t>
            </a:r>
            <a:r>
              <a:rPr lang="en-US" sz="2000" dirty="0" err="1"/>
              <a:t>apropiada</a:t>
            </a:r>
            <a:r>
              <a:rPr lang="en-US" sz="2000" dirty="0"/>
              <a:t>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tecnologías</a:t>
            </a:r>
            <a:r>
              <a:rPr lang="en-US" sz="2000" dirty="0"/>
              <a:t> de </a:t>
            </a:r>
            <a:r>
              <a:rPr lang="en-US" sz="2000" dirty="0" err="1"/>
              <a:t>enseñanza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439366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68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1. Promueve el </a:t>
            </a:r>
            <a:r>
              <a:rPr lang="en-US" sz="2400" dirty="0" err="1" smtClean="0"/>
              <a:t>desarrollo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competencias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    en la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académica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</a:t>
            </a:r>
            <a:r>
              <a:rPr lang="en-US" sz="2400" dirty="0"/>
              <a:t>f</a:t>
            </a:r>
            <a:r>
              <a:rPr lang="en-US" sz="2400" dirty="0" smtClean="0"/>
              <a:t>. </a:t>
            </a:r>
            <a:r>
              <a:rPr lang="en-US" sz="2000" dirty="0"/>
              <a:t>Promueve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oportunidades</a:t>
            </a:r>
            <a:r>
              <a:rPr lang="en-US" sz="2000" dirty="0"/>
              <a:t> de </a:t>
            </a:r>
            <a:r>
              <a:rPr lang="en-US" sz="2000" dirty="0" err="1"/>
              <a:t>servicio</a:t>
            </a:r>
            <a:r>
              <a:rPr lang="en-US" sz="2000" dirty="0"/>
              <a:t> y </a:t>
            </a:r>
            <a:r>
              <a:rPr lang="en-US" sz="2000" dirty="0" err="1"/>
              <a:t>adiestramiento</a:t>
            </a:r>
            <a:r>
              <a:rPr lang="en-US" sz="2000" dirty="0"/>
              <a:t> de </a:t>
            </a:r>
            <a:r>
              <a:rPr lang="en-US" sz="2000" dirty="0" err="1"/>
              <a:t>destrezas</a:t>
            </a:r>
            <a:r>
              <a:rPr lang="en-US" sz="2000" dirty="0"/>
              <a:t> de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</a:t>
            </a:r>
            <a:r>
              <a:rPr lang="en-US" sz="2000" dirty="0" err="1" smtClean="0"/>
              <a:t>información</a:t>
            </a:r>
            <a:r>
              <a:rPr lang="en-US" sz="2000" dirty="0" smtClean="0"/>
              <a:t> </a:t>
            </a:r>
            <a:r>
              <a:rPr lang="en-US" sz="2000" dirty="0"/>
              <a:t>a la </a:t>
            </a:r>
            <a:r>
              <a:rPr lang="en-US" sz="2000" dirty="0" err="1"/>
              <a:t>facultad</a:t>
            </a:r>
            <a:r>
              <a:rPr lang="en-US" sz="2000" dirty="0"/>
              <a:t>, </a:t>
            </a:r>
            <a:r>
              <a:rPr lang="en-US" sz="2000" dirty="0" err="1"/>
              <a:t>departamentos</a:t>
            </a:r>
            <a:r>
              <a:rPr lang="en-US" sz="2000" dirty="0"/>
              <a:t> y </a:t>
            </a:r>
            <a:r>
              <a:rPr lang="en-US" sz="2000" dirty="0" err="1"/>
              <a:t>programas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Materiales</a:t>
            </a:r>
            <a:r>
              <a:rPr lang="en-US" sz="2400" dirty="0" smtClean="0"/>
              <a:t> </a:t>
            </a:r>
            <a:r>
              <a:rPr lang="en-US" sz="2400" dirty="0" err="1" smtClean="0"/>
              <a:t>relacionados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439366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30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1. Promueve el </a:t>
            </a:r>
            <a:r>
              <a:rPr lang="en-US" sz="2400" dirty="0" err="1" smtClean="0"/>
              <a:t>desarrollo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competencias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    en la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académica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g. </a:t>
            </a:r>
            <a:r>
              <a:rPr lang="en-US" sz="2000" dirty="0" err="1"/>
              <a:t>Establece</a:t>
            </a:r>
            <a:r>
              <a:rPr lang="en-US" sz="2000" dirty="0"/>
              <a:t> y </a:t>
            </a:r>
            <a:r>
              <a:rPr lang="en-US" sz="2000" dirty="0" err="1"/>
              <a:t>mantiene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relación</a:t>
            </a:r>
            <a:r>
              <a:rPr lang="en-US" sz="2000" dirty="0"/>
              <a:t> de </a:t>
            </a:r>
            <a:r>
              <a:rPr lang="en-US" sz="2000" dirty="0" err="1"/>
              <a:t>trabajo</a:t>
            </a:r>
            <a:r>
              <a:rPr lang="en-US" sz="2000" dirty="0"/>
              <a:t> con los </a:t>
            </a:r>
            <a:r>
              <a:rPr lang="en-US" sz="2000" dirty="0" err="1"/>
              <a:t>departamentos</a:t>
            </a:r>
            <a:r>
              <a:rPr lang="en-US" sz="2000" dirty="0"/>
              <a:t> y los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</a:t>
            </a:r>
            <a:r>
              <a:rPr lang="en-US" sz="2000" dirty="0" err="1" smtClean="0"/>
              <a:t>programas</a:t>
            </a:r>
            <a:r>
              <a:rPr lang="en-US" sz="2000" dirty="0" smtClean="0"/>
              <a:t> </a:t>
            </a:r>
            <a:r>
              <a:rPr lang="en-US" sz="2000" dirty="0" err="1"/>
              <a:t>académicos</a:t>
            </a:r>
            <a:r>
              <a:rPr lang="en-US" sz="2000" dirty="0"/>
              <a:t> para </a:t>
            </a:r>
            <a:r>
              <a:rPr lang="en-US" sz="2000" dirty="0" err="1"/>
              <a:t>incorporar</a:t>
            </a:r>
            <a:r>
              <a:rPr lang="en-US" sz="2000" dirty="0"/>
              <a:t> la </a:t>
            </a:r>
            <a:r>
              <a:rPr lang="en-US" sz="2000" dirty="0" err="1"/>
              <a:t>enseñanza</a:t>
            </a:r>
            <a:r>
              <a:rPr lang="en-US" sz="2000" dirty="0"/>
              <a:t> de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destrezas</a:t>
            </a:r>
            <a:r>
              <a:rPr lang="en-US" sz="2000" dirty="0"/>
              <a:t> de </a:t>
            </a:r>
            <a:r>
              <a:rPr lang="en-US" sz="2000" dirty="0" err="1"/>
              <a:t>información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al </a:t>
            </a:r>
            <a:r>
              <a:rPr lang="en-US" sz="2000" dirty="0" err="1"/>
              <a:t>currículo</a:t>
            </a:r>
            <a:r>
              <a:rPr lang="en-US" sz="2000" dirty="0"/>
              <a:t> y a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iniciativas</a:t>
            </a:r>
            <a:r>
              <a:rPr lang="en-US" sz="2000" dirty="0"/>
              <a:t> </a:t>
            </a:r>
            <a:r>
              <a:rPr lang="en-US" sz="2000" dirty="0" err="1"/>
              <a:t>educativas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Cartas y </a:t>
            </a:r>
            <a:r>
              <a:rPr lang="en-US" sz="2400" dirty="0" err="1" smtClean="0"/>
              <a:t>otras</a:t>
            </a:r>
            <a:r>
              <a:rPr lang="en-US" sz="2400" dirty="0" smtClean="0"/>
              <a:t> </a:t>
            </a:r>
            <a:r>
              <a:rPr lang="en-US" sz="2400" dirty="0" err="1" smtClean="0"/>
              <a:t>comunicaciones</a:t>
            </a:r>
            <a:r>
              <a:rPr lang="en-US" sz="2400" dirty="0" smtClean="0"/>
              <a:t> con la </a:t>
            </a:r>
            <a:r>
              <a:rPr lang="en-US" sz="2400" dirty="0" err="1" smtClean="0"/>
              <a:t>facultad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439366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09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Desarrolla y </a:t>
            </a:r>
            <a:r>
              <a:rPr lang="en-US" sz="2400" dirty="0" err="1"/>
              <a:t>coordina</a:t>
            </a:r>
            <a:r>
              <a:rPr lang="en-US" sz="2400" dirty="0"/>
              <a:t> </a:t>
            </a:r>
            <a:r>
              <a:rPr lang="en-US" sz="2400" dirty="0" err="1"/>
              <a:t>talleres</a:t>
            </a:r>
            <a:r>
              <a:rPr lang="en-US" sz="2400" dirty="0"/>
              <a:t>, </a:t>
            </a:r>
            <a:r>
              <a:rPr lang="en-US" sz="2400" dirty="0" err="1"/>
              <a:t>seminarios</a:t>
            </a:r>
            <a:r>
              <a:rPr lang="en-US" sz="2400" dirty="0"/>
              <a:t> y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capacitación</a:t>
            </a:r>
            <a:r>
              <a:rPr lang="en-US" sz="2400" dirty="0" smtClean="0"/>
              <a:t> </a:t>
            </a:r>
            <a:r>
              <a:rPr lang="en-US" sz="2400" dirty="0" err="1"/>
              <a:t>relacionadas</a:t>
            </a:r>
            <a:r>
              <a:rPr lang="en-US" sz="2400" dirty="0"/>
              <a:t> con el </a:t>
            </a:r>
            <a:r>
              <a:rPr lang="en-US" sz="2400" dirty="0" err="1"/>
              <a:t>uso</a:t>
            </a:r>
            <a:r>
              <a:rPr lang="en-US" sz="2400" dirty="0"/>
              <a:t> de los </a:t>
            </a:r>
            <a:r>
              <a:rPr lang="en-US" sz="2400" dirty="0" err="1"/>
              <a:t>recursos</a:t>
            </a:r>
            <a:r>
              <a:rPr lang="en-US" sz="2400" dirty="0"/>
              <a:t> y los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/>
              <a:t>ofrece</a:t>
            </a:r>
            <a:r>
              <a:rPr lang="en-US" sz="2400" dirty="0"/>
              <a:t> la </a:t>
            </a:r>
            <a:r>
              <a:rPr lang="en-US" sz="2400" dirty="0" err="1"/>
              <a:t>Biblioteca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Lista</a:t>
            </a:r>
            <a:r>
              <a:rPr lang="en-US" sz="2400" dirty="0" smtClean="0"/>
              <a:t> de </a:t>
            </a:r>
            <a:r>
              <a:rPr lang="en-US" sz="2400" dirty="0" err="1" smtClean="0"/>
              <a:t>actividades</a:t>
            </a:r>
            <a:r>
              <a:rPr lang="en-US" sz="2400" dirty="0" smtClean="0"/>
              <a:t> </a:t>
            </a:r>
            <a:r>
              <a:rPr lang="en-US" sz="2400" dirty="0" err="1" smtClean="0"/>
              <a:t>desarrolladas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/>
              <a:t>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439366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4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smtClean="0">
                <a:solidFill>
                  <a:srgbClr val="E46C0A"/>
                </a:solidFill>
              </a:rPr>
              <a:t>III- EFICIENCIA </a:t>
            </a:r>
            <a:r>
              <a:rPr lang="en-US" sz="3100" b="1" dirty="0">
                <a:solidFill>
                  <a:srgbClr val="E46C0A"/>
                </a:solidFill>
              </a:rPr>
              <a:t>EN EL DESARROLLO DE COMPETENCIAS DE INFORMACIÓN E INSTRUCCIÓN BIBLIOGRÁFICA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/>
              <a:t>Identifica, </a:t>
            </a:r>
            <a:r>
              <a:rPr lang="en-US" sz="2400" dirty="0" err="1"/>
              <a:t>evalúa</a:t>
            </a:r>
            <a:r>
              <a:rPr lang="en-US" sz="2400" dirty="0"/>
              <a:t> e </a:t>
            </a:r>
            <a:r>
              <a:rPr lang="en-US" sz="2400" dirty="0" err="1"/>
              <a:t>implanta</a:t>
            </a:r>
            <a:r>
              <a:rPr lang="en-US" sz="2400" dirty="0"/>
              <a:t> </a:t>
            </a:r>
            <a:r>
              <a:rPr lang="en-US" sz="2400" dirty="0" err="1"/>
              <a:t>tecnologías</a:t>
            </a:r>
            <a:r>
              <a:rPr lang="en-US" sz="2400" dirty="0"/>
              <a:t> </a:t>
            </a:r>
            <a:r>
              <a:rPr lang="en-US" sz="2400" dirty="0" err="1"/>
              <a:t>emergentes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resulten</a:t>
            </a:r>
            <a:r>
              <a:rPr lang="en-US" sz="2400" dirty="0"/>
              <a:t> </a:t>
            </a:r>
            <a:r>
              <a:rPr lang="en-US" sz="2400" dirty="0" err="1"/>
              <a:t>pertinentes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en </a:t>
            </a:r>
            <a:r>
              <a:rPr lang="en-US" sz="2400" dirty="0"/>
              <a:t>el </a:t>
            </a:r>
            <a:r>
              <a:rPr lang="en-US" sz="2400" dirty="0" err="1"/>
              <a:t>desarrollo</a:t>
            </a:r>
            <a:r>
              <a:rPr lang="en-US" sz="2400" dirty="0"/>
              <a:t> de 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instrucción</a:t>
            </a:r>
            <a:r>
              <a:rPr lang="en-US" sz="2400" dirty="0"/>
              <a:t> al </a:t>
            </a:r>
            <a:r>
              <a:rPr lang="en-US" sz="2400" dirty="0" err="1"/>
              <a:t>usuario</a:t>
            </a:r>
            <a:r>
              <a:rPr lang="en-US" sz="2400" dirty="0"/>
              <a:t> y </a:t>
            </a:r>
            <a:r>
              <a:rPr lang="en-US" sz="2400" dirty="0" err="1"/>
              <a:t>destrezas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información</a:t>
            </a:r>
            <a:r>
              <a:rPr lang="en-US" sz="2400" dirty="0"/>
              <a:t>, tales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mensajes</a:t>
            </a:r>
            <a:r>
              <a:rPr lang="en-US" sz="2400" dirty="0"/>
              <a:t> de </a:t>
            </a:r>
            <a:r>
              <a:rPr lang="en-US" sz="2400" dirty="0" err="1"/>
              <a:t>texto</a:t>
            </a:r>
            <a:r>
              <a:rPr lang="en-US" sz="2400" dirty="0"/>
              <a:t>, </a:t>
            </a:r>
            <a:r>
              <a:rPr lang="en-US" sz="2400" dirty="0" err="1"/>
              <a:t>redes</a:t>
            </a:r>
            <a:r>
              <a:rPr lang="en-US" sz="2400" dirty="0"/>
              <a:t> </a:t>
            </a:r>
            <a:r>
              <a:rPr lang="en-US" sz="2400" dirty="0" err="1"/>
              <a:t>sociales</a:t>
            </a:r>
            <a:r>
              <a:rPr lang="en-US" sz="2400" dirty="0"/>
              <a:t>, </a:t>
            </a:r>
            <a:r>
              <a:rPr lang="en-US" sz="2400" dirty="0" err="1"/>
              <a:t>mundos</a:t>
            </a:r>
            <a:r>
              <a:rPr lang="en-US" sz="2400" dirty="0"/>
              <a:t> </a:t>
            </a:r>
            <a:r>
              <a:rPr lang="en-US" sz="2400" dirty="0" err="1"/>
              <a:t>virtuales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entre </a:t>
            </a:r>
            <a:r>
              <a:rPr lang="en-US" sz="2400" dirty="0" err="1"/>
              <a:t>otras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/>
              <a:t>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80" y="1439366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participa</a:t>
            </a:r>
            <a:r>
              <a:rPr lang="en-US" dirty="0"/>
              <a:t> en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competencias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08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1. </a:t>
            </a:r>
            <a:r>
              <a:rPr lang="en-US" sz="2400" dirty="0"/>
              <a:t>Planifica e </a:t>
            </a:r>
            <a:r>
              <a:rPr lang="en-US" sz="2400" dirty="0" err="1"/>
              <a:t>implanta</a:t>
            </a:r>
            <a:r>
              <a:rPr lang="en-US" sz="2400" dirty="0"/>
              <a:t> </a:t>
            </a:r>
            <a:r>
              <a:rPr lang="en-US" sz="2400" dirty="0" err="1"/>
              <a:t>proyectos</a:t>
            </a:r>
            <a:r>
              <a:rPr lang="en-US" sz="2400" dirty="0"/>
              <a:t> de </a:t>
            </a:r>
            <a:r>
              <a:rPr lang="en-US" sz="2400" dirty="0" err="1"/>
              <a:t>automatización</a:t>
            </a:r>
            <a:r>
              <a:rPr lang="en-US" sz="2400" dirty="0"/>
              <a:t> de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y </a:t>
            </a:r>
            <a:r>
              <a:rPr lang="en-US" sz="2400" dirty="0" err="1"/>
              <a:t>recursos</a:t>
            </a:r>
            <a:r>
              <a:rPr lang="en-US" sz="2400" dirty="0"/>
              <a:t> para </a:t>
            </a:r>
            <a:r>
              <a:rPr lang="en-US" sz="2400" dirty="0" err="1"/>
              <a:t>mejorar</a:t>
            </a:r>
            <a:r>
              <a:rPr lang="en-US" sz="2400" dirty="0"/>
              <a:t> el </a:t>
            </a:r>
            <a:r>
              <a:rPr lang="en-US" sz="2400" dirty="0" err="1"/>
              <a:t>acceso</a:t>
            </a:r>
            <a:r>
              <a:rPr lang="en-US" sz="2400" dirty="0"/>
              <a:t> a los </a:t>
            </a:r>
            <a:r>
              <a:rPr lang="en-US" sz="2400" dirty="0" err="1"/>
              <a:t>mismos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	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7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2. </a:t>
            </a:r>
            <a:r>
              <a:rPr lang="en-US" sz="2400" dirty="0"/>
              <a:t>Evalúa </a:t>
            </a:r>
            <a:r>
              <a:rPr lang="en-US" sz="2400" dirty="0" err="1"/>
              <a:t>periódicamente</a:t>
            </a:r>
            <a:r>
              <a:rPr lang="en-US" sz="2400" dirty="0"/>
              <a:t> los </a:t>
            </a:r>
            <a:r>
              <a:rPr lang="en-US" sz="2400" dirty="0" err="1"/>
              <a:t>recursos</a:t>
            </a:r>
            <a:r>
              <a:rPr lang="en-US" sz="2400" dirty="0"/>
              <a:t> y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electrónicos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	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5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/>
              <a:t>Utiliza los </a:t>
            </a:r>
            <a:r>
              <a:rPr lang="en-US" sz="2400" dirty="0" err="1"/>
              <a:t>resultados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evaluaciones</a:t>
            </a:r>
            <a:r>
              <a:rPr lang="en-US" sz="2400" dirty="0"/>
              <a:t> para </a:t>
            </a:r>
            <a:r>
              <a:rPr lang="en-US" sz="2400" dirty="0" err="1"/>
              <a:t>mejorar</a:t>
            </a:r>
            <a:r>
              <a:rPr lang="en-US" sz="2400" dirty="0"/>
              <a:t> la </a:t>
            </a:r>
            <a:r>
              <a:rPr lang="en-US" sz="2400" dirty="0" err="1"/>
              <a:t>oferta</a:t>
            </a:r>
            <a:r>
              <a:rPr lang="en-US" sz="2400" dirty="0"/>
              <a:t> a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/>
              <a:t>académica</a:t>
            </a:r>
            <a:r>
              <a:rPr lang="en-US" sz="2400" dirty="0"/>
              <a:t> de los </a:t>
            </a:r>
            <a:r>
              <a:rPr lang="en-US" sz="2400" dirty="0" err="1"/>
              <a:t>recursos</a:t>
            </a:r>
            <a:r>
              <a:rPr lang="en-US" sz="2400" dirty="0"/>
              <a:t> y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electrónicos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	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83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4. </a:t>
            </a:r>
            <a:r>
              <a:rPr lang="en-US" sz="2400" dirty="0"/>
              <a:t>Desarrolla, </a:t>
            </a:r>
            <a:r>
              <a:rPr lang="en-US" sz="2400" dirty="0" err="1"/>
              <a:t>mantiene</a:t>
            </a:r>
            <a:r>
              <a:rPr lang="en-US" sz="2400" dirty="0"/>
              <a:t>, </a:t>
            </a:r>
            <a:r>
              <a:rPr lang="en-US" sz="2400" dirty="0" err="1"/>
              <a:t>actualiza</a:t>
            </a:r>
            <a:r>
              <a:rPr lang="en-US" sz="2400" dirty="0"/>
              <a:t>, </a:t>
            </a:r>
            <a:r>
              <a:rPr lang="en-US" sz="2400" dirty="0" err="1"/>
              <a:t>verifica</a:t>
            </a:r>
            <a:r>
              <a:rPr lang="en-US" sz="2400" dirty="0"/>
              <a:t> y </a:t>
            </a:r>
            <a:r>
              <a:rPr lang="en-US" sz="2400" dirty="0" err="1"/>
              <a:t>gestiona</a:t>
            </a:r>
            <a:r>
              <a:rPr lang="en-US" sz="2400" dirty="0"/>
              <a:t> el </a:t>
            </a:r>
            <a:r>
              <a:rPr lang="en-US" sz="2400" dirty="0" err="1"/>
              <a:t>que</a:t>
            </a:r>
            <a:r>
              <a:rPr lang="en-US" sz="2400" dirty="0"/>
              <a:t> se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ofrezcan</a:t>
            </a:r>
            <a:r>
              <a:rPr lang="en-US" sz="2400" dirty="0" smtClean="0"/>
              <a:t> </a:t>
            </a:r>
            <a:r>
              <a:rPr lang="en-US" sz="2400" dirty="0"/>
              <a:t>los </a:t>
            </a:r>
            <a:r>
              <a:rPr lang="en-US" sz="2400" dirty="0" err="1"/>
              <a:t>servicios</a:t>
            </a:r>
            <a:r>
              <a:rPr lang="en-US" sz="2400" dirty="0"/>
              <a:t> a </a:t>
            </a:r>
            <a:r>
              <a:rPr lang="en-US" sz="2400" dirty="0" err="1"/>
              <a:t>través</a:t>
            </a:r>
            <a:r>
              <a:rPr lang="en-US" sz="2400" dirty="0"/>
              <a:t> de la Internet al </a:t>
            </a:r>
            <a:r>
              <a:rPr lang="en-US" sz="2400" dirty="0" err="1"/>
              <a:t>servir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“</a:t>
            </a:r>
            <a:r>
              <a:rPr lang="en-US" sz="2400" dirty="0"/>
              <a:t>webmaster” y editor de </a:t>
            </a:r>
            <a:r>
              <a:rPr lang="en-US" sz="2400" dirty="0" err="1"/>
              <a:t>contenidos</a:t>
            </a:r>
            <a:r>
              <a:rPr lang="en-US" sz="2400" dirty="0"/>
              <a:t> de la </a:t>
            </a:r>
            <a:r>
              <a:rPr lang="en-US" sz="2400" dirty="0" err="1"/>
              <a:t>página</a:t>
            </a:r>
            <a:r>
              <a:rPr lang="en-US" sz="2400" dirty="0"/>
              <a:t> Web de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</a:t>
            </a:r>
            <a:r>
              <a:rPr lang="en-US" sz="2400" dirty="0" err="1" smtClean="0"/>
              <a:t>Biblioteca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	</a:t>
            </a:r>
            <a:r>
              <a:rPr lang="en-US" sz="2400" dirty="0"/>
              <a:t>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67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a. </a:t>
            </a:r>
            <a:r>
              <a:rPr lang="en-US" sz="2400" dirty="0"/>
              <a:t>Participar en la </a:t>
            </a:r>
            <a:r>
              <a:rPr lang="en-US" sz="2400" dirty="0" err="1"/>
              <a:t>toma</a:t>
            </a:r>
            <a:r>
              <a:rPr lang="en-US" sz="2400" dirty="0"/>
              <a:t> de </a:t>
            </a:r>
            <a:r>
              <a:rPr lang="en-US" sz="2400" dirty="0" err="1"/>
              <a:t>decisiones</a:t>
            </a:r>
            <a:r>
              <a:rPr lang="en-US" sz="2400" dirty="0"/>
              <a:t> </a:t>
            </a:r>
            <a:r>
              <a:rPr lang="en-US" sz="2400" dirty="0" err="1"/>
              <a:t>relacionada</a:t>
            </a:r>
            <a:r>
              <a:rPr lang="en-US" sz="2400" dirty="0"/>
              <a:t> con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negociación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licencias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349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3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400" dirty="0" smtClean="0"/>
              <a:t>30. Lleva a cabo encomiendas especiales, asignadas en la </a:t>
            </a:r>
            <a:br>
              <a:rPr lang="es-ES" sz="2400" dirty="0" smtClean="0"/>
            </a:br>
            <a:r>
              <a:rPr lang="es-ES" sz="2400" dirty="0" smtClean="0"/>
              <a:t>       </a:t>
            </a:r>
            <a:r>
              <a:rPr lang="es-ES" sz="2400" dirty="0" err="1" smtClean="0"/>
              <a:t>instituci</a:t>
            </a:r>
            <a:r>
              <a:rPr lang="en-US" sz="2400" dirty="0" err="1" smtClean="0"/>
              <a:t>ón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comités</a:t>
            </a:r>
            <a:r>
              <a:rPr lang="en-US" sz="2400" dirty="0" smtClean="0"/>
              <a:t> o </a:t>
            </a:r>
            <a:r>
              <a:rPr lang="en-US" sz="2400" dirty="0" err="1" smtClean="0"/>
              <a:t>administradores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académicos</a:t>
            </a:r>
            <a:r>
              <a:rPr lang="en-US" sz="2400" dirty="0" smtClean="0"/>
              <a:t>.</a:t>
            </a:r>
          </a:p>
          <a:p>
            <a:pPr marL="0" indent="0">
              <a:buNone/>
              <a:defRPr/>
            </a:pPr>
            <a:r>
              <a:rPr lang="es-ES" sz="2400" dirty="0"/>
              <a:t>	 </a:t>
            </a:r>
            <a:r>
              <a:rPr lang="es-ES" sz="2400" dirty="0" smtClean="0"/>
              <a:t>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r>
              <a:rPr lang="es-ES" sz="2400" dirty="0"/>
              <a:t>	</a:t>
            </a:r>
            <a:r>
              <a:rPr lang="es-ES" sz="2400" dirty="0" smtClean="0"/>
              <a:t> 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r>
              <a:rPr lang="es-ES" sz="2400" dirty="0"/>
              <a:t> </a:t>
            </a:r>
            <a:r>
              <a:rPr lang="es-ES" sz="2400" dirty="0" smtClean="0"/>
              <a:t>       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  <a:endParaRPr lang="es-ES" sz="24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41634" y="5754116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606179" y="5754116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01309" y="5754116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588" y="5754116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b. </a:t>
            </a:r>
            <a:r>
              <a:rPr lang="en-US" sz="2400" dirty="0"/>
              <a:t>Llevar un </a:t>
            </a:r>
            <a:r>
              <a:rPr lang="en-US" sz="2400" dirty="0" err="1"/>
              <a:t>registro</a:t>
            </a:r>
            <a:r>
              <a:rPr lang="en-US" sz="2400" dirty="0"/>
              <a:t> de la </a:t>
            </a:r>
            <a:r>
              <a:rPr lang="en-US" sz="2400" dirty="0" err="1"/>
              <a:t>activación</a:t>
            </a:r>
            <a:r>
              <a:rPr lang="en-US" sz="2400" dirty="0"/>
              <a:t> de </a:t>
            </a:r>
            <a:r>
              <a:rPr lang="en-US" sz="2400" dirty="0" err="1"/>
              <a:t>suscripciones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electrónicas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56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c. </a:t>
            </a:r>
            <a:r>
              <a:rPr lang="en-US" sz="2400" dirty="0"/>
              <a:t>Resolver </a:t>
            </a:r>
            <a:r>
              <a:rPr lang="en-US" sz="2400" dirty="0" err="1"/>
              <a:t>problemas</a:t>
            </a:r>
            <a:r>
              <a:rPr lang="en-US" sz="2400" dirty="0"/>
              <a:t> de </a:t>
            </a:r>
            <a:r>
              <a:rPr lang="en-US" sz="2400" dirty="0" err="1"/>
              <a:t>acceso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le </a:t>
            </a:r>
            <a:r>
              <a:rPr lang="en-US" sz="2400" dirty="0" err="1"/>
              <a:t>reportan</a:t>
            </a:r>
            <a:r>
              <a:rPr lang="en-US" sz="2400" dirty="0"/>
              <a:t>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</a:t>
            </a:r>
            <a:r>
              <a:rPr lang="en-US" sz="2400" dirty="0" err="1" smtClean="0"/>
              <a:t>usuarios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otro</a:t>
            </a:r>
            <a:r>
              <a:rPr lang="en-US" sz="2400" dirty="0"/>
              <a:t> personal de la </a:t>
            </a:r>
            <a:r>
              <a:rPr lang="en-US" sz="2400" dirty="0" err="1"/>
              <a:t>Biblioteca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28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d. </a:t>
            </a:r>
            <a:r>
              <a:rPr lang="en-US" sz="2400" dirty="0"/>
              <a:t>Se </a:t>
            </a:r>
            <a:r>
              <a:rPr lang="en-US" sz="2400" dirty="0" err="1"/>
              <a:t>mantiene</a:t>
            </a:r>
            <a:r>
              <a:rPr lang="en-US" sz="2400" dirty="0"/>
              <a:t> al </a:t>
            </a:r>
            <a:r>
              <a:rPr lang="en-US" sz="2400" dirty="0" err="1"/>
              <a:t>tanto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fechas</a:t>
            </a:r>
            <a:r>
              <a:rPr lang="en-US" sz="2400" dirty="0"/>
              <a:t> de </a:t>
            </a:r>
            <a:r>
              <a:rPr lang="en-US" sz="2400" dirty="0" err="1"/>
              <a:t>expiración</a:t>
            </a:r>
            <a:r>
              <a:rPr lang="en-US" sz="2400" dirty="0"/>
              <a:t> 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renovación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suscripciones</a:t>
            </a:r>
            <a:r>
              <a:rPr lang="en-US" sz="2400" dirty="0"/>
              <a:t> a los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electrónicos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56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e. </a:t>
            </a:r>
            <a:r>
              <a:rPr lang="en-US" sz="2400" dirty="0"/>
              <a:t>Actúa </a:t>
            </a:r>
            <a:r>
              <a:rPr lang="en-US" sz="2400" dirty="0" err="1"/>
              <a:t>como</a:t>
            </a:r>
            <a:r>
              <a:rPr lang="en-US" sz="2400" dirty="0"/>
              <a:t> enlace y </a:t>
            </a:r>
            <a:r>
              <a:rPr lang="en-US" sz="2400" dirty="0" err="1"/>
              <a:t>mantiene</a:t>
            </a:r>
            <a:r>
              <a:rPr lang="en-US" sz="2400" dirty="0"/>
              <a:t> </a:t>
            </a:r>
            <a:r>
              <a:rPr lang="en-US" sz="2400" dirty="0" err="1"/>
              <a:t>canales</a:t>
            </a:r>
            <a:r>
              <a:rPr lang="en-US" sz="2400" dirty="0"/>
              <a:t> de </a:t>
            </a:r>
            <a:r>
              <a:rPr lang="en-US" sz="2400" dirty="0" err="1"/>
              <a:t>comunicación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con </a:t>
            </a:r>
            <a:r>
              <a:rPr lang="en-US" sz="2400" dirty="0"/>
              <a:t>los </a:t>
            </a:r>
            <a:r>
              <a:rPr lang="en-US" sz="2400" dirty="0" err="1"/>
              <a:t>proveedores</a:t>
            </a:r>
            <a:r>
              <a:rPr lang="en-US" sz="2400" dirty="0"/>
              <a:t> de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electrónicos</a:t>
            </a:r>
            <a:r>
              <a:rPr lang="en-US" sz="2400" dirty="0"/>
              <a:t> al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seguimiento</a:t>
            </a:r>
            <a:r>
              <a:rPr lang="en-US" sz="2400" dirty="0" smtClean="0"/>
              <a:t> </a:t>
            </a:r>
            <a:r>
              <a:rPr lang="en-US" sz="2400" dirty="0"/>
              <a:t>a los </a:t>
            </a:r>
            <a:r>
              <a:rPr lang="en-US" sz="2400" dirty="0" err="1"/>
              <a:t>pagos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licencias</a:t>
            </a:r>
            <a:r>
              <a:rPr lang="en-US" sz="2400" dirty="0"/>
              <a:t> y al </a:t>
            </a:r>
            <a:r>
              <a:rPr lang="en-US" sz="2400" dirty="0" err="1"/>
              <a:t>atender</a:t>
            </a:r>
            <a:r>
              <a:rPr lang="en-US" sz="2400" dirty="0"/>
              <a:t>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problemas</a:t>
            </a:r>
            <a:r>
              <a:rPr lang="en-US" sz="2400" dirty="0" smtClean="0"/>
              <a:t> </a:t>
            </a:r>
            <a:r>
              <a:rPr lang="en-US" sz="2400" dirty="0" err="1"/>
              <a:t>relacionados</a:t>
            </a:r>
            <a:r>
              <a:rPr lang="en-US" sz="2400" dirty="0"/>
              <a:t> con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mismas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Comunicaciones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91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f. </a:t>
            </a:r>
            <a:r>
              <a:rPr lang="en-US" sz="2400" dirty="0"/>
              <a:t>Se </a:t>
            </a:r>
            <a:r>
              <a:rPr lang="en-US" sz="2400" dirty="0" err="1"/>
              <a:t>mantiene</a:t>
            </a:r>
            <a:r>
              <a:rPr lang="en-US" sz="2400" dirty="0"/>
              <a:t> al </a:t>
            </a:r>
            <a:r>
              <a:rPr lang="en-US" sz="2400" dirty="0" err="1"/>
              <a:t>tanto</a:t>
            </a:r>
            <a:r>
              <a:rPr lang="en-US" sz="2400" dirty="0"/>
              <a:t> de los </a:t>
            </a:r>
            <a:r>
              <a:rPr lang="en-US" sz="2400" dirty="0" err="1"/>
              <a:t>cambios</a:t>
            </a:r>
            <a:r>
              <a:rPr lang="en-US" sz="2400" dirty="0"/>
              <a:t> en los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</a:t>
            </a:r>
            <a:r>
              <a:rPr lang="en-US" sz="2400" dirty="0" err="1" smtClean="0"/>
              <a:t>electrónicos</a:t>
            </a:r>
            <a:r>
              <a:rPr lang="en-US" sz="2400" dirty="0" smtClean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suscribe</a:t>
            </a:r>
            <a:r>
              <a:rPr lang="en-US" sz="2400" dirty="0"/>
              <a:t> la </a:t>
            </a:r>
            <a:r>
              <a:rPr lang="en-US" sz="2400" dirty="0" err="1"/>
              <a:t>biblioteca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Comunicaciones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		- Par 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92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g. </a:t>
            </a:r>
            <a:r>
              <a:rPr lang="en-US" sz="2400" dirty="0"/>
              <a:t>Solicita, </a:t>
            </a:r>
            <a:r>
              <a:rPr lang="en-US" sz="2400" dirty="0" err="1"/>
              <a:t>promociona</a:t>
            </a:r>
            <a:r>
              <a:rPr lang="en-US" sz="2400" dirty="0"/>
              <a:t> y </a:t>
            </a:r>
            <a:r>
              <a:rPr lang="en-US" sz="2400" dirty="0" err="1"/>
              <a:t>evalúa</a:t>
            </a:r>
            <a:r>
              <a:rPr lang="en-US" sz="2400" dirty="0"/>
              <a:t> los </a:t>
            </a:r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err="1"/>
              <a:t>electrónicos</a:t>
            </a:r>
            <a:r>
              <a:rPr lang="en-US" sz="2400" dirty="0"/>
              <a:t> para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los </a:t>
            </a:r>
            <a:r>
              <a:rPr lang="en-US" sz="2400" dirty="0" err="1"/>
              <a:t>que</a:t>
            </a:r>
            <a:r>
              <a:rPr lang="en-US" sz="2400" dirty="0"/>
              <a:t> se </a:t>
            </a:r>
            <a:r>
              <a:rPr lang="en-US" sz="2400" dirty="0" err="1"/>
              <a:t>solicitan</a:t>
            </a:r>
            <a:r>
              <a:rPr lang="en-US" sz="2400" dirty="0"/>
              <a:t> </a:t>
            </a:r>
            <a:r>
              <a:rPr lang="en-US" sz="2400" dirty="0" err="1"/>
              <a:t>períodos</a:t>
            </a:r>
            <a:r>
              <a:rPr lang="en-US" sz="2400" dirty="0"/>
              <a:t> de </a:t>
            </a:r>
            <a:r>
              <a:rPr lang="en-US" sz="2400" dirty="0" err="1"/>
              <a:t>prueba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Comunicaciones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		- Par 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Usuarios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84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h. </a:t>
            </a:r>
            <a:r>
              <a:rPr lang="en-US" sz="2400" dirty="0"/>
              <a:t>Mantiene un </a:t>
            </a:r>
            <a:r>
              <a:rPr lang="en-US" sz="2400" dirty="0" err="1"/>
              <a:t>archivo</a:t>
            </a:r>
            <a:r>
              <a:rPr lang="en-US" sz="2400" dirty="0"/>
              <a:t> de los </a:t>
            </a:r>
            <a:r>
              <a:rPr lang="en-US" sz="2400" dirty="0" err="1"/>
              <a:t>documentos</a:t>
            </a:r>
            <a:r>
              <a:rPr lang="en-US" sz="2400" dirty="0"/>
              <a:t> </a:t>
            </a:r>
            <a:r>
              <a:rPr lang="en-US" sz="2400" dirty="0" err="1"/>
              <a:t>relacionados</a:t>
            </a:r>
            <a:r>
              <a:rPr lang="en-US" sz="2400" dirty="0"/>
              <a:t> con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los </a:t>
            </a:r>
            <a:r>
              <a:rPr lang="en-US" sz="2400" dirty="0" err="1" smtClean="0"/>
              <a:t>productos</a:t>
            </a:r>
            <a:r>
              <a:rPr lang="en-US" sz="2400" dirty="0" smtClean="0"/>
              <a:t> </a:t>
            </a:r>
            <a:r>
              <a:rPr lang="en-US" sz="2400" dirty="0" err="1"/>
              <a:t>electrónicos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suscribe</a:t>
            </a:r>
            <a:r>
              <a:rPr lang="en-US" sz="2400" dirty="0"/>
              <a:t> o </a:t>
            </a:r>
            <a:r>
              <a:rPr lang="en-US" sz="2400" dirty="0" err="1"/>
              <a:t>adquiere</a:t>
            </a:r>
            <a:r>
              <a:rPr lang="en-US" sz="2400" dirty="0"/>
              <a:t> la </a:t>
            </a:r>
            <a:r>
              <a:rPr lang="en-US" sz="2400" dirty="0" smtClean="0"/>
              <a:t>    </a:t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biblioteca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Archivo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27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i</a:t>
            </a:r>
            <a:r>
              <a:rPr lang="en-US" sz="2400" dirty="0" smtClean="0"/>
              <a:t>. </a:t>
            </a:r>
            <a:r>
              <a:rPr lang="en-US" sz="2400" dirty="0"/>
              <a:t>Coordina o </a:t>
            </a:r>
            <a:r>
              <a:rPr lang="en-US" sz="2400" dirty="0" err="1"/>
              <a:t>provee</a:t>
            </a:r>
            <a:r>
              <a:rPr lang="en-US" sz="2400" dirty="0"/>
              <a:t> </a:t>
            </a:r>
            <a:r>
              <a:rPr lang="en-US" sz="2400" dirty="0" err="1"/>
              <a:t>adiestramientos</a:t>
            </a:r>
            <a:r>
              <a:rPr lang="en-US" sz="2400" dirty="0"/>
              <a:t> </a:t>
            </a:r>
            <a:r>
              <a:rPr lang="en-US" sz="2400" dirty="0" err="1"/>
              <a:t>relacionados</a:t>
            </a:r>
            <a:r>
              <a:rPr lang="en-US" sz="2400" dirty="0"/>
              <a:t> con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</a:t>
            </a:r>
            <a:r>
              <a:rPr lang="en-US" sz="2400" dirty="0" err="1" smtClean="0"/>
              <a:t>nuevos</a:t>
            </a:r>
            <a:r>
              <a:rPr lang="en-US" sz="2400" dirty="0" smtClean="0"/>
              <a:t> </a:t>
            </a:r>
            <a:r>
              <a:rPr lang="en-US" sz="2400" dirty="0" err="1"/>
              <a:t>productos</a:t>
            </a:r>
            <a:r>
              <a:rPr lang="en-US" sz="2400" dirty="0"/>
              <a:t>, </a:t>
            </a:r>
            <a:r>
              <a:rPr lang="en-US" sz="2400" dirty="0" err="1"/>
              <a:t>servicios</a:t>
            </a:r>
            <a:r>
              <a:rPr lang="en-US" sz="2400" dirty="0"/>
              <a:t> o </a:t>
            </a:r>
            <a:r>
              <a:rPr lang="en-US" sz="2400" dirty="0" err="1"/>
              <a:t>desarrollos</a:t>
            </a:r>
            <a:r>
              <a:rPr lang="en-US" sz="2400" dirty="0"/>
              <a:t> </a:t>
            </a:r>
            <a:r>
              <a:rPr lang="en-US" sz="2400" dirty="0" err="1"/>
              <a:t>tecnológicos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para </a:t>
            </a:r>
            <a:r>
              <a:rPr lang="en-US" sz="2400" dirty="0"/>
              <a:t>el personal de la </a:t>
            </a:r>
            <a:r>
              <a:rPr lang="en-US" sz="2400" dirty="0" err="1"/>
              <a:t>Biblioteca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Actividades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	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41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j</a:t>
            </a:r>
            <a:r>
              <a:rPr lang="en-US" sz="2400" dirty="0" smtClean="0"/>
              <a:t>. </a:t>
            </a:r>
            <a:r>
              <a:rPr lang="en-US" sz="2400" dirty="0"/>
              <a:t>Identifica, </a:t>
            </a:r>
            <a:r>
              <a:rPr lang="en-US" sz="2400" dirty="0" err="1"/>
              <a:t>evalúa</a:t>
            </a:r>
            <a:r>
              <a:rPr lang="en-US" sz="2400" dirty="0"/>
              <a:t> y </a:t>
            </a:r>
            <a:r>
              <a:rPr lang="en-US" sz="2400" dirty="0" err="1"/>
              <a:t>disemina</a:t>
            </a:r>
            <a:r>
              <a:rPr lang="en-US" sz="2400" dirty="0"/>
              <a:t> entre el personal y los </a:t>
            </a:r>
            <a:r>
              <a:rPr lang="en-US" sz="2400" dirty="0" err="1"/>
              <a:t>usuarios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la </a:t>
            </a:r>
            <a:r>
              <a:rPr lang="en-US" sz="2400" dirty="0" err="1"/>
              <a:t>Biblioteca</a:t>
            </a:r>
            <a:r>
              <a:rPr lang="en-US" sz="2400" dirty="0"/>
              <a:t> la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acerca</a:t>
            </a:r>
            <a:r>
              <a:rPr lang="en-US" sz="2400" dirty="0"/>
              <a:t> de los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electrónicos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que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1. </a:t>
            </a:r>
            <a:r>
              <a:rPr lang="en-US" sz="2400" dirty="0" err="1" smtClean="0"/>
              <a:t>Suscribe</a:t>
            </a:r>
            <a:r>
              <a:rPr lang="en-US" sz="2400" dirty="0" smtClean="0"/>
              <a:t> la </a:t>
            </a:r>
            <a:r>
              <a:rPr lang="en-US" sz="2400" dirty="0" err="1" smtClean="0"/>
              <a:t>Biblioteca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Actividades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1800" dirty="0"/>
              <a:t>	</a:t>
            </a:r>
            <a:r>
              <a:rPr lang="en-US" sz="2400" dirty="0" smtClean="0"/>
              <a:t>- </a:t>
            </a:r>
            <a:r>
              <a:rPr lang="en-US" sz="2400" dirty="0"/>
              <a:t>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5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5</a:t>
            </a:r>
            <a:r>
              <a:rPr lang="en-US" sz="2400" dirty="0" smtClean="0"/>
              <a:t>. Administra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electrónicos</a:t>
            </a:r>
            <a:r>
              <a:rPr lang="en-US" sz="2400" dirty="0" smtClean="0"/>
              <a:t> al: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j</a:t>
            </a:r>
            <a:r>
              <a:rPr lang="en-US" sz="2400" dirty="0" smtClean="0"/>
              <a:t>. </a:t>
            </a:r>
            <a:r>
              <a:rPr lang="en-US" sz="2400" dirty="0"/>
              <a:t>Identifica, </a:t>
            </a:r>
            <a:r>
              <a:rPr lang="en-US" sz="2400" dirty="0" err="1"/>
              <a:t>evalúa</a:t>
            </a:r>
            <a:r>
              <a:rPr lang="en-US" sz="2400" dirty="0"/>
              <a:t> y </a:t>
            </a:r>
            <a:r>
              <a:rPr lang="en-US" sz="2400" dirty="0" err="1"/>
              <a:t>disemina</a:t>
            </a:r>
            <a:r>
              <a:rPr lang="en-US" sz="2400" dirty="0"/>
              <a:t> entre el personal y los </a:t>
            </a:r>
            <a:r>
              <a:rPr lang="en-US" sz="2400" dirty="0" err="1"/>
              <a:t>usuarios</a:t>
            </a:r>
            <a:r>
              <a:rPr lang="en-US" sz="2400" dirty="0"/>
              <a:t>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la </a:t>
            </a:r>
            <a:r>
              <a:rPr lang="en-US" sz="2400" dirty="0" err="1"/>
              <a:t>Biblioteca</a:t>
            </a:r>
            <a:r>
              <a:rPr lang="en-US" sz="2400" dirty="0"/>
              <a:t> la </a:t>
            </a:r>
            <a:r>
              <a:rPr lang="en-US" sz="2400" dirty="0" err="1"/>
              <a:t>información</a:t>
            </a:r>
            <a:r>
              <a:rPr lang="en-US" sz="2400" dirty="0"/>
              <a:t> </a:t>
            </a:r>
            <a:r>
              <a:rPr lang="en-US" sz="2400" dirty="0" err="1"/>
              <a:t>acerca</a:t>
            </a:r>
            <a:r>
              <a:rPr lang="en-US" sz="2400" dirty="0"/>
              <a:t> de los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electrónicos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que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1. </a:t>
            </a:r>
            <a:r>
              <a:rPr lang="en-US" sz="2400" dirty="0" err="1" smtClean="0"/>
              <a:t>Están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 de </a:t>
            </a:r>
            <a:r>
              <a:rPr lang="en-US" sz="2400" dirty="0" err="1" smtClean="0"/>
              <a:t>manera</a:t>
            </a:r>
            <a:r>
              <a:rPr lang="en-US" sz="2400" dirty="0" smtClean="0"/>
              <a:t> </a:t>
            </a:r>
            <a:r>
              <a:rPr lang="en-US" sz="2400" dirty="0" err="1" smtClean="0"/>
              <a:t>gratuita</a:t>
            </a:r>
            <a:r>
              <a:rPr lang="en-US" sz="2400" dirty="0" smtClean="0"/>
              <a:t> en el INTERNET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Actividades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	</a:t>
            </a:r>
            <a:r>
              <a:rPr lang="en-US" sz="2400" dirty="0"/>
              <a:t>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359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39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461963" indent="-461963">
              <a:buNone/>
              <a:defRPr/>
            </a:pPr>
            <a:r>
              <a:rPr lang="es-ES" sz="2400" dirty="0" smtClean="0"/>
              <a:t>31. </a:t>
            </a:r>
            <a:r>
              <a:rPr lang="es-ES" sz="2400" dirty="0"/>
              <a:t>Lleva a cabo, individualmente, actividades con el fin de beneficiar a la Institución o el desarrollo de los estudiantes pero que no son parte directa de la enseñanza o el servicio que presta oficialmente.</a:t>
            </a:r>
          </a:p>
          <a:p>
            <a:pPr marL="0" indent="0">
              <a:buNone/>
              <a:defRPr/>
            </a:pPr>
            <a:r>
              <a:rPr lang="es-ES" sz="2400" dirty="0"/>
              <a:t>	 </a:t>
            </a:r>
            <a:r>
              <a:rPr lang="es-ES" sz="2400" dirty="0" smtClean="0"/>
              <a:t>  - (</a:t>
            </a:r>
            <a:r>
              <a:rPr lang="es-ES" sz="2400" dirty="0"/>
              <a:t>Describa el documento y </a:t>
            </a:r>
            <a:r>
              <a:rPr lang="es-ES" sz="2400" dirty="0" smtClean="0"/>
              <a:t>enlace la </a:t>
            </a:r>
            <a:r>
              <a:rPr lang="es-ES" sz="2400" dirty="0"/>
              <a:t>evidencia</a:t>
            </a:r>
            <a:r>
              <a:rPr lang="es-ES" sz="2400" dirty="0" smtClean="0"/>
              <a:t>)</a:t>
            </a:r>
          </a:p>
          <a:p>
            <a:pPr marL="0" indent="0">
              <a:buNone/>
              <a:defRPr/>
            </a:pPr>
            <a:r>
              <a:rPr lang="es-ES" sz="2400" dirty="0"/>
              <a:t>	</a:t>
            </a:r>
            <a:r>
              <a:rPr lang="es-ES" sz="2400" dirty="0" smtClean="0"/>
              <a:t> 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r>
              <a:rPr lang="es-ES" sz="2400" dirty="0"/>
              <a:t> </a:t>
            </a:r>
            <a:r>
              <a:rPr lang="es-ES" sz="2400" dirty="0" smtClean="0"/>
              <a:t>       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  <a:endParaRPr lang="es-ES" sz="24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22179" y="5754120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86724" y="5754120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81854" y="5754120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133" y="5754120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3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6. </a:t>
            </a:r>
            <a:r>
              <a:rPr lang="en-US" sz="2400" dirty="0"/>
              <a:t>Desarrolla </a:t>
            </a:r>
            <a:r>
              <a:rPr lang="en-US" sz="2400" dirty="0" err="1"/>
              <a:t>propuestas</a:t>
            </a:r>
            <a:r>
              <a:rPr lang="en-US" sz="2400" dirty="0"/>
              <a:t> o </a:t>
            </a:r>
            <a:r>
              <a:rPr lang="en-US" sz="2400" dirty="0" err="1"/>
              <a:t>proyectos</a:t>
            </a:r>
            <a:r>
              <a:rPr lang="en-US" sz="2400" dirty="0"/>
              <a:t> para </a:t>
            </a:r>
            <a:r>
              <a:rPr lang="en-US" sz="2400" dirty="0" err="1"/>
              <a:t>establecer</a:t>
            </a:r>
            <a:r>
              <a:rPr lang="en-US" sz="2400" dirty="0"/>
              <a:t> </a:t>
            </a:r>
            <a:r>
              <a:rPr lang="en-US" sz="2400" dirty="0" err="1"/>
              <a:t>redes</a:t>
            </a:r>
            <a:r>
              <a:rPr lang="en-US" sz="2400" dirty="0"/>
              <a:t> y </a:t>
            </a:r>
            <a:r>
              <a:rPr lang="en-US" sz="2400" dirty="0" err="1"/>
              <a:t>arreglos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colaborativos</a:t>
            </a:r>
            <a:r>
              <a:rPr lang="en-US" sz="2400" dirty="0" smtClean="0"/>
              <a:t> </a:t>
            </a:r>
            <a:r>
              <a:rPr lang="en-US" sz="2400" dirty="0"/>
              <a:t>para </a:t>
            </a:r>
            <a:r>
              <a:rPr lang="en-US" sz="2400" dirty="0" err="1"/>
              <a:t>ampliar</a:t>
            </a:r>
            <a:r>
              <a:rPr lang="en-US" sz="2400" dirty="0"/>
              <a:t> el </a:t>
            </a:r>
            <a:r>
              <a:rPr lang="en-US" sz="2400" dirty="0" err="1"/>
              <a:t>acceso</a:t>
            </a:r>
            <a:r>
              <a:rPr lang="en-US" sz="2400" dirty="0"/>
              <a:t> de </a:t>
            </a:r>
            <a:r>
              <a:rPr lang="en-US" sz="2400" dirty="0" err="1"/>
              <a:t>información</a:t>
            </a:r>
            <a:r>
              <a:rPr lang="en-US" sz="2400" dirty="0"/>
              <a:t> de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 err="1" smtClean="0"/>
              <a:t>usuarios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Documentos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</a:t>
            </a:r>
            <a:r>
              <a:rPr lang="en-US" sz="2400" dirty="0" err="1" smtClean="0"/>
              <a:t>Informes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Par 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	</a:t>
            </a:r>
            <a:r>
              <a:rPr lang="en-US" sz="2400" dirty="0"/>
              <a:t>	- Par 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03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6. </a:t>
            </a:r>
            <a:r>
              <a:rPr lang="en-US" sz="2400" dirty="0" err="1"/>
              <a:t>Asesora</a:t>
            </a:r>
            <a:r>
              <a:rPr lang="en-US" sz="2400" dirty="0"/>
              <a:t> a la </a:t>
            </a:r>
            <a:r>
              <a:rPr lang="en-US" sz="2400" dirty="0" err="1"/>
              <a:t>Gerencia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 con </a:t>
            </a:r>
            <a:r>
              <a:rPr lang="en-US" sz="2400" dirty="0" err="1"/>
              <a:t>relación</a:t>
            </a:r>
            <a:r>
              <a:rPr lang="en-US" sz="2400" dirty="0"/>
              <a:t> a: </a:t>
            </a:r>
          </a:p>
          <a:p>
            <a:pPr marL="0" indent="0">
              <a:buNone/>
            </a:pPr>
            <a:r>
              <a:rPr lang="en-US" sz="2400" dirty="0" smtClean="0"/>
              <a:t>		a. Participar </a:t>
            </a:r>
            <a:r>
              <a:rPr lang="en-US" sz="2400" dirty="0"/>
              <a:t>en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deliberaciones</a:t>
            </a:r>
            <a:r>
              <a:rPr lang="en-US" sz="2400" dirty="0"/>
              <a:t> de la </a:t>
            </a:r>
            <a:r>
              <a:rPr lang="en-US" sz="2400" dirty="0" err="1"/>
              <a:t>asignación</a:t>
            </a:r>
            <a:r>
              <a:rPr lang="en-US" sz="2400" dirty="0"/>
              <a:t> del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presupuesto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</a:t>
            </a:r>
            <a:r>
              <a:rPr lang="en-US" sz="2400" dirty="0" smtClean="0"/>
              <a:t> </a:t>
            </a:r>
            <a:r>
              <a:rPr lang="en-US" sz="2400" dirty="0"/>
              <a:t>de la </a:t>
            </a:r>
            <a:r>
              <a:rPr lang="en-US" sz="2400" dirty="0" err="1"/>
              <a:t>Biblioteca</a:t>
            </a:r>
            <a:r>
              <a:rPr lang="en-US" sz="2400" dirty="0"/>
              <a:t> en </a:t>
            </a:r>
            <a:r>
              <a:rPr lang="en-US" sz="2400" dirty="0" err="1"/>
              <a:t>torno</a:t>
            </a:r>
            <a:r>
              <a:rPr lang="en-US" sz="2400" dirty="0"/>
              <a:t> a los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 smtClean="0"/>
              <a:t>electrónicos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	</a:t>
            </a:r>
            <a:r>
              <a:rPr lang="en-US" sz="2400" dirty="0" smtClean="0"/>
              <a:t>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68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6. </a:t>
            </a:r>
            <a:r>
              <a:rPr lang="en-US" sz="2400" dirty="0" err="1"/>
              <a:t>Asesora</a:t>
            </a:r>
            <a:r>
              <a:rPr lang="en-US" sz="2400" dirty="0"/>
              <a:t> a la </a:t>
            </a:r>
            <a:r>
              <a:rPr lang="en-US" sz="2400" dirty="0" err="1"/>
              <a:t>Gerencia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 con </a:t>
            </a:r>
            <a:r>
              <a:rPr lang="en-US" sz="2400" dirty="0" err="1"/>
              <a:t>relación</a:t>
            </a:r>
            <a:r>
              <a:rPr lang="en-US" sz="2400" dirty="0"/>
              <a:t> a: </a:t>
            </a:r>
          </a:p>
          <a:p>
            <a:pPr marL="0" indent="0">
              <a:buNone/>
            </a:pPr>
            <a:r>
              <a:rPr lang="en-US" sz="2400" dirty="0" smtClean="0"/>
              <a:t>		b. </a:t>
            </a:r>
            <a:r>
              <a:rPr lang="en-US" sz="2400" dirty="0"/>
              <a:t>Mantener o no la </a:t>
            </a:r>
            <a:r>
              <a:rPr lang="en-US" sz="2400" dirty="0" err="1"/>
              <a:t>suscripción</a:t>
            </a:r>
            <a:r>
              <a:rPr lang="en-US" sz="2400" dirty="0"/>
              <a:t> de </a:t>
            </a:r>
            <a:r>
              <a:rPr lang="en-US" sz="2400" dirty="0" err="1"/>
              <a:t>productos</a:t>
            </a:r>
            <a:r>
              <a:rPr lang="en-US" sz="2400" dirty="0"/>
              <a:t> y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ofrece</a:t>
            </a:r>
            <a:r>
              <a:rPr lang="en-US" sz="2400" dirty="0"/>
              <a:t> la </a:t>
            </a:r>
            <a:r>
              <a:rPr lang="en-US" sz="2400" dirty="0" err="1"/>
              <a:t>Biblioteca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	</a:t>
            </a:r>
            <a:r>
              <a:rPr lang="en-US" sz="2400" dirty="0" smtClean="0"/>
              <a:t>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31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6. </a:t>
            </a:r>
            <a:r>
              <a:rPr lang="en-US" sz="2400" dirty="0" err="1"/>
              <a:t>Asesora</a:t>
            </a:r>
            <a:r>
              <a:rPr lang="en-US" sz="2400" dirty="0"/>
              <a:t> a la </a:t>
            </a:r>
            <a:r>
              <a:rPr lang="en-US" sz="2400" dirty="0" err="1"/>
              <a:t>Gerencia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 con </a:t>
            </a:r>
            <a:r>
              <a:rPr lang="en-US" sz="2400" dirty="0" err="1"/>
              <a:t>relación</a:t>
            </a:r>
            <a:r>
              <a:rPr lang="en-US" sz="2400" dirty="0"/>
              <a:t> a: </a:t>
            </a:r>
          </a:p>
          <a:p>
            <a:pPr marL="0" indent="0">
              <a:buNone/>
            </a:pPr>
            <a:r>
              <a:rPr lang="en-US" sz="2400" dirty="0" smtClean="0"/>
              <a:t>		c. </a:t>
            </a:r>
            <a:r>
              <a:rPr lang="en-US" sz="2400" dirty="0"/>
              <a:t>La </a:t>
            </a:r>
            <a:r>
              <a:rPr lang="en-US" sz="2400" dirty="0" err="1"/>
              <a:t>adquisición</a:t>
            </a:r>
            <a:r>
              <a:rPr lang="en-US" sz="2400" dirty="0"/>
              <a:t> y </a:t>
            </a:r>
            <a:r>
              <a:rPr lang="en-US" sz="2400" dirty="0" err="1"/>
              <a:t>compra</a:t>
            </a:r>
            <a:r>
              <a:rPr lang="en-US" sz="2400" dirty="0"/>
              <a:t> de </a:t>
            </a:r>
            <a:r>
              <a:rPr lang="en-US" sz="2400" dirty="0" err="1"/>
              <a:t>nuevos</a:t>
            </a:r>
            <a:r>
              <a:rPr lang="en-US" sz="2400" dirty="0"/>
              <a:t> </a:t>
            </a:r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electrónicos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	</a:t>
            </a:r>
            <a:r>
              <a:rPr lang="en-US" sz="2400" dirty="0" smtClean="0"/>
              <a:t>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47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6. </a:t>
            </a:r>
            <a:r>
              <a:rPr lang="en-US" sz="2400" dirty="0" err="1"/>
              <a:t>Asesora</a:t>
            </a:r>
            <a:r>
              <a:rPr lang="en-US" sz="2400" dirty="0"/>
              <a:t> a la </a:t>
            </a:r>
            <a:r>
              <a:rPr lang="en-US" sz="2400" dirty="0" err="1"/>
              <a:t>Gerencia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 con </a:t>
            </a:r>
            <a:r>
              <a:rPr lang="en-US" sz="2400" dirty="0" err="1"/>
              <a:t>relación</a:t>
            </a:r>
            <a:r>
              <a:rPr lang="en-US" sz="2400" dirty="0"/>
              <a:t> a: </a:t>
            </a:r>
          </a:p>
          <a:p>
            <a:pPr marL="0" indent="0">
              <a:buNone/>
            </a:pPr>
            <a:r>
              <a:rPr lang="en-US" sz="2400" dirty="0" smtClean="0"/>
              <a:t>		d. </a:t>
            </a:r>
            <a:r>
              <a:rPr lang="en-US" sz="2400" dirty="0"/>
              <a:t>El </a:t>
            </a:r>
            <a:r>
              <a:rPr lang="en-US" sz="2400" dirty="0" err="1"/>
              <a:t>impacto</a:t>
            </a:r>
            <a:r>
              <a:rPr lang="en-US" sz="2400" dirty="0"/>
              <a:t> de la </a:t>
            </a:r>
            <a:r>
              <a:rPr lang="en-US" sz="2400" dirty="0" err="1"/>
              <a:t>cancelación</a:t>
            </a:r>
            <a:r>
              <a:rPr lang="en-US" sz="2400" dirty="0"/>
              <a:t> de </a:t>
            </a:r>
            <a:r>
              <a:rPr lang="en-US" sz="2400" dirty="0" err="1"/>
              <a:t>suscripciones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electrónicas</a:t>
            </a:r>
            <a:r>
              <a:rPr lang="en-US" sz="2400" dirty="0" smtClean="0"/>
              <a:t> </a:t>
            </a:r>
            <a:r>
              <a:rPr lang="en-US" sz="2400" dirty="0"/>
              <a:t>en el </a:t>
            </a:r>
            <a:r>
              <a:rPr lang="en-US" sz="2400" dirty="0" err="1"/>
              <a:t>acervo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 y los </a:t>
            </a:r>
            <a:r>
              <a:rPr lang="en-US" sz="2400" dirty="0" err="1"/>
              <a:t>servicios</a:t>
            </a:r>
            <a:r>
              <a:rPr lang="en-US" sz="2400" dirty="0"/>
              <a:t> 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los </a:t>
            </a:r>
            <a:r>
              <a:rPr lang="en-US" sz="2400" dirty="0" err="1"/>
              <a:t>usuarios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	</a:t>
            </a:r>
            <a:r>
              <a:rPr lang="en-US" sz="2400" dirty="0" smtClean="0"/>
              <a:t>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57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695779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46C0A"/>
                </a:solidFill>
              </a:rPr>
              <a:t>Tabla de </a:t>
            </a:r>
            <a:r>
              <a:rPr lang="en-US" sz="40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4000" b="1" dirty="0">
                <a:solidFill>
                  <a:srgbClr val="E46C0A"/>
                </a:solidFill>
              </a:rPr>
              <a:t> </a:t>
            </a:r>
            <a:r>
              <a:rPr lang="en-US" sz="4000" b="1" dirty="0" smtClean="0">
                <a:solidFill>
                  <a:srgbClr val="E46C0A"/>
                </a:solidFill>
              </a:rPr>
              <a:t>: </a:t>
            </a:r>
            <a:r>
              <a:rPr lang="en-US" sz="4000" b="1" dirty="0" err="1" smtClean="0">
                <a:solidFill>
                  <a:srgbClr val="E46C0A"/>
                </a:solidFill>
              </a:rPr>
              <a:t>Docente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4000" b="1" dirty="0" err="1" smtClean="0">
                <a:solidFill>
                  <a:srgbClr val="E46C0A"/>
                </a:solidFill>
              </a:rPr>
              <a:t>Bibliotecario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2700" b="1" dirty="0" smtClean="0">
                <a:solidFill>
                  <a:srgbClr val="E46C0A"/>
                </a:solidFill>
              </a:rPr>
              <a:t>IV-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2700" b="1" dirty="0">
                <a:solidFill>
                  <a:srgbClr val="E46C0A"/>
                </a:solidFill>
              </a:rPr>
              <a:t>EFICIENCIA EN EL DESARROLLO, LA APLICACIÓN Y LA ADMINISTRACIÓN DE RECURSOS Y SERVICIOS ELECTRÓNICOS DE INFORMACIÓN </a:t>
            </a:r>
            <a:br>
              <a:rPr lang="en-US" sz="2700" b="1" dirty="0">
                <a:solidFill>
                  <a:srgbClr val="E46C0A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998033"/>
            <a:ext cx="8535446" cy="30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6. </a:t>
            </a:r>
            <a:r>
              <a:rPr lang="en-US" sz="2400" dirty="0" err="1"/>
              <a:t>Asesora</a:t>
            </a:r>
            <a:r>
              <a:rPr lang="en-US" sz="2400" dirty="0"/>
              <a:t> a la </a:t>
            </a:r>
            <a:r>
              <a:rPr lang="en-US" sz="2400" dirty="0" err="1"/>
              <a:t>Gerencia</a:t>
            </a:r>
            <a:r>
              <a:rPr lang="en-US" sz="2400" dirty="0"/>
              <a:t> de la </a:t>
            </a:r>
            <a:r>
              <a:rPr lang="en-US" sz="2400" dirty="0" err="1"/>
              <a:t>Biblioteca</a:t>
            </a:r>
            <a:r>
              <a:rPr lang="en-US" sz="2400" dirty="0"/>
              <a:t> con </a:t>
            </a:r>
            <a:r>
              <a:rPr lang="en-US" sz="2400" dirty="0" err="1"/>
              <a:t>relación</a:t>
            </a:r>
            <a:r>
              <a:rPr lang="en-US" sz="2400" dirty="0"/>
              <a:t> a: </a:t>
            </a:r>
          </a:p>
          <a:p>
            <a:pPr marL="0" indent="0">
              <a:buNone/>
            </a:pPr>
            <a:r>
              <a:rPr lang="en-US" sz="2400" dirty="0" smtClean="0"/>
              <a:t>		e. </a:t>
            </a:r>
            <a:r>
              <a:rPr lang="en-US" sz="2400" dirty="0"/>
              <a:t>El </a:t>
            </a:r>
            <a:r>
              <a:rPr lang="en-US" sz="2400" dirty="0" err="1"/>
              <a:t>desarrollo</a:t>
            </a:r>
            <a:r>
              <a:rPr lang="en-US" sz="2400" dirty="0"/>
              <a:t>, </a:t>
            </a:r>
            <a:r>
              <a:rPr lang="en-US" sz="2400" dirty="0" err="1"/>
              <a:t>implantación</a:t>
            </a:r>
            <a:r>
              <a:rPr lang="en-US" sz="2400" dirty="0"/>
              <a:t> y </a:t>
            </a:r>
            <a:r>
              <a:rPr lang="en-US" sz="2400" dirty="0" err="1"/>
              <a:t>evaluación</a:t>
            </a:r>
            <a:r>
              <a:rPr lang="en-US" sz="2400" dirty="0"/>
              <a:t> en el </a:t>
            </a:r>
            <a:r>
              <a:rPr lang="en-US" sz="2400" dirty="0" err="1"/>
              <a:t>uso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</a:t>
            </a:r>
            <a:r>
              <a:rPr lang="en-US" sz="2400" dirty="0" err="1" smtClean="0"/>
              <a:t>tecnologías</a:t>
            </a:r>
            <a:r>
              <a:rPr lang="en-US" sz="2400" dirty="0" smtClean="0"/>
              <a:t> </a:t>
            </a:r>
            <a:r>
              <a:rPr lang="en-US" sz="2400" dirty="0" err="1"/>
              <a:t>emergentes</a:t>
            </a:r>
            <a:r>
              <a:rPr lang="en-US" sz="2400" dirty="0"/>
              <a:t> de la </a:t>
            </a:r>
            <a:r>
              <a:rPr lang="en-US" sz="2400" dirty="0" err="1"/>
              <a:t>información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	</a:t>
            </a:r>
            <a:r>
              <a:rPr lang="en-US" sz="2400" dirty="0" smtClean="0"/>
              <a:t>- Supervisor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597" y="1979472"/>
            <a:ext cx="80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Componente </a:t>
            </a:r>
            <a:r>
              <a:rPr lang="en-US" dirty="0" err="1"/>
              <a:t>relacionado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bibliotecario</a:t>
            </a:r>
            <a:r>
              <a:rPr lang="en-US" dirty="0"/>
              <a:t> o </a:t>
            </a:r>
            <a:r>
              <a:rPr lang="en-US" dirty="0" err="1"/>
              <a:t>bibliotecaria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cargo el </a:t>
            </a:r>
            <a:r>
              <a:rPr lang="en-US" dirty="0" err="1"/>
              <a:t>desarrollo</a:t>
            </a:r>
            <a:r>
              <a:rPr lang="en-US" dirty="0"/>
              <a:t>, la </a:t>
            </a:r>
            <a:r>
              <a:rPr lang="en-US" dirty="0" err="1"/>
              <a:t>aplicación</a:t>
            </a:r>
            <a:r>
              <a:rPr lang="en-US" dirty="0"/>
              <a:t> y la </a:t>
            </a:r>
            <a:r>
              <a:rPr lang="en-US" dirty="0" err="1"/>
              <a:t>administración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electrónicos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; y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los </a:t>
            </a:r>
            <a:r>
              <a:rPr lang="en-US" dirty="0" err="1"/>
              <a:t>mismos</a:t>
            </a:r>
            <a:r>
              <a:rPr lang="en-US" dirty="0"/>
              <a:t> a los </a:t>
            </a:r>
            <a:r>
              <a:rPr lang="en-US" dirty="0" err="1"/>
              <a:t>usuarios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26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Biblioteca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41" y="1366415"/>
            <a:ext cx="8353585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err="1" smtClean="0"/>
              <a:t>Resumen</a:t>
            </a:r>
            <a:r>
              <a:rPr lang="en-US" sz="2400" b="1" dirty="0" smtClean="0"/>
              <a:t> de la Evaluación en el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Biblioteca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(</a:t>
            </a:r>
            <a:r>
              <a:rPr lang="en-US" sz="2400" dirty="0" err="1" smtClean="0"/>
              <a:t>Describa</a:t>
            </a:r>
            <a:r>
              <a:rPr lang="en-US" sz="2400" dirty="0" smtClean="0"/>
              <a:t> y enlace el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366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3859" y="2570812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Administración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Académica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5710898" y="526773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275443" y="526773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070573" y="526773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50852" y="5267739"/>
            <a:ext cx="693032" cy="556591"/>
            <a:chOff x="6450852" y="5267739"/>
            <a:chExt cx="693032" cy="556591"/>
          </a:xfrm>
        </p:grpSpPr>
        <p:sp>
          <p:nvSpPr>
            <p:cNvPr id="15" name="Action Button: Custom 14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8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Consigue </a:t>
            </a:r>
            <a:r>
              <a:rPr lang="en-US" dirty="0" err="1" smtClean="0"/>
              <a:t>que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reuniones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convoca</a:t>
            </a:r>
            <a:r>
              <a:rPr lang="en-US" dirty="0" smtClean="0"/>
              <a:t> se </a:t>
            </a:r>
            <a:r>
              <a:rPr lang="en-US" dirty="0" err="1" smtClean="0"/>
              <a:t>consideren</a:t>
            </a:r>
            <a:r>
              <a:rPr lang="en-US" dirty="0" smtClean="0"/>
              <a:t> los </a:t>
            </a:r>
            <a:r>
              <a:rPr lang="en-US" dirty="0" err="1" smtClean="0"/>
              <a:t>asuntos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de la agenda </a:t>
            </a:r>
            <a:r>
              <a:rPr lang="en-US" dirty="0" err="1" smtClean="0"/>
              <a:t>establecida</a:t>
            </a:r>
            <a:r>
              <a:rPr lang="en-US" dirty="0" smtClean="0"/>
              <a:t>.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8509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2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2. </a:t>
            </a:r>
            <a:r>
              <a:rPr lang="en-US" sz="2800" dirty="0"/>
              <a:t>Demuestra </a:t>
            </a:r>
            <a:r>
              <a:rPr lang="en-US" sz="2800" dirty="0" err="1"/>
              <a:t>conocimiento</a:t>
            </a:r>
            <a:r>
              <a:rPr lang="en-US" sz="2800" dirty="0"/>
              <a:t> de la </a:t>
            </a:r>
            <a:r>
              <a:rPr lang="en-US" sz="2800" dirty="0" err="1"/>
              <a:t>misión</a:t>
            </a:r>
            <a:r>
              <a:rPr lang="en-US" sz="2800" dirty="0"/>
              <a:t>,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metas</a:t>
            </a:r>
            <a:r>
              <a:rPr lang="en-US" sz="2800" dirty="0"/>
              <a:t> 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el </a:t>
            </a:r>
            <a:r>
              <a:rPr lang="en-US" sz="2800" dirty="0"/>
              <a:t>plan </a:t>
            </a:r>
            <a:r>
              <a:rPr lang="en-US" sz="2800" dirty="0" err="1"/>
              <a:t>estratégico</a:t>
            </a:r>
            <a:r>
              <a:rPr lang="en-US" sz="2800" dirty="0"/>
              <a:t> de la </a:t>
            </a:r>
            <a:r>
              <a:rPr lang="en-US" sz="2800" dirty="0" err="1"/>
              <a:t>institución</a:t>
            </a:r>
            <a:r>
              <a:rPr lang="en-US" sz="2800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369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5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461963" indent="-461963">
              <a:buFont typeface="Arial" pitchFamily="34" charset="0"/>
              <a:buAutoNum type="arabicPeriod" startAt="32"/>
              <a:defRPr/>
            </a:pPr>
            <a:r>
              <a:rPr lang="es-ES" sz="2400" dirty="0" smtClean="0"/>
              <a:t>Participa </a:t>
            </a:r>
            <a:r>
              <a:rPr lang="es-ES" sz="2400" dirty="0"/>
              <a:t>en las siguientes actividades: (a) evaluación y desarrollo curricular, incluyendo la revisión y creación de cursos; (b) selección, orientación o evaluación de facultad; (c) reclutamiento y selección de estudiantes. La cantidad de actividades evidenciadas se utilizará para asignar la puntuación.</a:t>
            </a:r>
          </a:p>
          <a:p>
            <a:pPr marL="0" indent="0">
              <a:buNone/>
              <a:defRPr/>
            </a:pPr>
            <a:r>
              <a:rPr lang="es-ES" sz="2400" dirty="0"/>
              <a:t>	 </a:t>
            </a:r>
            <a:r>
              <a:rPr lang="es-ES" sz="2400" dirty="0" smtClean="0"/>
              <a:t>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r>
              <a:rPr lang="es-ES" sz="2400" dirty="0"/>
              <a:t>	</a:t>
            </a:r>
            <a:r>
              <a:rPr lang="es-ES" sz="2400" dirty="0" smtClean="0"/>
              <a:t> 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r>
              <a:rPr lang="es-ES" sz="2400" dirty="0"/>
              <a:t> </a:t>
            </a:r>
            <a:r>
              <a:rPr lang="es-ES" sz="2400" dirty="0" smtClean="0"/>
              <a:t>       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61093" y="5734660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625638" y="5734660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20768" y="5734660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801047" y="5734660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4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/>
              <a:t>Establece</a:t>
            </a:r>
            <a:r>
              <a:rPr lang="en-US" dirty="0"/>
              <a:t> y </a:t>
            </a:r>
            <a:r>
              <a:rPr lang="en-US" dirty="0" err="1"/>
              <a:t>sigue</a:t>
            </a:r>
            <a:r>
              <a:rPr lang="en-US" dirty="0"/>
              <a:t> un plan de </a:t>
            </a:r>
            <a:r>
              <a:rPr lang="en-US" dirty="0" err="1"/>
              <a:t>reclutamiento</a:t>
            </a:r>
            <a:r>
              <a:rPr lang="en-US" dirty="0"/>
              <a:t>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facultad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/>
              <a:t>credenciales</a:t>
            </a:r>
            <a:r>
              <a:rPr lang="en-US" dirty="0"/>
              <a:t> </a:t>
            </a:r>
            <a:r>
              <a:rPr lang="en-US" dirty="0" err="1"/>
              <a:t>excelentes</a:t>
            </a:r>
            <a:r>
              <a:rPr lang="en-US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4. </a:t>
            </a:r>
            <a:r>
              <a:rPr lang="en-US" dirty="0" err="1"/>
              <a:t>Establece</a:t>
            </a:r>
            <a:r>
              <a:rPr lang="en-US" dirty="0"/>
              <a:t> y </a:t>
            </a:r>
            <a:r>
              <a:rPr lang="en-US" dirty="0" err="1"/>
              <a:t>sigue</a:t>
            </a:r>
            <a:r>
              <a:rPr lang="en-US" dirty="0"/>
              <a:t> un plan de </a:t>
            </a:r>
            <a:r>
              <a:rPr lang="en-US" dirty="0" err="1"/>
              <a:t>reclutamiento</a:t>
            </a:r>
            <a:r>
              <a:rPr lang="en-US" dirty="0"/>
              <a:t>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facultad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/>
              <a:t>credenciales</a:t>
            </a:r>
            <a:r>
              <a:rPr lang="en-US" dirty="0"/>
              <a:t> </a:t>
            </a:r>
            <a:r>
              <a:rPr lang="en-US" dirty="0" err="1"/>
              <a:t>excelentes</a:t>
            </a:r>
            <a:r>
              <a:rPr lang="en-US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6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5. </a:t>
            </a:r>
            <a:r>
              <a:rPr lang="en-US" dirty="0"/>
              <a:t>Facilita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facultad</a:t>
            </a:r>
            <a:r>
              <a:rPr lang="en-US" dirty="0"/>
              <a:t> </a:t>
            </a:r>
            <a:r>
              <a:rPr lang="en-US" dirty="0" err="1"/>
              <a:t>publique</a:t>
            </a:r>
            <a:r>
              <a:rPr lang="en-US" dirty="0"/>
              <a:t> y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foros</a:t>
            </a:r>
            <a:r>
              <a:rPr lang="en-US" dirty="0"/>
              <a:t> </a:t>
            </a:r>
            <a:r>
              <a:rPr lang="en-US" dirty="0" err="1"/>
              <a:t>académicos</a:t>
            </a:r>
            <a:r>
              <a:rPr lang="en-US" dirty="0"/>
              <a:t>. 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0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6. </a:t>
            </a:r>
            <a:r>
              <a:rPr lang="en-US" dirty="0"/>
              <a:t>Estimula la </a:t>
            </a:r>
            <a:r>
              <a:rPr lang="en-US" dirty="0" err="1"/>
              <a:t>revisión</a:t>
            </a:r>
            <a:r>
              <a:rPr lang="en-US" dirty="0"/>
              <a:t> de los </a:t>
            </a:r>
            <a:r>
              <a:rPr lang="en-US" dirty="0" err="1"/>
              <a:t>programas</a:t>
            </a:r>
            <a:r>
              <a:rPr lang="en-US" dirty="0"/>
              <a:t> y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académicos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de la </a:t>
            </a:r>
            <a:r>
              <a:rPr lang="en-US" dirty="0" err="1"/>
              <a:t>evaluación</a:t>
            </a:r>
            <a:r>
              <a:rPr lang="en-US" dirty="0"/>
              <a:t> </a:t>
            </a:r>
            <a:r>
              <a:rPr lang="en-US" dirty="0" err="1"/>
              <a:t>sistemática</a:t>
            </a:r>
            <a:r>
              <a:rPr lang="en-US" dirty="0"/>
              <a:t>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éstos</a:t>
            </a:r>
            <a:r>
              <a:rPr lang="en-US" dirty="0" smtClean="0"/>
              <a:t> </a:t>
            </a:r>
            <a:r>
              <a:rPr lang="en-US" dirty="0"/>
              <a:t>y la </a:t>
            </a:r>
            <a:r>
              <a:rPr lang="en-US" dirty="0" err="1"/>
              <a:t>literatura</a:t>
            </a:r>
            <a:r>
              <a:rPr lang="en-US" dirty="0"/>
              <a:t> </a:t>
            </a:r>
            <a:r>
              <a:rPr lang="en-US" dirty="0" err="1"/>
              <a:t>pertinente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5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7. </a:t>
            </a:r>
            <a:r>
              <a:rPr lang="en-US" dirty="0"/>
              <a:t>Promueve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personal.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5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8. </a:t>
            </a:r>
            <a:r>
              <a:rPr lang="en-US" dirty="0"/>
              <a:t>Las </a:t>
            </a:r>
            <a:r>
              <a:rPr lang="en-US" dirty="0" err="1"/>
              <a:t>reuniones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dirige se </a:t>
            </a:r>
            <a:r>
              <a:rPr lang="en-US" dirty="0" err="1"/>
              <a:t>desarrollan</a:t>
            </a:r>
            <a:r>
              <a:rPr lang="en-US" dirty="0"/>
              <a:t> en un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de </a:t>
            </a:r>
            <a:r>
              <a:rPr lang="en-US" dirty="0" err="1"/>
              <a:t>apertura</a:t>
            </a:r>
            <a:r>
              <a:rPr lang="en-US" dirty="0"/>
              <a:t> y </a:t>
            </a:r>
            <a:r>
              <a:rPr lang="en-US" dirty="0" err="1"/>
              <a:t>participación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9. </a:t>
            </a:r>
            <a:r>
              <a:rPr lang="en-US" dirty="0"/>
              <a:t>Mantiene </a:t>
            </a:r>
            <a:r>
              <a:rPr lang="en-US" dirty="0" err="1"/>
              <a:t>informado</a:t>
            </a:r>
            <a:r>
              <a:rPr lang="en-US" dirty="0"/>
              <a:t> al personal </a:t>
            </a:r>
            <a:r>
              <a:rPr lang="en-US" dirty="0" err="1"/>
              <a:t>sobre</a:t>
            </a:r>
            <a:r>
              <a:rPr lang="en-US" dirty="0"/>
              <a:t> los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en </a:t>
            </a:r>
            <a:r>
              <a:rPr lang="en-US" dirty="0"/>
              <a:t>la </a:t>
            </a:r>
            <a:r>
              <a:rPr lang="en-US" dirty="0" err="1"/>
              <a:t>institución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 </a:t>
            </a:r>
            <a:r>
              <a:rPr lang="en-US" dirty="0" err="1"/>
              <a:t>afectan</a:t>
            </a:r>
            <a:r>
              <a:rPr lang="en-US" dirty="0"/>
              <a:t> o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afectar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1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10. </a:t>
            </a:r>
            <a:r>
              <a:rPr lang="en-US" dirty="0"/>
              <a:t>Mantiene </a:t>
            </a:r>
            <a:r>
              <a:rPr lang="en-US" dirty="0" err="1"/>
              <a:t>informado</a:t>
            </a:r>
            <a:r>
              <a:rPr lang="en-US" dirty="0"/>
              <a:t> al personal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deberes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responsabilidades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derechos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7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11. </a:t>
            </a:r>
            <a:r>
              <a:rPr lang="en-US" dirty="0"/>
              <a:t>Demuestra </a:t>
            </a:r>
            <a:r>
              <a:rPr lang="en-US" dirty="0" err="1"/>
              <a:t>conocimiento</a:t>
            </a:r>
            <a:r>
              <a:rPr lang="en-US" dirty="0"/>
              <a:t> de la </a:t>
            </a:r>
            <a:r>
              <a:rPr lang="en-US" dirty="0" err="1"/>
              <a:t>estructura</a:t>
            </a:r>
            <a:r>
              <a:rPr lang="en-US" dirty="0"/>
              <a:t> y 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funcionamiento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 y de la </a:t>
            </a:r>
            <a:r>
              <a:rPr lang="en-US" dirty="0" err="1"/>
              <a:t>Institución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12. </a:t>
            </a:r>
            <a:r>
              <a:rPr lang="en-US" dirty="0"/>
              <a:t>Asigna </a:t>
            </a:r>
            <a:r>
              <a:rPr lang="en-US" dirty="0" err="1"/>
              <a:t>tareas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habilidades</a:t>
            </a:r>
            <a:r>
              <a:rPr lang="en-US" dirty="0"/>
              <a:t> 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necesidades</a:t>
            </a:r>
            <a:r>
              <a:rPr lang="en-US" dirty="0" smtClean="0"/>
              <a:t> </a:t>
            </a:r>
            <a:r>
              <a:rPr lang="en-US" dirty="0"/>
              <a:t>del personal.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379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7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3"/>
            </a:pPr>
            <a:r>
              <a:rPr lang="es-ES" altLang="en-US" sz="2400" dirty="0" smtClean="0"/>
              <a:t>Está </a:t>
            </a:r>
            <a:r>
              <a:rPr lang="es-ES" altLang="en-US" sz="2400" dirty="0"/>
              <a:t>afiliado a las principales asociaciones académicas o </a:t>
            </a:r>
          </a:p>
          <a:p>
            <a:pPr marL="0" indent="0">
              <a:buNone/>
            </a:pPr>
            <a:r>
              <a:rPr lang="es-ES" altLang="en-US" sz="2400" dirty="0" smtClean="0"/>
              <a:t>       profesionales </a:t>
            </a:r>
            <a:r>
              <a:rPr lang="es-ES" altLang="en-US" sz="2400" dirty="0"/>
              <a:t>de su disciplina.</a:t>
            </a:r>
          </a:p>
          <a:p>
            <a:pPr marL="0" indent="0">
              <a:buNone/>
              <a:defRPr/>
            </a:pPr>
            <a:r>
              <a:rPr lang="es-ES" sz="2400" dirty="0"/>
              <a:t>	 </a:t>
            </a:r>
            <a:r>
              <a:rPr lang="es-ES" sz="2400" dirty="0" smtClean="0"/>
              <a:t>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r>
              <a:rPr lang="es-ES" sz="2400" dirty="0"/>
              <a:t>	</a:t>
            </a:r>
            <a:r>
              <a:rPr lang="es-ES" sz="2400" dirty="0" smtClean="0"/>
              <a:t> 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r>
              <a:rPr lang="es-ES" sz="2400" dirty="0"/>
              <a:t> </a:t>
            </a:r>
            <a:r>
              <a:rPr lang="es-ES" sz="2400" dirty="0" smtClean="0"/>
              <a:t>         - (</a:t>
            </a:r>
            <a:r>
              <a:rPr lang="es-ES" sz="2400" dirty="0"/>
              <a:t>Describa el documento y </a:t>
            </a:r>
            <a:r>
              <a:rPr lang="es-ES" sz="2400" dirty="0" smtClean="0"/>
              <a:t>enlace la </a:t>
            </a:r>
            <a:r>
              <a:rPr lang="es-ES" sz="2400" dirty="0"/>
              <a:t>evidencia</a:t>
            </a:r>
            <a:r>
              <a:rPr lang="es-ES" sz="2400" dirty="0" smtClean="0"/>
              <a:t>)</a:t>
            </a:r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4" y="5754118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69" y="5754118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399" y="5754118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78" y="5754118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1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13. </a:t>
            </a:r>
            <a:r>
              <a:rPr lang="en-US" dirty="0"/>
              <a:t>Demuestra </a:t>
            </a:r>
            <a:r>
              <a:rPr lang="en-US" dirty="0" err="1"/>
              <a:t>progreso</a:t>
            </a:r>
            <a:r>
              <a:rPr lang="en-US" dirty="0"/>
              <a:t> en la </a:t>
            </a:r>
            <a:r>
              <a:rPr lang="en-US" dirty="0" err="1"/>
              <a:t>implantación</a:t>
            </a:r>
            <a:r>
              <a:rPr lang="en-US" dirty="0"/>
              <a:t> de los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planes </a:t>
            </a:r>
            <a:r>
              <a:rPr lang="en-US" dirty="0"/>
              <a:t>de </a:t>
            </a:r>
            <a:r>
              <a:rPr lang="en-US" dirty="0" err="1"/>
              <a:t>trabajo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1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14. </a:t>
            </a:r>
            <a:r>
              <a:rPr lang="en-US" dirty="0" err="1" smtClean="0"/>
              <a:t>Dá</a:t>
            </a:r>
            <a:r>
              <a:rPr lang="en-US" dirty="0" smtClean="0"/>
              <a:t> </a:t>
            </a:r>
            <a:r>
              <a:rPr lang="en-US" dirty="0" err="1"/>
              <a:t>participación</a:t>
            </a:r>
            <a:r>
              <a:rPr lang="en-US" dirty="0"/>
              <a:t> al personal en la </a:t>
            </a:r>
            <a:r>
              <a:rPr lang="en-US" dirty="0" err="1"/>
              <a:t>asignación</a:t>
            </a:r>
            <a:r>
              <a:rPr lang="en-US" dirty="0"/>
              <a:t>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tareas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8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15. </a:t>
            </a:r>
            <a:r>
              <a:rPr lang="en-US" dirty="0" err="1"/>
              <a:t>Requiere</a:t>
            </a:r>
            <a:r>
              <a:rPr lang="en-US" dirty="0"/>
              <a:t> al personal el </a:t>
            </a:r>
            <a:r>
              <a:rPr lang="en-US" dirty="0" err="1"/>
              <a:t>cumplimiento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normas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procedimientos</a:t>
            </a:r>
            <a:r>
              <a:rPr lang="en-US" dirty="0"/>
              <a:t> </a:t>
            </a:r>
            <a:r>
              <a:rPr lang="en-US" dirty="0" err="1"/>
              <a:t>administrativos</a:t>
            </a:r>
            <a:r>
              <a:rPr lang="en-US" dirty="0"/>
              <a:t> de la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Institución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8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16. </a:t>
            </a:r>
            <a:r>
              <a:rPr lang="en-US" dirty="0" err="1"/>
              <a:t>Cumple</a:t>
            </a:r>
            <a:r>
              <a:rPr lang="en-US" dirty="0"/>
              <a:t> con los </a:t>
            </a:r>
            <a:r>
              <a:rPr lang="en-US" dirty="0" err="1"/>
              <a:t>procedimientos</a:t>
            </a:r>
            <a:r>
              <a:rPr lang="en-US" dirty="0"/>
              <a:t> </a:t>
            </a:r>
            <a:r>
              <a:rPr lang="en-US" dirty="0" err="1"/>
              <a:t>administrativos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establecidos</a:t>
            </a:r>
            <a:r>
              <a:rPr lang="en-US" dirty="0" smtClean="0"/>
              <a:t> </a:t>
            </a:r>
            <a:r>
              <a:rPr lang="en-US" dirty="0"/>
              <a:t>en la </a:t>
            </a:r>
            <a:r>
              <a:rPr lang="en-US" dirty="0" err="1"/>
              <a:t>institución</a:t>
            </a:r>
            <a:r>
              <a:rPr lang="en-US" dirty="0"/>
              <a:t>. 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1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17. </a:t>
            </a:r>
            <a:r>
              <a:rPr lang="en-US" dirty="0" err="1"/>
              <a:t>Sus</a:t>
            </a:r>
            <a:r>
              <a:rPr lang="en-US" dirty="0"/>
              <a:t> planes de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están</a:t>
            </a:r>
            <a:r>
              <a:rPr lang="en-US" dirty="0"/>
              <a:t> </a:t>
            </a:r>
            <a:r>
              <a:rPr lang="en-US" dirty="0" err="1"/>
              <a:t>enmarcados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leyes</a:t>
            </a:r>
            <a:r>
              <a:rPr lang="en-US" dirty="0"/>
              <a:t>, </a:t>
            </a:r>
            <a:r>
              <a:rPr lang="en-US" dirty="0" err="1"/>
              <a:t>reglamentos</a:t>
            </a:r>
            <a:r>
              <a:rPr lang="en-US" dirty="0"/>
              <a:t>, </a:t>
            </a:r>
            <a:r>
              <a:rPr lang="en-US" dirty="0" err="1"/>
              <a:t>políticas</a:t>
            </a:r>
            <a:r>
              <a:rPr lang="en-US" dirty="0"/>
              <a:t> y </a:t>
            </a:r>
            <a:r>
              <a:rPr lang="en-US" dirty="0" err="1"/>
              <a:t>estándares</a:t>
            </a:r>
            <a:r>
              <a:rPr lang="en-US" dirty="0"/>
              <a:t> de la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Institución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57250" lvl="2" indent="0">
              <a:buNone/>
            </a:pPr>
            <a:r>
              <a:rPr lang="en-US" dirty="0" smtClean="0"/>
              <a:t>-    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2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Liderazgo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Académico</a:t>
            </a:r>
            <a:r>
              <a:rPr lang="en-US" sz="3100" b="1" dirty="0" smtClean="0">
                <a:solidFill>
                  <a:srgbClr val="E46C0A"/>
                </a:solidFill>
              </a:rPr>
              <a:t>- </a:t>
            </a:r>
            <a:r>
              <a:rPr lang="en-US" sz="3100" b="1" dirty="0" err="1" smtClean="0">
                <a:solidFill>
                  <a:srgbClr val="E46C0A"/>
                </a:solidFill>
              </a:rPr>
              <a:t>Administrativo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18. </a:t>
            </a:r>
            <a:r>
              <a:rPr lang="en-US" dirty="0"/>
              <a:t>Utiliza el </a:t>
            </a:r>
            <a:r>
              <a:rPr lang="en-US" dirty="0" err="1"/>
              <a:t>insumo</a:t>
            </a:r>
            <a:r>
              <a:rPr lang="en-US" dirty="0"/>
              <a:t> de los </a:t>
            </a:r>
            <a:r>
              <a:rPr lang="en-US" dirty="0" err="1"/>
              <a:t>constituyentes</a:t>
            </a:r>
            <a:r>
              <a:rPr lang="en-US" dirty="0"/>
              <a:t> para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política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2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19. </a:t>
            </a:r>
            <a:r>
              <a:rPr lang="en-US" dirty="0"/>
              <a:t>Facilita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personal </a:t>
            </a:r>
            <a:r>
              <a:rPr lang="en-US" dirty="0" err="1"/>
              <a:t>logre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áreas</a:t>
            </a:r>
            <a:r>
              <a:rPr lang="en-US" dirty="0"/>
              <a:t> de </a:t>
            </a:r>
            <a:r>
              <a:rPr lang="en-US" dirty="0" err="1"/>
              <a:t>responsabilidad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20. </a:t>
            </a:r>
            <a:r>
              <a:rPr lang="en-US" dirty="0"/>
              <a:t>Logra </a:t>
            </a:r>
            <a:r>
              <a:rPr lang="en-US" dirty="0" err="1"/>
              <a:t>que</a:t>
            </a:r>
            <a:r>
              <a:rPr lang="en-US" dirty="0"/>
              <a:t> el personal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 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dirty="0" err="1"/>
              <a:t>confianza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en </a:t>
            </a:r>
            <a:r>
              <a:rPr lang="en-US" dirty="0" err="1"/>
              <a:t>él</a:t>
            </a:r>
            <a:r>
              <a:rPr lang="en-US" dirty="0"/>
              <a:t>/</a:t>
            </a:r>
            <a:r>
              <a:rPr lang="en-US" dirty="0" err="1"/>
              <a:t>ella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4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21. </a:t>
            </a:r>
            <a:r>
              <a:rPr lang="en-US" dirty="0"/>
              <a:t>Provee </a:t>
            </a:r>
            <a:r>
              <a:rPr lang="en-US" dirty="0" err="1"/>
              <a:t>oportunidades</a:t>
            </a:r>
            <a:r>
              <a:rPr lang="en-US" dirty="0"/>
              <a:t> para </a:t>
            </a:r>
            <a:r>
              <a:rPr lang="en-US" dirty="0" err="1"/>
              <a:t>que</a:t>
            </a:r>
            <a:r>
              <a:rPr lang="en-US" dirty="0"/>
              <a:t> el personal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unidad</a:t>
            </a:r>
            <a:r>
              <a:rPr lang="en-US" dirty="0" smtClean="0"/>
              <a:t> </a:t>
            </a:r>
            <a:r>
              <a:rPr lang="en-US" dirty="0" err="1"/>
              <a:t>participe</a:t>
            </a:r>
            <a:r>
              <a:rPr lang="en-US" dirty="0"/>
              <a:t> en la </a:t>
            </a:r>
            <a:r>
              <a:rPr lang="en-US" dirty="0" err="1"/>
              <a:t>toma</a:t>
            </a:r>
            <a:r>
              <a:rPr lang="en-US" dirty="0"/>
              <a:t> de </a:t>
            </a:r>
            <a:r>
              <a:rPr lang="en-US" dirty="0" err="1"/>
              <a:t>decisiones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5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22.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recomendaciones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 </a:t>
            </a:r>
            <a:r>
              <a:rPr lang="en-US" dirty="0" err="1"/>
              <a:t>hace</a:t>
            </a:r>
            <a:r>
              <a:rPr lang="en-US" dirty="0"/>
              <a:t> 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personal </a:t>
            </a:r>
            <a:r>
              <a:rPr lang="en-US" dirty="0"/>
              <a:t>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389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1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Contribución al </a:t>
            </a:r>
            <a:r>
              <a:rPr lang="en-US" b="1" dirty="0" err="1" smtClean="0">
                <a:solidFill>
                  <a:srgbClr val="E46C0A"/>
                </a:solidFill>
              </a:rPr>
              <a:t>Funcionamiento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Institucional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76670"/>
            <a:ext cx="8776402" cy="40452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400" dirty="0" smtClean="0"/>
              <a:t>34. Demuestra que ha aplicado lo aprendido en actividades de </a:t>
            </a:r>
            <a:br>
              <a:rPr lang="es-ES" sz="2400" dirty="0" smtClean="0"/>
            </a:br>
            <a:r>
              <a:rPr lang="es-ES" sz="2400" dirty="0" smtClean="0"/>
              <a:t>      desarrollo profesional</a:t>
            </a:r>
            <a:endParaRPr lang="es-ES" sz="2400" dirty="0"/>
          </a:p>
          <a:p>
            <a:pPr marL="0" lvl="1" indent="0">
              <a:buNone/>
              <a:defRPr/>
            </a:pPr>
            <a:r>
              <a:rPr lang="es-ES" sz="2400" dirty="0"/>
              <a:t>   </a:t>
            </a:r>
            <a:r>
              <a:rPr lang="es-ES" sz="2400" dirty="0" smtClean="0"/>
              <a:t>       </a:t>
            </a:r>
            <a:r>
              <a:rPr lang="es-ES" sz="2400" dirty="0"/>
              <a:t>- </a:t>
            </a:r>
            <a:r>
              <a:rPr lang="es-ES" sz="2400" dirty="0" smtClean="0"/>
              <a:t>(Describa el documento </a:t>
            </a:r>
            <a:r>
              <a:rPr lang="es-ES" sz="2400" dirty="0"/>
              <a:t>y </a:t>
            </a:r>
            <a:r>
              <a:rPr lang="es-ES" sz="2400" dirty="0" smtClean="0"/>
              <a:t>enlace la evidencia)</a:t>
            </a:r>
            <a:endParaRPr lang="es-ES" sz="2400" dirty="0"/>
          </a:p>
          <a:p>
            <a:pPr marL="0" indent="0">
              <a:buNone/>
              <a:defRPr/>
            </a:pPr>
            <a:r>
              <a:rPr lang="es-ES" sz="2400" dirty="0"/>
              <a:t>	</a:t>
            </a:r>
            <a:r>
              <a:rPr lang="es-ES" sz="2400" dirty="0" smtClean="0"/>
              <a:t>   - (</a:t>
            </a:r>
            <a:r>
              <a:rPr lang="es-ES" sz="2400" dirty="0"/>
              <a:t>Describa el documento y enlace </a:t>
            </a:r>
            <a:r>
              <a:rPr lang="es-ES" sz="2400" dirty="0" smtClean="0"/>
              <a:t>la evidencia)</a:t>
            </a:r>
          </a:p>
          <a:p>
            <a:pPr marL="0" indent="0">
              <a:buNone/>
              <a:defRPr/>
            </a:pPr>
            <a:r>
              <a:rPr lang="es-ES" sz="2400" dirty="0"/>
              <a:t> </a:t>
            </a:r>
            <a:r>
              <a:rPr lang="es-ES" sz="2400" dirty="0" smtClean="0"/>
              <a:t>         - (</a:t>
            </a:r>
            <a:r>
              <a:rPr lang="es-ES" sz="2400" dirty="0"/>
              <a:t>Describa el documento y </a:t>
            </a:r>
            <a:r>
              <a:rPr lang="es-ES" sz="2400" dirty="0" smtClean="0"/>
              <a:t>enlace la </a:t>
            </a:r>
            <a:r>
              <a:rPr lang="es-ES" sz="2400" dirty="0"/>
              <a:t>evidencia</a:t>
            </a:r>
            <a:r>
              <a:rPr lang="es-ES" sz="2400" dirty="0" smtClean="0"/>
              <a:t>)</a:t>
            </a:r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70953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22180" y="571521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86725" y="571521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81855" y="571521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134" y="5715211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4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23. </a:t>
            </a:r>
            <a:r>
              <a:rPr lang="en-US" dirty="0"/>
              <a:t>Logra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administradores</a:t>
            </a:r>
            <a:r>
              <a:rPr lang="en-US" dirty="0"/>
              <a:t> de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atiendan</a:t>
            </a:r>
            <a:r>
              <a:rPr lang="en-US" dirty="0" smtClean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necesidades</a:t>
            </a:r>
            <a:r>
              <a:rPr lang="en-US" dirty="0"/>
              <a:t>, </a:t>
            </a:r>
            <a:r>
              <a:rPr lang="en-US" dirty="0" err="1"/>
              <a:t>prioridades</a:t>
            </a:r>
            <a:r>
              <a:rPr lang="en-US" dirty="0"/>
              <a:t> y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de </a:t>
            </a:r>
            <a:r>
              <a:rPr lang="en-US" dirty="0"/>
              <a:t>la </a:t>
            </a:r>
            <a:r>
              <a:rPr lang="en-US" dirty="0" err="1"/>
              <a:t>unidad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administra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9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24. </a:t>
            </a:r>
            <a:r>
              <a:rPr lang="en-US" dirty="0"/>
              <a:t>Maneja los </a:t>
            </a:r>
            <a:r>
              <a:rPr lang="en-US" dirty="0" err="1"/>
              <a:t>conflictos</a:t>
            </a:r>
            <a:r>
              <a:rPr lang="en-US" dirty="0"/>
              <a:t> entre y con el personal con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positivos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25. </a:t>
            </a:r>
            <a:r>
              <a:rPr lang="en-US" dirty="0" err="1"/>
              <a:t>Presta</a:t>
            </a:r>
            <a:r>
              <a:rPr lang="en-US" dirty="0"/>
              <a:t> </a:t>
            </a:r>
            <a:r>
              <a:rPr lang="en-US" dirty="0" err="1"/>
              <a:t>atención</a:t>
            </a:r>
            <a:r>
              <a:rPr lang="en-US" dirty="0"/>
              <a:t> a los </a:t>
            </a:r>
            <a:r>
              <a:rPr lang="en-US" dirty="0" err="1"/>
              <a:t>planteamientos</a:t>
            </a:r>
            <a:r>
              <a:rPr lang="en-US" dirty="0"/>
              <a:t> del personal.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26. </a:t>
            </a:r>
            <a:r>
              <a:rPr lang="en-US" dirty="0"/>
              <a:t>Su </a:t>
            </a:r>
            <a:r>
              <a:rPr lang="en-US" dirty="0" err="1"/>
              <a:t>comunicación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clara</a:t>
            </a:r>
            <a:r>
              <a:rPr lang="en-US" dirty="0"/>
              <a:t>, </a:t>
            </a:r>
            <a:r>
              <a:rPr lang="en-US" dirty="0" err="1"/>
              <a:t>abierta</a:t>
            </a:r>
            <a:r>
              <a:rPr lang="en-US" dirty="0"/>
              <a:t> y </a:t>
            </a:r>
            <a:r>
              <a:rPr lang="en-US" dirty="0" err="1"/>
              <a:t>sincera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6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27. </a:t>
            </a:r>
            <a:r>
              <a:rPr lang="en-US" dirty="0" err="1"/>
              <a:t>Respeta</a:t>
            </a:r>
            <a:r>
              <a:rPr lang="en-US" dirty="0"/>
              <a:t> la </a:t>
            </a:r>
            <a:r>
              <a:rPr lang="en-US" dirty="0" err="1"/>
              <a:t>diversidad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6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28. </a:t>
            </a:r>
            <a:r>
              <a:rPr lang="en-US" dirty="0"/>
              <a:t>Maneja los </a:t>
            </a:r>
            <a:r>
              <a:rPr lang="en-US" dirty="0" err="1"/>
              <a:t>problemas</a:t>
            </a:r>
            <a:r>
              <a:rPr lang="en-US" dirty="0"/>
              <a:t> del personal en el </a:t>
            </a: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oportuno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9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29. </a:t>
            </a:r>
            <a:r>
              <a:rPr lang="en-US" dirty="0"/>
              <a:t>Maneja </a:t>
            </a:r>
            <a:r>
              <a:rPr lang="en-US" dirty="0" err="1"/>
              <a:t>exitosamente</a:t>
            </a:r>
            <a:r>
              <a:rPr lang="en-US" dirty="0"/>
              <a:t> los </a:t>
            </a:r>
            <a:r>
              <a:rPr lang="en-US" dirty="0" err="1"/>
              <a:t>conflictos</a:t>
            </a:r>
            <a:r>
              <a:rPr lang="en-US" dirty="0"/>
              <a:t> </a:t>
            </a:r>
            <a:r>
              <a:rPr lang="en-US" dirty="0" err="1"/>
              <a:t>estudiantiles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 err="1"/>
              <a:t>Facultad</a:t>
            </a:r>
            <a:endParaRPr lang="en-US" dirty="0"/>
          </a:p>
          <a:p>
            <a:pPr marL="1657350" lvl="3" indent="-342900">
              <a:buFontTx/>
              <a:buChar char="-"/>
            </a:pPr>
            <a:r>
              <a:rPr lang="en-US" dirty="0"/>
              <a:t>Evaluación de </a:t>
            </a:r>
            <a:r>
              <a:rPr lang="en-US" dirty="0" err="1"/>
              <a:t>Facultad</a:t>
            </a:r>
            <a:endParaRPr lang="en-US" dirty="0"/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2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30. </a:t>
            </a:r>
            <a:r>
              <a:rPr lang="en-US" dirty="0" err="1"/>
              <a:t>Responde</a:t>
            </a:r>
            <a:r>
              <a:rPr lang="en-US" dirty="0"/>
              <a:t> con </a:t>
            </a:r>
            <a:r>
              <a:rPr lang="en-US" dirty="0" err="1"/>
              <a:t>cuidado</a:t>
            </a:r>
            <a:r>
              <a:rPr lang="en-US" dirty="0"/>
              <a:t> y </a:t>
            </a:r>
            <a:r>
              <a:rPr lang="en-US" dirty="0" err="1"/>
              <a:t>prontitud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inquietudes </a:t>
            </a:r>
            <a:r>
              <a:rPr lang="en-US" dirty="0" err="1"/>
              <a:t>académicas</a:t>
            </a:r>
            <a:r>
              <a:rPr lang="en-US" dirty="0"/>
              <a:t> y del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institucional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los </a:t>
            </a:r>
            <a:r>
              <a:rPr lang="en-US" dirty="0" err="1"/>
              <a:t>estudiantes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 err="1" smtClean="0"/>
              <a:t>Facultad</a:t>
            </a: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dirty="0" smtClean="0"/>
              <a:t>Evaluación de </a:t>
            </a:r>
            <a:r>
              <a:rPr lang="en-US" dirty="0" err="1" smtClean="0"/>
              <a:t>Facultad</a:t>
            </a:r>
            <a:endParaRPr lang="en-US" dirty="0"/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0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Destrezas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Interpersonales</a:t>
            </a:r>
            <a:r>
              <a:rPr lang="en-US" sz="3100" b="1" dirty="0" smtClean="0">
                <a:solidFill>
                  <a:srgbClr val="E46C0A"/>
                </a:solidFill>
              </a:rPr>
              <a:t> y </a:t>
            </a:r>
            <a:r>
              <a:rPr lang="en-US" sz="3100" b="1" dirty="0" err="1" smtClean="0">
                <a:solidFill>
                  <a:srgbClr val="E46C0A"/>
                </a:solidFill>
              </a:rPr>
              <a:t>Manejo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Conflictos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31. </a:t>
            </a:r>
            <a:r>
              <a:rPr lang="en-US" dirty="0"/>
              <a:t>Maneja los </a:t>
            </a:r>
            <a:r>
              <a:rPr lang="en-US" dirty="0" err="1"/>
              <a:t>procesos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la </a:t>
            </a:r>
            <a:r>
              <a:rPr lang="en-US" dirty="0" err="1"/>
              <a:t>búsqueda</a:t>
            </a:r>
            <a:r>
              <a:rPr lang="en-US" dirty="0"/>
              <a:t>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consenso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(Indique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evidencien</a:t>
            </a:r>
            <a:r>
              <a:rPr lang="en-US" dirty="0" smtClean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(Indique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2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32. </a:t>
            </a:r>
            <a:r>
              <a:rPr lang="en-US" dirty="0"/>
              <a:t>Desarrolla la </a:t>
            </a:r>
            <a:r>
              <a:rPr lang="en-US" dirty="0" err="1"/>
              <a:t>petición</a:t>
            </a:r>
            <a:r>
              <a:rPr lang="en-US" dirty="0"/>
              <a:t> </a:t>
            </a:r>
            <a:r>
              <a:rPr lang="en-US" dirty="0" err="1"/>
              <a:t>presupuestaria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tomando</a:t>
            </a:r>
            <a:r>
              <a:rPr lang="en-US" dirty="0" smtClean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referencia</a:t>
            </a:r>
            <a:r>
              <a:rPr lang="en-US" dirty="0"/>
              <a:t> el </a:t>
            </a:r>
            <a:r>
              <a:rPr lang="en-US" dirty="0" err="1"/>
              <a:t>insumo</a:t>
            </a:r>
            <a:r>
              <a:rPr lang="en-US" dirty="0"/>
              <a:t> de la </a:t>
            </a:r>
            <a:r>
              <a:rPr lang="en-US" dirty="0" err="1"/>
              <a:t>facultad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Evaluación de </a:t>
            </a:r>
            <a:r>
              <a:rPr lang="en-US" dirty="0" err="1" smtClean="0"/>
              <a:t>Facultad</a:t>
            </a:r>
            <a:endParaRPr lang="en-US" dirty="0"/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399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6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Menú de </a:t>
            </a:r>
            <a:r>
              <a:rPr lang="en-US" b="1" dirty="0" err="1" smtClean="0">
                <a:solidFill>
                  <a:srgbClr val="E46C0A"/>
                </a:solidFill>
              </a:rPr>
              <a:t>Áreas</a:t>
            </a:r>
            <a:r>
              <a:rPr lang="en-US" b="1" dirty="0" smtClean="0">
                <a:solidFill>
                  <a:srgbClr val="E46C0A"/>
                </a:solidFill>
              </a:rPr>
              <a:t> de Evaluación</a:t>
            </a:r>
            <a:endParaRPr lang="en-US" b="1" dirty="0">
              <a:solidFill>
                <a:srgbClr val="E46C0A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396335"/>
            <a:ext cx="9287971" cy="461665"/>
            <a:chOff x="0" y="6396335"/>
            <a:chExt cx="9287971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0" y="6396335"/>
              <a:ext cx="9144000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solidFill>
                    <a:schemeClr val="bg1"/>
                  </a:solidFill>
                </a:rPr>
                <a:t> U N I V E R S I D A D   D E   P U E R T O  R I C 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5817902" y="6396335"/>
              <a:ext cx="3470069" cy="461665"/>
            </a:xfrm>
            <a:prstGeom prst="parallelogram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95097" y="6440639"/>
              <a:ext cx="2997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FFFF"/>
                  </a:solidFill>
                </a:rPr>
                <a:t>Recinto</a:t>
              </a:r>
              <a:r>
                <a:rPr lang="en-US" b="1" dirty="0" smtClean="0">
                  <a:solidFill>
                    <a:srgbClr val="FFFFFF"/>
                  </a:solidFill>
                </a:rPr>
                <a:t> de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Ciencias</a:t>
              </a:r>
              <a:r>
                <a:rPr lang="en-US" b="1" dirty="0" smtClean="0">
                  <a:solidFill>
                    <a:srgbClr val="FFFFFF"/>
                  </a:solidFill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Médicas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33061" y="1277276"/>
            <a:ext cx="737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para </a:t>
            </a:r>
            <a:r>
              <a:rPr lang="en-US" dirty="0" err="1" smtClean="0"/>
              <a:t>evaluar</a:t>
            </a:r>
            <a:r>
              <a:rPr lang="en-US" dirty="0" smtClean="0"/>
              <a:t> los </a:t>
            </a:r>
            <a:r>
              <a:rPr lang="en-US" dirty="0" err="1" smtClean="0"/>
              <a:t>documentos</a:t>
            </a:r>
            <a:r>
              <a:rPr lang="en-US" dirty="0" smtClean="0"/>
              <a:t> del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seleccionada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49281" y="1975641"/>
            <a:ext cx="2425150" cy="707886"/>
            <a:chOff x="1749281" y="2194299"/>
            <a:chExt cx="2425150" cy="707886"/>
          </a:xfrm>
        </p:grpSpPr>
        <p:sp>
          <p:nvSpPr>
            <p:cNvPr id="9" name="Rounded Rectangle 8"/>
            <p:cNvSpPr/>
            <p:nvPr/>
          </p:nvSpPr>
          <p:spPr>
            <a:xfrm>
              <a:off x="1749281" y="2273812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7826" y="2194299"/>
              <a:ext cx="200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2" action="ppaction://hlinksldjump"/>
                </a:rPr>
                <a:t>Documentos Administrativos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49281" y="2843659"/>
            <a:ext cx="2425150" cy="707886"/>
            <a:chOff x="1749281" y="2843659"/>
            <a:chExt cx="2425150" cy="707886"/>
          </a:xfrm>
        </p:grpSpPr>
        <p:sp>
          <p:nvSpPr>
            <p:cNvPr id="10" name="Rounded Rectangle 9"/>
            <p:cNvSpPr/>
            <p:nvPr/>
          </p:nvSpPr>
          <p:spPr>
            <a:xfrm>
              <a:off x="1749281" y="2901362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01080" y="2843659"/>
              <a:ext cx="200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3" action="ppaction://hlinksldjump"/>
                </a:rPr>
                <a:t>Docencia General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49281" y="3729864"/>
            <a:ext cx="2425150" cy="594095"/>
            <a:chOff x="1749281" y="3729864"/>
            <a:chExt cx="2425150" cy="594095"/>
          </a:xfrm>
        </p:grpSpPr>
        <p:sp>
          <p:nvSpPr>
            <p:cNvPr id="11" name="Rounded Rectangle 10"/>
            <p:cNvSpPr/>
            <p:nvPr/>
          </p:nvSpPr>
          <p:spPr>
            <a:xfrm>
              <a:off x="1749281" y="3729864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4578" y="3811065"/>
              <a:ext cx="2007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4" action="ppaction://hlinksldjump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hlinkClick r:id="rId4" action="ppaction://hlinksldjump"/>
                </a:rPr>
                <a:t>Enseñanza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63741" y="2055153"/>
            <a:ext cx="2425150" cy="594095"/>
            <a:chOff x="4863741" y="2055153"/>
            <a:chExt cx="2425150" cy="594095"/>
          </a:xfrm>
        </p:grpSpPr>
        <p:sp>
          <p:nvSpPr>
            <p:cNvPr id="12" name="Rounded Rectangle 11"/>
            <p:cNvSpPr/>
            <p:nvPr/>
          </p:nvSpPr>
          <p:spPr>
            <a:xfrm>
              <a:off x="4863741" y="2055153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hlinkClick r:id="rId5" action="ppaction://hlinksldjump"/>
            </p:cNvPr>
            <p:cNvSpPr txBox="1"/>
            <p:nvPr/>
          </p:nvSpPr>
          <p:spPr>
            <a:xfrm>
              <a:off x="5052680" y="2073839"/>
              <a:ext cx="2007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5" action="ppaction://hlinksldjump"/>
                </a:rPr>
                <a:t>Servicio Clínico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49281" y="4656722"/>
            <a:ext cx="2425150" cy="594095"/>
            <a:chOff x="1749281" y="4656722"/>
            <a:chExt cx="2425150" cy="594095"/>
          </a:xfrm>
        </p:grpSpPr>
        <p:sp>
          <p:nvSpPr>
            <p:cNvPr id="21" name="Rounded Rectangle 20"/>
            <p:cNvSpPr/>
            <p:nvPr/>
          </p:nvSpPr>
          <p:spPr>
            <a:xfrm>
              <a:off x="1749281" y="4656722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01080" y="4718047"/>
              <a:ext cx="2007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6" action="ppaction://hlinksldjump"/>
                </a:rPr>
                <a:t>Investigación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63741" y="2901362"/>
            <a:ext cx="2425150" cy="594095"/>
            <a:chOff x="4863741" y="2901362"/>
            <a:chExt cx="2425150" cy="594095"/>
          </a:xfrm>
        </p:grpSpPr>
        <p:sp>
          <p:nvSpPr>
            <p:cNvPr id="13" name="Rounded Rectangle 12"/>
            <p:cNvSpPr/>
            <p:nvPr/>
          </p:nvSpPr>
          <p:spPr>
            <a:xfrm>
              <a:off x="4863741" y="2901362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52680" y="2973678"/>
              <a:ext cx="2007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7" action="ppaction://hlinksldjump"/>
                </a:rPr>
                <a:t>Servicio Especial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63741" y="3734362"/>
            <a:ext cx="2425150" cy="594095"/>
            <a:chOff x="4863741" y="3734362"/>
            <a:chExt cx="2425150" cy="594095"/>
          </a:xfrm>
        </p:grpSpPr>
        <p:sp>
          <p:nvSpPr>
            <p:cNvPr id="14" name="Rounded Rectangle 13"/>
            <p:cNvSpPr/>
            <p:nvPr/>
          </p:nvSpPr>
          <p:spPr>
            <a:xfrm>
              <a:off x="4863741" y="3734362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52680" y="3807945"/>
              <a:ext cx="2007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8" action="ppaction://hlinksldjump"/>
                </a:rPr>
                <a:t>Consejería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63741" y="4621054"/>
            <a:ext cx="2425150" cy="594095"/>
            <a:chOff x="4863741" y="4621054"/>
            <a:chExt cx="2425150" cy="594095"/>
          </a:xfrm>
        </p:grpSpPr>
        <p:sp>
          <p:nvSpPr>
            <p:cNvPr id="25" name="Rounded Rectangle 24"/>
            <p:cNvSpPr/>
            <p:nvPr/>
          </p:nvSpPr>
          <p:spPr>
            <a:xfrm>
              <a:off x="4863741" y="4621054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52680" y="4676600"/>
              <a:ext cx="2007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9" action="ppaction://hlinksldjump"/>
                </a:rPr>
                <a:t>Biblioteca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92752" y="5424400"/>
            <a:ext cx="2425150" cy="707886"/>
            <a:chOff x="3392752" y="5424400"/>
            <a:chExt cx="2425150" cy="707886"/>
          </a:xfrm>
        </p:grpSpPr>
        <p:sp>
          <p:nvSpPr>
            <p:cNvPr id="27" name="Rounded Rectangle 26"/>
            <p:cNvSpPr/>
            <p:nvPr/>
          </p:nvSpPr>
          <p:spPr>
            <a:xfrm>
              <a:off x="3392752" y="5506711"/>
              <a:ext cx="2425150" cy="5940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7904" y="5424400"/>
              <a:ext cx="200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hlinkClick r:id="rId10" action="ppaction://hlinksldjump"/>
                </a:rPr>
                <a:t>Administración </a:t>
              </a:r>
              <a:r>
                <a:rPr lang="en-US" sz="2000" b="1" dirty="0" err="1" smtClean="0">
                  <a:solidFill>
                    <a:schemeClr val="bg1"/>
                  </a:solidFill>
                  <a:hlinkClick r:id="rId10" action="ppaction://hlinksldjump"/>
                </a:rPr>
                <a:t>Académica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4365" y="5290802"/>
            <a:ext cx="2733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Nota: </a:t>
            </a:r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botones</a:t>
            </a:r>
            <a:r>
              <a:rPr lang="en-US" dirty="0" smtClean="0"/>
              <a:t> no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evaluación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</a:t>
            </a:fld>
            <a:endParaRPr lang="en-US"/>
          </a:p>
        </p:txBody>
      </p:sp>
      <p:sp>
        <p:nvSpPr>
          <p:cNvPr id="40" name="Action Button: Home 39">
            <a:hlinkClick r:id="" action="ppaction://hlinkshowjump?jump=firstslide" highlightClick="1"/>
          </p:cNvPr>
          <p:cNvSpPr/>
          <p:nvPr/>
        </p:nvSpPr>
        <p:spPr>
          <a:xfrm>
            <a:off x="6811301" y="5661320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ction Button: Back or Previous 40">
            <a:hlinkClick r:id="" action="ppaction://hlinkshowjump?jump=previousslide" highlightClick="1"/>
          </p:cNvPr>
          <p:cNvSpPr/>
          <p:nvPr/>
        </p:nvSpPr>
        <p:spPr>
          <a:xfrm>
            <a:off x="7546797" y="5661320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Forward or Next 41">
            <a:hlinkClick r:id="" action="ppaction://hlinkshowjump?jump=nextslide" highlightClick="1"/>
          </p:cNvPr>
          <p:cNvSpPr/>
          <p:nvPr/>
        </p:nvSpPr>
        <p:spPr>
          <a:xfrm>
            <a:off x="8341927" y="5661320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Desarrollo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1924129"/>
            <a:ext cx="8776402" cy="404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altLang="es-US" sz="2400" dirty="0" smtClean="0"/>
              <a:t>35. Aplicar </a:t>
            </a:r>
            <a:r>
              <a:rPr lang="es-ES" altLang="es-US" sz="2400" dirty="0"/>
              <a:t>una de las siguientes o combinación de ellas. En todo caso </a:t>
            </a:r>
            <a:r>
              <a:rPr lang="es-ES" altLang="es-US" sz="2400" dirty="0" smtClean="0"/>
              <a:t/>
            </a:r>
            <a:br>
              <a:rPr lang="es-ES" altLang="es-US" sz="2400" dirty="0" smtClean="0"/>
            </a:br>
            <a:r>
              <a:rPr lang="es-ES" altLang="es-US" sz="2400" dirty="0" smtClean="0"/>
              <a:t>      el </a:t>
            </a:r>
            <a:r>
              <a:rPr lang="es-ES" altLang="es-US" sz="2400" dirty="0"/>
              <a:t>máximo será de 4 puntos.</a:t>
            </a:r>
          </a:p>
          <a:p>
            <a:pPr marL="465138" lvl="3" indent="0">
              <a:buNone/>
            </a:pPr>
            <a:r>
              <a:rPr lang="es-ES" altLang="es-US" dirty="0"/>
              <a:t>Obtención de un grado académico (Para docentes que no tienen el grado doctoral)</a:t>
            </a:r>
          </a:p>
          <a:p>
            <a:pPr marL="465138" lvl="3" indent="0">
              <a:buNone/>
            </a:pPr>
            <a:r>
              <a:rPr lang="es-ES" altLang="es-US" dirty="0"/>
              <a:t>4 	Obtuvo el grado académico</a:t>
            </a:r>
          </a:p>
          <a:p>
            <a:pPr marL="465138" lvl="3" indent="0">
              <a:buNone/>
            </a:pPr>
            <a:r>
              <a:rPr lang="es-ES" altLang="es-US" dirty="0"/>
              <a:t>3 	Ha aprobado un mínimo de ¾ partes de los cursos requeridos hacia el 	grado</a:t>
            </a:r>
          </a:p>
          <a:p>
            <a:pPr marL="465138" lvl="3" indent="0">
              <a:buNone/>
            </a:pPr>
            <a:r>
              <a:rPr lang="es-ES" altLang="es-US" dirty="0"/>
              <a:t>2	Ha aprobado un mínimo de la mitad de los cursos requeridos hacia el 	grado</a:t>
            </a:r>
          </a:p>
          <a:p>
            <a:pPr marL="465138" lvl="3" indent="0">
              <a:buNone/>
            </a:pPr>
            <a:r>
              <a:rPr lang="es-ES" altLang="es-US" dirty="0"/>
              <a:t>1	Ha aprobado un mínimo de ¼ parte de los (créditos) cursos</a:t>
            </a:r>
          </a:p>
          <a:p>
            <a:pPr marL="465138" lvl="3" indent="0">
              <a:buNone/>
            </a:pPr>
            <a:r>
              <a:rPr lang="es-ES" altLang="es-US" dirty="0"/>
              <a:t>	requeridos hacia el grado</a:t>
            </a:r>
          </a:p>
          <a:p>
            <a:pPr marL="465138" lvl="3" indent="0">
              <a:buNone/>
            </a:pPr>
            <a:r>
              <a:rPr lang="es-ES" altLang="es-US" dirty="0"/>
              <a:t>0	No evidencia estudios conducentes al grado</a:t>
            </a:r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</a:t>
            </a:fld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404924" y="589227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22180" y="575412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86725" y="575412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81855" y="575412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2134" y="5754121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33. </a:t>
            </a:r>
            <a:r>
              <a:rPr lang="en-US" dirty="0"/>
              <a:t>Distribuye y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partidas</a:t>
            </a:r>
            <a:r>
              <a:rPr lang="en-US" dirty="0"/>
              <a:t> </a:t>
            </a:r>
            <a:r>
              <a:rPr lang="en-US" dirty="0" err="1"/>
              <a:t>presupuestarias</a:t>
            </a:r>
            <a:r>
              <a:rPr lang="en-US" dirty="0"/>
              <a:t> 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consonancia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prioridades</a:t>
            </a:r>
            <a:r>
              <a:rPr lang="en-US" dirty="0"/>
              <a:t> y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7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34. </a:t>
            </a:r>
            <a:r>
              <a:rPr lang="en-US" dirty="0" err="1"/>
              <a:t>Establece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de control para </a:t>
            </a:r>
            <a:r>
              <a:rPr lang="en-US" dirty="0" err="1"/>
              <a:t>garantizar</a:t>
            </a:r>
            <a:r>
              <a:rPr lang="en-US" dirty="0"/>
              <a:t> el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adecuado</a:t>
            </a:r>
            <a:r>
              <a:rPr lang="en-US" dirty="0"/>
              <a:t> del </a:t>
            </a:r>
            <a:r>
              <a:rPr lang="en-US" dirty="0" err="1"/>
              <a:t>presupuesto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8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35. </a:t>
            </a:r>
            <a:r>
              <a:rPr lang="en-US" dirty="0" err="1"/>
              <a:t>Documenta</a:t>
            </a:r>
            <a:r>
              <a:rPr lang="en-US" dirty="0"/>
              <a:t> en forma </a:t>
            </a:r>
            <a:r>
              <a:rPr lang="en-US" dirty="0" err="1"/>
              <a:t>clara</a:t>
            </a:r>
            <a:r>
              <a:rPr lang="en-US" dirty="0"/>
              <a:t> y </a:t>
            </a:r>
            <a:r>
              <a:rPr lang="en-US" dirty="0" err="1"/>
              <a:t>precisa</a:t>
            </a:r>
            <a:r>
              <a:rPr lang="en-US" dirty="0"/>
              <a:t> la </a:t>
            </a:r>
            <a:r>
              <a:rPr lang="en-US" dirty="0" err="1"/>
              <a:t>utilización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del </a:t>
            </a:r>
            <a:r>
              <a:rPr lang="en-US" dirty="0" err="1"/>
              <a:t>presupuesto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4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36. </a:t>
            </a:r>
            <a:r>
              <a:rPr lang="en-US" dirty="0" err="1"/>
              <a:t>Supervisa</a:t>
            </a:r>
            <a:r>
              <a:rPr lang="en-US" dirty="0"/>
              <a:t> </a:t>
            </a:r>
            <a:r>
              <a:rPr lang="en-US" dirty="0" err="1"/>
              <a:t>continuamente</a:t>
            </a:r>
            <a:r>
              <a:rPr lang="en-US" dirty="0"/>
              <a:t> el </a:t>
            </a:r>
            <a:r>
              <a:rPr lang="en-US" dirty="0" err="1"/>
              <a:t>uso</a:t>
            </a:r>
            <a:r>
              <a:rPr lang="en-US" dirty="0"/>
              <a:t> de los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le </a:t>
            </a:r>
            <a:r>
              <a:rPr lang="en-US" dirty="0"/>
              <a:t>son </a:t>
            </a:r>
            <a:r>
              <a:rPr lang="en-US" dirty="0" err="1"/>
              <a:t>asignados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7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37. </a:t>
            </a:r>
            <a:r>
              <a:rPr lang="en-US" dirty="0" err="1"/>
              <a:t>Somete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autoridades</a:t>
            </a:r>
            <a:r>
              <a:rPr lang="en-US" dirty="0"/>
              <a:t> </a:t>
            </a:r>
            <a:r>
              <a:rPr lang="en-US" dirty="0" err="1"/>
              <a:t>institucionales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periódicos</a:t>
            </a:r>
            <a:r>
              <a:rPr lang="en-US" dirty="0" smtClean="0"/>
              <a:t>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uso</a:t>
            </a:r>
            <a:r>
              <a:rPr lang="en-US" dirty="0"/>
              <a:t> de los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administra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1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38. </a:t>
            </a:r>
            <a:r>
              <a:rPr lang="en-US" dirty="0" err="1"/>
              <a:t>Rinde</a:t>
            </a:r>
            <a:r>
              <a:rPr lang="en-US" dirty="0"/>
              <a:t> </a:t>
            </a:r>
            <a:r>
              <a:rPr lang="en-US" dirty="0" err="1"/>
              <a:t>regularmente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 a la </a:t>
            </a:r>
            <a:r>
              <a:rPr lang="en-US" dirty="0" err="1"/>
              <a:t>facultad</a:t>
            </a:r>
            <a:r>
              <a:rPr lang="en-US" dirty="0"/>
              <a:t> </a:t>
            </a:r>
            <a:r>
              <a:rPr lang="en-US" dirty="0" err="1"/>
              <a:t>acerca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del </a:t>
            </a:r>
            <a:r>
              <a:rPr lang="en-US" dirty="0" err="1"/>
              <a:t>presupuesto</a:t>
            </a:r>
            <a:r>
              <a:rPr lang="en-US" dirty="0"/>
              <a:t> y el </a:t>
            </a:r>
            <a:r>
              <a:rPr lang="en-US" dirty="0" err="1"/>
              <a:t>uso</a:t>
            </a:r>
            <a:r>
              <a:rPr lang="en-US" dirty="0"/>
              <a:t> de los </a:t>
            </a:r>
            <a:r>
              <a:rPr lang="en-US" dirty="0" err="1"/>
              <a:t>fondos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unidad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Evaluación de </a:t>
            </a:r>
            <a:r>
              <a:rPr lang="en-US" dirty="0" err="1" smtClean="0"/>
              <a:t>Facultad</a:t>
            </a:r>
            <a:endParaRPr lang="en-US" dirty="0"/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8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39. </a:t>
            </a:r>
            <a:r>
              <a:rPr lang="en-US" dirty="0" err="1"/>
              <a:t>Obtiene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adicionales</a:t>
            </a:r>
            <a:r>
              <a:rPr lang="en-US" dirty="0"/>
              <a:t> a los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asignados</a:t>
            </a:r>
            <a:r>
              <a:rPr lang="en-US" dirty="0" smtClean="0"/>
              <a:t> </a:t>
            </a:r>
            <a:r>
              <a:rPr lang="en-US" dirty="0"/>
              <a:t>para </a:t>
            </a:r>
            <a:r>
              <a:rPr lang="en-US" dirty="0" err="1"/>
              <a:t>cumplir</a:t>
            </a:r>
            <a:r>
              <a:rPr lang="en-US" dirty="0"/>
              <a:t> con los planes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unidad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3100" b="1" dirty="0" smtClean="0">
                <a:solidFill>
                  <a:srgbClr val="E46C0A"/>
                </a:solidFill>
              </a:rPr>
              <a:t> de </a:t>
            </a:r>
            <a:r>
              <a:rPr lang="en-US" sz="3100" b="1" dirty="0" err="1" smtClean="0">
                <a:solidFill>
                  <a:srgbClr val="E46C0A"/>
                </a:solidFill>
              </a:rPr>
              <a:t>Finanzas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40. </a:t>
            </a:r>
            <a:r>
              <a:rPr lang="en-US" dirty="0"/>
              <a:t>Usa los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 en </a:t>
            </a:r>
            <a:r>
              <a:rPr lang="en-US" dirty="0" err="1"/>
              <a:t>armonía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y </a:t>
            </a:r>
            <a:r>
              <a:rPr lang="en-US" dirty="0" err="1"/>
              <a:t>objetivos</a:t>
            </a:r>
            <a:r>
              <a:rPr lang="en-US" dirty="0"/>
              <a:t> de los planes </a:t>
            </a:r>
            <a:r>
              <a:rPr lang="en-US" dirty="0" err="1"/>
              <a:t>institucionales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41. </a:t>
            </a:r>
            <a:r>
              <a:rPr lang="en-US" dirty="0"/>
              <a:t>Coordina </a:t>
            </a:r>
            <a:r>
              <a:rPr lang="en-US" dirty="0" err="1"/>
              <a:t>actividades</a:t>
            </a:r>
            <a:r>
              <a:rPr lang="en-US" dirty="0"/>
              <a:t> con los </a:t>
            </a:r>
            <a:r>
              <a:rPr lang="en-US" dirty="0" err="1"/>
              <a:t>líderes</a:t>
            </a:r>
            <a:r>
              <a:rPr lang="en-US" dirty="0"/>
              <a:t>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organizaciones</a:t>
            </a:r>
            <a:r>
              <a:rPr lang="en-US" dirty="0" smtClean="0"/>
              <a:t> </a:t>
            </a:r>
            <a:r>
              <a:rPr lang="en-US" dirty="0" err="1"/>
              <a:t>estudiantiles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Evaluación de Estudiantes</a:t>
            </a:r>
            <a:endParaRPr lang="en-US" dirty="0"/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8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42. </a:t>
            </a:r>
            <a:r>
              <a:rPr lang="en-US" dirty="0"/>
              <a:t>Desarrolla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dirigidas</a:t>
            </a:r>
            <a:r>
              <a:rPr lang="en-US" dirty="0"/>
              <a:t> a </a:t>
            </a:r>
            <a:r>
              <a:rPr lang="en-US" dirty="0" err="1"/>
              <a:t>reclutar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/>
              <a:t>de alto </a:t>
            </a:r>
            <a:r>
              <a:rPr lang="en-US" dirty="0" err="1"/>
              <a:t>aprovechamiento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409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9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Desarrollo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altLang="es-US" sz="2400" dirty="0" smtClean="0"/>
              <a:t>35. </a:t>
            </a:r>
            <a:r>
              <a:rPr lang="es-ES" altLang="es-US" sz="2600" dirty="0"/>
              <a:t>Aplicar una de las siguientes </a:t>
            </a:r>
            <a:r>
              <a:rPr lang="es-ES" altLang="es-US" sz="2600" dirty="0" smtClean="0"/>
              <a:t>o combinación </a:t>
            </a:r>
            <a:r>
              <a:rPr lang="es-ES" altLang="es-US" sz="2600" dirty="0"/>
              <a:t>de ellas. En todo caso </a:t>
            </a:r>
            <a:r>
              <a:rPr lang="es-ES" altLang="es-US" sz="2600" dirty="0" smtClean="0"/>
              <a:t/>
            </a:r>
            <a:br>
              <a:rPr lang="es-ES" altLang="es-US" sz="2600" dirty="0" smtClean="0"/>
            </a:br>
            <a:r>
              <a:rPr lang="es-ES" altLang="es-US" sz="2600" dirty="0" smtClean="0"/>
              <a:t>      el </a:t>
            </a:r>
            <a:r>
              <a:rPr lang="es-ES" altLang="es-US" sz="2600" dirty="0"/>
              <a:t>máximo será de 4 puntos</a:t>
            </a:r>
            <a:r>
              <a:rPr lang="es-ES" altLang="es-US" sz="2600" dirty="0" smtClean="0"/>
              <a:t>.</a:t>
            </a:r>
            <a:endParaRPr lang="es-ES" altLang="es-US" sz="2600" dirty="0"/>
          </a:p>
          <a:p>
            <a:pPr marL="514350" indent="0">
              <a:buNone/>
              <a:defRPr/>
            </a:pPr>
            <a:r>
              <a:rPr lang="es-ES" sz="2200" dirty="0"/>
              <a:t>Actividades de desarrollo profesional a las cuales ha asistido, tales como seminarios, talleres, conferencias, simposios, cursos sin crédito, entre otras; o congresos o convenciones que incluyen un mínimo de seis de estas actividades cada uno.</a:t>
            </a:r>
          </a:p>
          <a:p>
            <a:pPr marL="514350" indent="0">
              <a:buNone/>
              <a:defRPr/>
            </a:pPr>
            <a:r>
              <a:rPr lang="es-ES" sz="2200" dirty="0"/>
              <a:t>4	16 o más actividades o 3 congresos</a:t>
            </a:r>
          </a:p>
          <a:p>
            <a:pPr marL="514350" indent="0">
              <a:buNone/>
              <a:defRPr/>
            </a:pPr>
            <a:r>
              <a:rPr lang="es-ES" sz="2200" dirty="0"/>
              <a:t>3	11 a 15 actividades o 2 congresos</a:t>
            </a:r>
          </a:p>
          <a:p>
            <a:pPr marL="514350" indent="0">
              <a:buNone/>
              <a:defRPr/>
            </a:pPr>
            <a:r>
              <a:rPr lang="es-ES" sz="2200" dirty="0"/>
              <a:t>2	6 a 10 actividades o 1 congreso</a:t>
            </a:r>
          </a:p>
          <a:p>
            <a:pPr marL="514350" indent="0">
              <a:buNone/>
              <a:defRPr/>
            </a:pPr>
            <a:r>
              <a:rPr lang="es-ES" sz="2200" dirty="0"/>
              <a:t>1	1 a 5 actividades</a:t>
            </a:r>
          </a:p>
          <a:p>
            <a:pPr marL="514350" indent="0">
              <a:buNone/>
              <a:defRPr/>
            </a:pPr>
            <a:r>
              <a:rPr lang="es-ES" sz="2200" dirty="0"/>
              <a:t>0	No presenta evidencia </a:t>
            </a:r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</a:t>
            </a:fld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404924" y="589227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02724" y="5754116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67269" y="5754116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62399" y="5754116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42678" y="5754116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5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43. </a:t>
            </a:r>
            <a:r>
              <a:rPr lang="en-US" dirty="0"/>
              <a:t>Facilita la </a:t>
            </a:r>
            <a:r>
              <a:rPr lang="en-US" dirty="0" err="1"/>
              <a:t>participación</a:t>
            </a:r>
            <a:r>
              <a:rPr lang="en-US" dirty="0"/>
              <a:t> de los </a:t>
            </a:r>
            <a:r>
              <a:rPr lang="en-US" dirty="0" err="1"/>
              <a:t>estudiantes</a:t>
            </a:r>
            <a:r>
              <a:rPr lang="en-US" dirty="0"/>
              <a:t> 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organizaciones</a:t>
            </a:r>
            <a:r>
              <a:rPr lang="en-US" dirty="0" smtClean="0"/>
              <a:t> </a:t>
            </a:r>
            <a:r>
              <a:rPr lang="en-US" dirty="0" err="1"/>
              <a:t>estudiantiles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Evaluación Estudiantes</a:t>
            </a:r>
            <a:endParaRPr lang="en-US" dirty="0"/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44. </a:t>
            </a:r>
            <a:r>
              <a:rPr lang="en-US" dirty="0" err="1"/>
              <a:t>Fomenta</a:t>
            </a:r>
            <a:r>
              <a:rPr lang="en-US" dirty="0"/>
              <a:t> la </a:t>
            </a:r>
            <a:r>
              <a:rPr lang="en-US" dirty="0" err="1"/>
              <a:t>participación</a:t>
            </a:r>
            <a:r>
              <a:rPr lang="en-US" dirty="0"/>
              <a:t> de </a:t>
            </a:r>
            <a:r>
              <a:rPr lang="en-US" dirty="0" err="1"/>
              <a:t>estudiantes</a:t>
            </a:r>
            <a:r>
              <a:rPr lang="en-US" dirty="0"/>
              <a:t> en </a:t>
            </a:r>
            <a:r>
              <a:rPr lang="en-US" dirty="0" err="1"/>
              <a:t>foros</a:t>
            </a:r>
            <a:r>
              <a:rPr lang="en-US" dirty="0"/>
              <a:t>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académicos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Evaluación Estudiantes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1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45. </a:t>
            </a:r>
            <a:r>
              <a:rPr lang="en-US" dirty="0" err="1"/>
              <a:t>Lleva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para </a:t>
            </a:r>
            <a:r>
              <a:rPr lang="en-US" dirty="0" err="1"/>
              <a:t>mantener</a:t>
            </a:r>
            <a:r>
              <a:rPr lang="en-US" dirty="0"/>
              <a:t> </a:t>
            </a:r>
            <a:r>
              <a:rPr lang="en-US" dirty="0" err="1"/>
              <a:t>informados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a </a:t>
            </a:r>
            <a:r>
              <a:rPr lang="en-US" dirty="0"/>
              <a:t>los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los </a:t>
            </a:r>
            <a:r>
              <a:rPr lang="en-US" dirty="0" err="1"/>
              <a:t>asuntos</a:t>
            </a:r>
            <a:r>
              <a:rPr lang="en-US" dirty="0"/>
              <a:t> de la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pertinencia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éstos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 smtClean="0"/>
              <a:t>Evaluación de Estudiantes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5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46. </a:t>
            </a:r>
            <a:r>
              <a:rPr lang="en-US" dirty="0"/>
              <a:t>Logra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de </a:t>
            </a:r>
            <a:r>
              <a:rPr lang="en-US" dirty="0" err="1"/>
              <a:t>trasfondo</a:t>
            </a:r>
            <a:r>
              <a:rPr lang="en-US" dirty="0"/>
              <a:t> </a:t>
            </a:r>
            <a:r>
              <a:rPr lang="en-US" dirty="0" smtClean="0"/>
              <a:t>socio-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demográfico</a:t>
            </a:r>
            <a:r>
              <a:rPr lang="en-US" dirty="0" smtClean="0"/>
              <a:t> </a:t>
            </a:r>
            <a:r>
              <a:rPr lang="en-US" dirty="0" err="1"/>
              <a:t>diverso</a:t>
            </a:r>
            <a:r>
              <a:rPr lang="en-US" dirty="0"/>
              <a:t> </a:t>
            </a:r>
            <a:r>
              <a:rPr lang="en-US" dirty="0" err="1"/>
              <a:t>soliciten</a:t>
            </a:r>
            <a:r>
              <a:rPr lang="en-US" dirty="0"/>
              <a:t> </a:t>
            </a:r>
            <a:r>
              <a:rPr lang="en-US" dirty="0" err="1"/>
              <a:t>admisión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1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47. </a:t>
            </a:r>
            <a:r>
              <a:rPr lang="en-US" dirty="0"/>
              <a:t>Mantiene </a:t>
            </a:r>
            <a:r>
              <a:rPr lang="en-US" dirty="0" err="1"/>
              <a:t>activos</a:t>
            </a:r>
            <a:r>
              <a:rPr lang="en-US" dirty="0"/>
              <a:t> </a:t>
            </a:r>
            <a:r>
              <a:rPr lang="en-US" dirty="0" err="1"/>
              <a:t>mecanismos</a:t>
            </a:r>
            <a:r>
              <a:rPr lang="en-US" dirty="0"/>
              <a:t> para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opiniones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recomendaciones</a:t>
            </a:r>
            <a:r>
              <a:rPr lang="en-US" dirty="0"/>
              <a:t> de los </a:t>
            </a:r>
            <a:r>
              <a:rPr lang="en-US" dirty="0" err="1"/>
              <a:t>estudiantes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4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48. </a:t>
            </a:r>
            <a:r>
              <a:rPr lang="en-US" dirty="0"/>
              <a:t>Desarrolla </a:t>
            </a:r>
            <a:r>
              <a:rPr lang="en-US" dirty="0" err="1"/>
              <a:t>estudios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perfil</a:t>
            </a:r>
            <a:r>
              <a:rPr lang="en-US" dirty="0"/>
              <a:t> </a:t>
            </a:r>
            <a:r>
              <a:rPr lang="en-US" dirty="0" err="1"/>
              <a:t>estudiantil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resultan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mejoras</a:t>
            </a:r>
            <a:r>
              <a:rPr lang="en-US" dirty="0"/>
              <a:t> </a:t>
            </a:r>
            <a:r>
              <a:rPr lang="en-US" dirty="0" err="1"/>
              <a:t>institucionales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2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4900" b="1" dirty="0" err="1" smtClean="0">
                <a:solidFill>
                  <a:srgbClr val="E46C0A"/>
                </a:solidFill>
              </a:rPr>
              <a:t>Académica</a:t>
            </a:r>
            <a:r>
              <a:rPr lang="en-US" sz="49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</a:rPr>
              <a:t/>
            </a:r>
            <a:br>
              <a:rPr lang="en-US" sz="3100" b="1" dirty="0" smtClean="0">
                <a:solidFill>
                  <a:srgbClr val="E46C0A"/>
                </a:solidFill>
              </a:rPr>
            </a:br>
            <a:r>
              <a:rPr lang="en-US" sz="3100" b="1" dirty="0" err="1" smtClean="0">
                <a:solidFill>
                  <a:srgbClr val="E46C0A"/>
                </a:solidFill>
              </a:rPr>
              <a:t>Asuntos</a:t>
            </a:r>
            <a:r>
              <a:rPr lang="en-US" sz="3100" b="1" dirty="0" smtClean="0">
                <a:solidFill>
                  <a:srgbClr val="E46C0A"/>
                </a:solidFill>
              </a:rPr>
              <a:t> </a:t>
            </a:r>
            <a:r>
              <a:rPr lang="en-US" sz="3100" b="1" dirty="0" err="1" smtClean="0">
                <a:solidFill>
                  <a:srgbClr val="E46C0A"/>
                </a:solidFill>
              </a:rPr>
              <a:t>Estudiantiles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49. </a:t>
            </a:r>
            <a:r>
              <a:rPr lang="en-US" dirty="0"/>
              <a:t>Desarrolla </a:t>
            </a:r>
            <a:r>
              <a:rPr lang="en-US" dirty="0" err="1"/>
              <a:t>investigación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tendencias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en </a:t>
            </a:r>
            <a:r>
              <a:rPr lang="en-US" dirty="0"/>
              <a:t>la </a:t>
            </a:r>
            <a:r>
              <a:rPr lang="en-US" dirty="0" err="1"/>
              <a:t>educación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resulta</a:t>
            </a:r>
            <a:r>
              <a:rPr lang="en-US" dirty="0"/>
              <a:t> en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fortalecen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educación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endParaRPr lang="en-US" dirty="0"/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evidencien</a:t>
            </a:r>
            <a:r>
              <a:rPr lang="en-US" dirty="0"/>
              <a:t>)</a:t>
            </a:r>
          </a:p>
          <a:p>
            <a:pPr marL="1200150" lvl="2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118" y="1547271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9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Administración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Académica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41" y="1366415"/>
            <a:ext cx="8353585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Resumen</a:t>
            </a:r>
            <a:r>
              <a:rPr lang="en-US" sz="2000" b="1" dirty="0" smtClean="0"/>
              <a:t> de la Evaluación en el </a:t>
            </a:r>
            <a:r>
              <a:rPr lang="en-US" sz="2000" b="1" dirty="0" err="1" smtClean="0"/>
              <a:t>Área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Adminitración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Académica</a:t>
            </a:r>
            <a:endParaRPr lang="en-US" sz="20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(</a:t>
            </a:r>
            <a:r>
              <a:rPr lang="en-US" sz="2400" dirty="0" err="1" smtClean="0"/>
              <a:t>Describa</a:t>
            </a:r>
            <a:r>
              <a:rPr lang="en-US" sz="2400" dirty="0" smtClean="0"/>
              <a:t> y enlace el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417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8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29 at 9.5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4" y="1552131"/>
            <a:ext cx="4498622" cy="3267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Desarrollo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US" sz="2400" dirty="0" smtClean="0"/>
              <a:t>35. </a:t>
            </a:r>
            <a:r>
              <a:rPr lang="es-ES" altLang="es-US" sz="2600" dirty="0"/>
              <a:t>Aplicar una de las siguientes </a:t>
            </a:r>
            <a:r>
              <a:rPr lang="es-ES" altLang="es-US" sz="2600" dirty="0" smtClean="0"/>
              <a:t>o combinación </a:t>
            </a:r>
            <a:r>
              <a:rPr lang="es-ES" altLang="es-US" sz="2600" dirty="0"/>
              <a:t>de ellas. En todo </a:t>
            </a:r>
            <a:r>
              <a:rPr lang="es-ES" altLang="es-US" sz="2600" dirty="0" smtClean="0"/>
              <a:t/>
            </a:r>
            <a:br>
              <a:rPr lang="es-ES" altLang="es-US" sz="2600" dirty="0" smtClean="0"/>
            </a:br>
            <a:r>
              <a:rPr lang="es-ES" altLang="es-US" sz="2600" dirty="0" smtClean="0"/>
              <a:t>      caso el </a:t>
            </a:r>
            <a:r>
              <a:rPr lang="es-ES" altLang="es-US" sz="2600" dirty="0"/>
              <a:t>máximo será de 4 puntos</a:t>
            </a:r>
            <a:r>
              <a:rPr lang="es-ES" altLang="es-US" sz="2600" dirty="0" smtClean="0"/>
              <a:t>.</a:t>
            </a:r>
            <a:endParaRPr lang="es-ES" altLang="es-US" sz="2600" dirty="0"/>
          </a:p>
          <a:p>
            <a:pPr marL="514350" indent="0">
              <a:buNone/>
              <a:defRPr/>
            </a:pPr>
            <a:r>
              <a:rPr lang="es-ES" sz="2000" dirty="0"/>
              <a:t>Estudios formales relacionados con su disciplina o con la academia (con o sin crédito).</a:t>
            </a:r>
          </a:p>
          <a:p>
            <a:pPr marL="514350" indent="0">
              <a:buNone/>
              <a:defRPr/>
            </a:pPr>
            <a:r>
              <a:rPr lang="es-ES" sz="2000" dirty="0"/>
              <a:t>4	Cursos cuya equivalencia es mayor que 27 horas crédito o más</a:t>
            </a:r>
          </a:p>
          <a:p>
            <a:pPr marL="514350" indent="0">
              <a:buNone/>
              <a:defRPr/>
            </a:pPr>
            <a:r>
              <a:rPr lang="es-ES" sz="2000" dirty="0"/>
              <a:t>3	Cursos cuya equivalencia es de 21 a 27 horas crédito</a:t>
            </a:r>
          </a:p>
          <a:p>
            <a:pPr marL="514350" indent="0">
              <a:buNone/>
              <a:defRPr/>
            </a:pPr>
            <a:r>
              <a:rPr lang="es-ES" sz="2000" dirty="0"/>
              <a:t>2	Cursos cuya equivalencia es de 12 a 18 horas crédito</a:t>
            </a:r>
          </a:p>
          <a:p>
            <a:pPr marL="514350" indent="0">
              <a:buNone/>
              <a:defRPr/>
            </a:pPr>
            <a:r>
              <a:rPr lang="es-ES" sz="2000" dirty="0"/>
              <a:t>1	Cursos cuya equivalencia es de 3 a 9 horas crédito</a:t>
            </a:r>
          </a:p>
          <a:p>
            <a:pPr marL="514350" indent="0">
              <a:buNone/>
              <a:defRPr/>
            </a:pPr>
            <a:r>
              <a:rPr lang="es-ES" sz="2000" dirty="0"/>
              <a:t>0	No presenta evidencia o menos de 3 horas </a:t>
            </a:r>
            <a:r>
              <a:rPr lang="es-ES" sz="2000" dirty="0" smtClean="0"/>
              <a:t>crédito</a:t>
            </a:r>
            <a:endParaRPr lang="es-ES" sz="2000" dirty="0"/>
          </a:p>
          <a:p>
            <a:pPr marL="514350" indent="0">
              <a:buNone/>
              <a:defRPr/>
            </a:pPr>
            <a:r>
              <a:rPr lang="es-ES" sz="2000" dirty="0"/>
              <a:t>Estudios postdoctorales (Certificado-se asignan 4 puntos)</a:t>
            </a:r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42</a:t>
            </a:fld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404924" y="589227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22180" y="573465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86725" y="573465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81855" y="573465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2134" y="5734659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6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Desarrollo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US" sz="2400" dirty="0" smtClean="0"/>
              <a:t>35. </a:t>
            </a:r>
            <a:r>
              <a:rPr lang="es-ES" altLang="es-US" sz="2600" dirty="0" smtClean="0"/>
              <a:t>Actividades de Desarrollo Profesional:</a:t>
            </a:r>
          </a:p>
          <a:p>
            <a:pPr marL="0" indent="0">
              <a:buNone/>
            </a:pPr>
            <a:r>
              <a:rPr lang="es-ES" sz="2600" dirty="0"/>
              <a:t>	</a:t>
            </a:r>
            <a:r>
              <a:rPr lang="es-ES" sz="2600" dirty="0" smtClean="0"/>
              <a:t>a. Congresos o Convenciones</a:t>
            </a:r>
          </a:p>
          <a:p>
            <a:pPr marL="0" indent="0">
              <a:buNone/>
            </a:pPr>
            <a:r>
              <a:rPr lang="es-ES" sz="2600" dirty="0"/>
              <a:t>	</a:t>
            </a:r>
            <a:r>
              <a:rPr lang="es-ES" sz="2000" dirty="0" smtClean="0"/>
              <a:t>	- (muestre carta </a:t>
            </a:r>
            <a:r>
              <a:rPr lang="es-ES" sz="2000" dirty="0" err="1" smtClean="0"/>
              <a:t>invitaci</a:t>
            </a:r>
            <a:r>
              <a:rPr lang="en-US" sz="2000" dirty="0" err="1" smtClean="0"/>
              <a:t>ón</a:t>
            </a:r>
            <a:r>
              <a:rPr lang="en-US" sz="2000" dirty="0" smtClean="0"/>
              <a:t> o </a:t>
            </a:r>
            <a:r>
              <a:rPr lang="en-US" sz="2000" dirty="0" err="1" smtClean="0"/>
              <a:t>certificado</a:t>
            </a:r>
            <a:r>
              <a:rPr lang="en-US" sz="2000" dirty="0" smtClean="0"/>
              <a:t> de </a:t>
            </a:r>
            <a:r>
              <a:rPr lang="en-US" sz="2000" dirty="0" err="1" smtClean="0"/>
              <a:t>participación</a:t>
            </a:r>
            <a:r>
              <a:rPr lang="en-US" sz="2000" dirty="0" smtClean="0"/>
              <a:t>)</a:t>
            </a:r>
            <a:endParaRPr lang="es-ES" sz="2000" dirty="0" smtClean="0"/>
          </a:p>
          <a:p>
            <a:pPr marL="0" indent="0">
              <a:buNone/>
            </a:pPr>
            <a:r>
              <a:rPr lang="es-ES" sz="2600" dirty="0"/>
              <a:t>	</a:t>
            </a:r>
            <a:r>
              <a:rPr lang="es-ES" sz="2600" dirty="0" smtClean="0"/>
              <a:t>b. Talleres y Seminarios</a:t>
            </a:r>
          </a:p>
          <a:p>
            <a:pPr marL="0" indent="0">
              <a:buNone/>
            </a:pPr>
            <a:r>
              <a:rPr lang="es-ES" sz="2600" dirty="0"/>
              <a:t>	</a:t>
            </a:r>
            <a:r>
              <a:rPr lang="es-ES" sz="2600" dirty="0" smtClean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(muestre carta </a:t>
            </a:r>
            <a:r>
              <a:rPr lang="es-ES" sz="2000" dirty="0" err="1"/>
              <a:t>invitaci</a:t>
            </a:r>
            <a:r>
              <a:rPr lang="en-US" sz="2000" dirty="0" err="1"/>
              <a:t>ón</a:t>
            </a:r>
            <a:r>
              <a:rPr lang="en-US" sz="2000" dirty="0"/>
              <a:t> o </a:t>
            </a:r>
            <a:r>
              <a:rPr lang="en-US" sz="2000" dirty="0" err="1"/>
              <a:t>certificado</a:t>
            </a:r>
            <a:r>
              <a:rPr lang="en-US" sz="2000" dirty="0"/>
              <a:t> de </a:t>
            </a:r>
            <a:r>
              <a:rPr lang="en-US" sz="2000" dirty="0" err="1"/>
              <a:t>participación</a:t>
            </a:r>
            <a:r>
              <a:rPr lang="en-US" sz="2000" dirty="0"/>
              <a:t>)</a:t>
            </a:r>
            <a:endParaRPr lang="es-ES" sz="2000" dirty="0" smtClean="0"/>
          </a:p>
          <a:p>
            <a:pPr marL="0" indent="0">
              <a:buNone/>
            </a:pPr>
            <a:r>
              <a:rPr lang="es-ES" sz="2600" dirty="0"/>
              <a:t> </a:t>
            </a:r>
            <a:r>
              <a:rPr lang="es-ES" sz="2600" dirty="0" smtClean="0"/>
              <a:t>     c. Simposios</a:t>
            </a:r>
          </a:p>
          <a:p>
            <a:pPr marL="0" indent="0">
              <a:buNone/>
            </a:pPr>
            <a:r>
              <a:rPr lang="es-ES" sz="2600" dirty="0"/>
              <a:t>	</a:t>
            </a:r>
            <a:r>
              <a:rPr lang="es-ES" sz="2600" dirty="0" smtClean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(muestre carta </a:t>
            </a:r>
            <a:r>
              <a:rPr lang="es-ES" sz="2000" dirty="0" err="1"/>
              <a:t>invitaci</a:t>
            </a:r>
            <a:r>
              <a:rPr lang="en-US" sz="2000" dirty="0" err="1"/>
              <a:t>ón</a:t>
            </a:r>
            <a:r>
              <a:rPr lang="en-US" sz="2000" dirty="0"/>
              <a:t> o </a:t>
            </a:r>
            <a:r>
              <a:rPr lang="en-US" sz="2000" dirty="0" err="1"/>
              <a:t>certificado</a:t>
            </a:r>
            <a:r>
              <a:rPr lang="en-US" sz="2000" dirty="0"/>
              <a:t> de </a:t>
            </a:r>
            <a:r>
              <a:rPr lang="en-US" sz="2000" dirty="0" err="1"/>
              <a:t>participación</a:t>
            </a:r>
            <a:r>
              <a:rPr lang="en-US" sz="2000" dirty="0"/>
              <a:t>)</a:t>
            </a:r>
            <a:endParaRPr lang="es-ES" sz="2000" dirty="0" smtClean="0"/>
          </a:p>
          <a:p>
            <a:pPr marL="0" indent="0">
              <a:buNone/>
            </a:pPr>
            <a:r>
              <a:rPr lang="es-ES" sz="2600" dirty="0"/>
              <a:t> </a:t>
            </a:r>
            <a:r>
              <a:rPr lang="es-ES" sz="2600" dirty="0" smtClean="0"/>
              <a:t>    </a:t>
            </a: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43</a:t>
            </a:fld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515292" y="5753916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02723" y="5734666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67268" y="5734666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62398" y="5734666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42677" y="5734666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Desarrollo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US" sz="2400" dirty="0" smtClean="0"/>
              <a:t>35. </a:t>
            </a:r>
            <a:r>
              <a:rPr lang="es-ES" altLang="es-US" sz="2600" dirty="0" smtClean="0"/>
              <a:t>Actividades de Desarrollo Profesional:</a:t>
            </a:r>
          </a:p>
          <a:p>
            <a:pPr marL="0" indent="0">
              <a:buNone/>
            </a:pPr>
            <a:r>
              <a:rPr lang="es-ES" sz="2600" dirty="0" smtClean="0"/>
              <a:t>      d. Otras Actividades de Desarrollo Profesional</a:t>
            </a:r>
          </a:p>
          <a:p>
            <a:pPr marL="0" indent="0">
              <a:buNone/>
            </a:pPr>
            <a:r>
              <a:rPr lang="es-ES" sz="2600" dirty="0"/>
              <a:t>	</a:t>
            </a:r>
            <a:r>
              <a:rPr lang="es-ES" sz="2600" dirty="0" smtClean="0"/>
              <a:t>	</a:t>
            </a:r>
            <a:r>
              <a:rPr lang="es-ES" sz="2000" dirty="0"/>
              <a:t>- (muestre carta </a:t>
            </a:r>
            <a:r>
              <a:rPr lang="es-ES" sz="2000" dirty="0" err="1"/>
              <a:t>invitaci</a:t>
            </a:r>
            <a:r>
              <a:rPr lang="en-US" sz="2000" dirty="0" err="1"/>
              <a:t>ón</a:t>
            </a:r>
            <a:r>
              <a:rPr lang="en-US" sz="2000" dirty="0"/>
              <a:t> o </a:t>
            </a:r>
            <a:r>
              <a:rPr lang="en-US" sz="2000" dirty="0" err="1"/>
              <a:t>certificado</a:t>
            </a:r>
            <a:r>
              <a:rPr lang="en-US" sz="2000" dirty="0"/>
              <a:t> de </a:t>
            </a:r>
            <a:r>
              <a:rPr lang="en-US" sz="2000" dirty="0" err="1"/>
              <a:t>participación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(muestre carta </a:t>
            </a:r>
            <a:r>
              <a:rPr lang="es-ES" sz="2000" dirty="0" err="1"/>
              <a:t>invitaci</a:t>
            </a:r>
            <a:r>
              <a:rPr lang="en-US" sz="2000" dirty="0" err="1"/>
              <a:t>ón</a:t>
            </a:r>
            <a:r>
              <a:rPr lang="en-US" sz="2000" dirty="0"/>
              <a:t> o </a:t>
            </a:r>
            <a:r>
              <a:rPr lang="en-US" sz="2000" dirty="0" err="1"/>
              <a:t>certificado</a:t>
            </a:r>
            <a:r>
              <a:rPr lang="en-US" sz="2000" dirty="0"/>
              <a:t> de </a:t>
            </a:r>
            <a:r>
              <a:rPr lang="en-US" sz="2000" dirty="0" err="1"/>
              <a:t>participación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/>
              <a:t>- (muestre carta </a:t>
            </a:r>
            <a:r>
              <a:rPr lang="es-ES" sz="2000" dirty="0" err="1"/>
              <a:t>invitaci</a:t>
            </a:r>
            <a:r>
              <a:rPr lang="en-US" sz="2000" dirty="0" err="1"/>
              <a:t>ón</a:t>
            </a:r>
            <a:r>
              <a:rPr lang="en-US" sz="2000" dirty="0"/>
              <a:t> o </a:t>
            </a:r>
            <a:r>
              <a:rPr lang="en-US" sz="2000" dirty="0" err="1"/>
              <a:t>certificado</a:t>
            </a:r>
            <a:r>
              <a:rPr lang="en-US" sz="2000" dirty="0"/>
              <a:t> de </a:t>
            </a:r>
            <a:r>
              <a:rPr lang="en-US" sz="2000" dirty="0" err="1"/>
              <a:t>participación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/>
              <a:t>- (muestre carta </a:t>
            </a:r>
            <a:r>
              <a:rPr lang="es-ES" sz="2000" dirty="0" err="1"/>
              <a:t>invitaci</a:t>
            </a:r>
            <a:r>
              <a:rPr lang="en-US" sz="2000" dirty="0" err="1"/>
              <a:t>ón</a:t>
            </a:r>
            <a:r>
              <a:rPr lang="en-US" sz="2000" dirty="0"/>
              <a:t> o </a:t>
            </a:r>
            <a:r>
              <a:rPr lang="en-US" sz="2000" dirty="0" err="1"/>
              <a:t>certificado</a:t>
            </a:r>
            <a:r>
              <a:rPr lang="en-US" sz="2000" dirty="0"/>
              <a:t> de </a:t>
            </a:r>
            <a:r>
              <a:rPr lang="en-US" sz="2000" dirty="0" err="1"/>
              <a:t>participación</a:t>
            </a:r>
            <a:r>
              <a:rPr lang="en-US" sz="2000" dirty="0"/>
              <a:t>)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44</a:t>
            </a:fld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404924" y="589227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02725" y="5734666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67270" y="5734666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62400" y="5734666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42679" y="5734666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7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Desarrollo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 err="1" smtClean="0">
                <a:solidFill>
                  <a:srgbClr val="E46C0A"/>
                </a:solidFill>
              </a:rPr>
              <a:t>Profesional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US" sz="2400" dirty="0" smtClean="0"/>
              <a:t>35. </a:t>
            </a:r>
            <a:r>
              <a:rPr lang="es-ES" altLang="es-US" sz="2600" dirty="0" smtClean="0"/>
              <a:t>Actividades de Desarrollo Profesional:</a:t>
            </a:r>
          </a:p>
          <a:p>
            <a:pPr marL="0" indent="0">
              <a:buNone/>
            </a:pPr>
            <a:r>
              <a:rPr lang="es-ES" sz="2600" dirty="0" smtClean="0"/>
              <a:t>      - Estudios formales relacionados con su disciplina</a:t>
            </a:r>
          </a:p>
          <a:p>
            <a:pPr marL="0" indent="0">
              <a:buNone/>
            </a:pPr>
            <a:r>
              <a:rPr lang="es-ES" sz="2600" dirty="0"/>
              <a:t>	 </a:t>
            </a:r>
            <a:r>
              <a:rPr lang="es-ES" sz="2600" dirty="0" smtClean="0"/>
              <a:t>  a. Cursos con Cr</a:t>
            </a:r>
            <a:r>
              <a:rPr lang="en-US" sz="2600" dirty="0" err="1" smtClean="0"/>
              <a:t>édito</a:t>
            </a:r>
            <a:r>
              <a:rPr lang="en-US" sz="2600" dirty="0" smtClean="0"/>
              <a:t>:</a:t>
            </a:r>
            <a:endParaRPr lang="es-ES" sz="2600" dirty="0" smtClean="0"/>
          </a:p>
          <a:p>
            <a:pPr marL="0" indent="0">
              <a:buNone/>
            </a:pPr>
            <a:r>
              <a:rPr lang="es-ES" sz="2600" dirty="0"/>
              <a:t>	</a:t>
            </a:r>
            <a:r>
              <a:rPr lang="es-ES" sz="2600" dirty="0" smtClean="0"/>
              <a:t>	</a:t>
            </a:r>
            <a:r>
              <a:rPr lang="es-ES" sz="2000" dirty="0"/>
              <a:t>- </a:t>
            </a:r>
            <a:r>
              <a:rPr lang="es-ES" sz="2000" dirty="0" smtClean="0"/>
              <a:t>(Describa el documento</a:t>
            </a:r>
            <a:r>
              <a:rPr lang="en-US" sz="2000" dirty="0"/>
              <a:t> </a:t>
            </a:r>
            <a:r>
              <a:rPr lang="en-US" sz="2000" dirty="0" smtClean="0"/>
              <a:t>y enlace la </a:t>
            </a:r>
            <a:r>
              <a:rPr lang="en-US" sz="2000" dirty="0" err="1" smtClean="0"/>
              <a:t>evidencia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 smtClean="0"/>
              <a:t>- (</a:t>
            </a:r>
            <a:r>
              <a:rPr lang="es-ES" sz="2000" dirty="0"/>
              <a:t>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/>
              <a:t>- </a:t>
            </a:r>
            <a:r>
              <a:rPr lang="es-ES" sz="2000" dirty="0" smtClean="0"/>
              <a:t>(</a:t>
            </a:r>
            <a:r>
              <a:rPr lang="es-ES" sz="2000" dirty="0"/>
              <a:t>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/>
              <a:t>- </a:t>
            </a:r>
            <a:r>
              <a:rPr lang="es-ES" sz="2000" dirty="0" smtClean="0"/>
              <a:t>(</a:t>
            </a:r>
            <a:r>
              <a:rPr lang="es-ES" sz="2000" dirty="0"/>
              <a:t>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 smtClean="0"/>
              <a:t>)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45</a:t>
            </a:fld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41637" y="5754116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606182" y="5754116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401312" y="5754116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81591" y="5754116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Honores</a:t>
            </a:r>
            <a:r>
              <a:rPr lang="en-US" b="1" dirty="0" smtClean="0">
                <a:solidFill>
                  <a:srgbClr val="E46C0A"/>
                </a:solidFill>
              </a:rPr>
              <a:t> y </a:t>
            </a:r>
            <a:r>
              <a:rPr lang="en-US" b="1" dirty="0" err="1" smtClean="0">
                <a:solidFill>
                  <a:srgbClr val="E46C0A"/>
                </a:solidFill>
              </a:rPr>
              <a:t>Reconocimientos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altLang="es-US" sz="2600" dirty="0" smtClean="0"/>
              <a:t>36. Honores y reconocimientos recibidos, de acuerdo con las siguientes directrices:</a:t>
            </a:r>
          </a:p>
          <a:p>
            <a:pPr marL="800100">
              <a:buFont typeface="Arial" pitchFamily="34" charset="0"/>
              <a:buAutoNum type="arabicPlain"/>
              <a:defRPr/>
            </a:pPr>
            <a:r>
              <a:rPr lang="es-ES" sz="2000" dirty="0"/>
              <a:t>punto por cada premio, prerrogativa o excepción que haya recibido; el máximo de puntos será 4. 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0	cuando no hay evidencia de honores y reconocimientos recibidos; 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Las categorías de honores y reconocimientos para los cuales se otorgarán puntos son: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___ Invitación por institución académica para presentar lección o conferencia 	magistral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___ Invitación por asociación académica o profesional para disertar, asesorar o 	servir de evaluador en asuntos relacionados con la disciplina, profesión o 	educación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___ Invitación para ser parte de la junta editora de una revista arbitrada por 	pares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46</a:t>
            </a:fld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404924" y="589227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22181" y="575412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86726" y="575412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81856" y="575412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2135" y="5754121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1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Honores</a:t>
            </a:r>
            <a:r>
              <a:rPr lang="en-US" b="1" dirty="0" smtClean="0">
                <a:solidFill>
                  <a:srgbClr val="E46C0A"/>
                </a:solidFill>
              </a:rPr>
              <a:t> y </a:t>
            </a:r>
            <a:r>
              <a:rPr lang="en-US" b="1" dirty="0" err="1" smtClean="0">
                <a:solidFill>
                  <a:srgbClr val="E46C0A"/>
                </a:solidFill>
              </a:rPr>
              <a:t>Reconocimientos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altLang="es-US" sz="2400" dirty="0" smtClean="0"/>
              <a:t>36. Honores y reconocimientos recibidos, de acuerdo con las </a:t>
            </a:r>
            <a:br>
              <a:rPr lang="es-ES" altLang="es-US" sz="2400" dirty="0" smtClean="0"/>
            </a:br>
            <a:r>
              <a:rPr lang="es-ES" altLang="es-US" sz="2400" dirty="0" smtClean="0"/>
              <a:t>       siguientes directrices: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___ Miembro de una organización o asociación cuya membresía es 	exclusivamente por invitación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___ Premios o distinciones otorgadas por instituciones académicas o 	profesionales por la labor en la educación, la investigación o el servicio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___ Premios o distinciones otorgadas por organizaciones estudiantiles 	reconocidas por el RCM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___ Distinciones otorgadas por organizaciones de base comunitaria o agencias 	gubernamentales</a:t>
            </a:r>
          </a:p>
          <a:p>
            <a:pPr marL="457200" indent="0">
              <a:buNone/>
              <a:tabLst>
                <a:tab pos="800100" algn="l"/>
              </a:tabLst>
              <a:defRPr/>
            </a:pPr>
            <a:r>
              <a:rPr lang="es-ES" sz="2000" dirty="0"/>
              <a:t>___ Invitación para enseñar, investigar u ofrecer servicio en una institución 	prestigiosa por razones de mérito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47</a:t>
            </a:fld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404924" y="589227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22180" y="5754122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86725" y="5754122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81855" y="5754122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2134" y="5754122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2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Honores</a:t>
            </a:r>
            <a:r>
              <a:rPr lang="en-US" b="1" dirty="0" smtClean="0">
                <a:solidFill>
                  <a:srgbClr val="E46C0A"/>
                </a:solidFill>
              </a:rPr>
              <a:t> y </a:t>
            </a:r>
            <a:r>
              <a:rPr lang="en-US" b="1" dirty="0" err="1" smtClean="0">
                <a:solidFill>
                  <a:srgbClr val="E46C0A"/>
                </a:solidFill>
              </a:rPr>
              <a:t>Reconocimientos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US" sz="2400" dirty="0" smtClean="0"/>
              <a:t>36. Honores y Reconocimientos:</a:t>
            </a: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	</a:t>
            </a:r>
            <a:r>
              <a:rPr lang="es-ES" sz="2600" dirty="0"/>
              <a:t>	</a:t>
            </a:r>
            <a:r>
              <a:rPr lang="es-ES" sz="2000" dirty="0"/>
              <a:t>- 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s-ES" sz="2000" dirty="0" smtClean="0"/>
              <a:t>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s-ES" sz="2000" dirty="0" smtClean="0"/>
              <a:t>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48</a:t>
            </a:fld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02723" y="577357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67268" y="577357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62398" y="577357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42677" y="5773575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6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Actividades</a:t>
            </a:r>
            <a:r>
              <a:rPr lang="en-US" b="1" dirty="0" smtClean="0">
                <a:solidFill>
                  <a:srgbClr val="E46C0A"/>
                </a:solidFill>
              </a:rPr>
              <a:t> de Investigación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98" y="1759177"/>
            <a:ext cx="8776402" cy="4133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altLang="es-US" sz="2400" dirty="0" smtClean="0"/>
              <a:t>37. Actividades de </a:t>
            </a:r>
            <a:r>
              <a:rPr lang="es-ES" altLang="es-US" sz="2400" dirty="0" err="1" smtClean="0"/>
              <a:t>Investigaci</a:t>
            </a:r>
            <a:r>
              <a:rPr lang="en-US" altLang="es-US" sz="2400" dirty="0" err="1" smtClean="0"/>
              <a:t>ón</a:t>
            </a:r>
            <a:r>
              <a:rPr lang="es-ES" altLang="es-US" sz="2400" dirty="0" smtClean="0"/>
              <a:t>:</a:t>
            </a: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Marque</a:t>
            </a:r>
            <a:r>
              <a:rPr lang="es-ES" sz="2000" dirty="0"/>
              <a:t>, en el espacio correspondiente, cada actividad de </a:t>
            </a:r>
            <a:r>
              <a:rPr lang="es-ES" sz="2000" dirty="0" err="1"/>
              <a:t>investigación</a:t>
            </a:r>
            <a:r>
              <a:rPr lang="es-ES" sz="2000" dirty="0"/>
              <a:t> evidenciada por el docente. El </a:t>
            </a:r>
            <a:r>
              <a:rPr lang="es-ES" sz="2000" dirty="0" err="1"/>
              <a:t>número</a:t>
            </a:r>
            <a:r>
              <a:rPr lang="es-ES" sz="2000" dirty="0"/>
              <a:t> de marcas se sumará y esa </a:t>
            </a:r>
            <a:r>
              <a:rPr lang="es-ES" sz="2000" dirty="0" err="1"/>
              <a:t>puntuación</a:t>
            </a:r>
            <a:r>
              <a:rPr lang="es-ES" sz="2000" dirty="0"/>
              <a:t> </a:t>
            </a:r>
            <a:r>
              <a:rPr lang="es-ES" sz="2000" dirty="0" err="1"/>
              <a:t>sera</a:t>
            </a:r>
            <a:r>
              <a:rPr lang="es-ES" sz="2000" dirty="0"/>
              <a:t>́ la que se asignará al </a:t>
            </a:r>
            <a:r>
              <a:rPr lang="es-ES" sz="2000" dirty="0" err="1"/>
              <a:t>ítem</a:t>
            </a:r>
            <a:r>
              <a:rPr lang="es-ES" sz="2000" dirty="0"/>
              <a:t>. La </a:t>
            </a:r>
            <a:r>
              <a:rPr lang="es-ES" sz="2000" dirty="0" err="1"/>
              <a:t>puntuación</a:t>
            </a:r>
            <a:r>
              <a:rPr lang="es-ES" sz="2000" dirty="0"/>
              <a:t> </a:t>
            </a:r>
            <a:r>
              <a:rPr lang="es-ES" sz="2000" dirty="0" err="1"/>
              <a:t>máxima</a:t>
            </a:r>
            <a:r>
              <a:rPr lang="es-ES" sz="2000" dirty="0"/>
              <a:t> posible </a:t>
            </a:r>
            <a:r>
              <a:rPr lang="es-ES" sz="2000" dirty="0" err="1"/>
              <a:t>sera</a:t>
            </a:r>
            <a:r>
              <a:rPr lang="es-ES" sz="2000" dirty="0"/>
              <a:t>́ </a:t>
            </a:r>
            <a:r>
              <a:rPr lang="es-ES" sz="2000" dirty="0" smtClean="0"/>
              <a:t>cuatro (4). 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___  </a:t>
            </a:r>
            <a:r>
              <a:rPr lang="es-ES" sz="2000" dirty="0" err="1"/>
              <a:t>Colaboración</a:t>
            </a:r>
            <a:r>
              <a:rPr lang="es-ES" sz="2000" dirty="0"/>
              <a:t> en </a:t>
            </a:r>
            <a:r>
              <a:rPr lang="es-ES" sz="2000" dirty="0" err="1"/>
              <a:t>algún</a:t>
            </a:r>
            <a:r>
              <a:rPr lang="es-ES" sz="2000" dirty="0"/>
              <a:t> proyecto de un investigador reconocido. </a:t>
            </a:r>
          </a:p>
          <a:p>
            <a:pPr marL="0" indent="0">
              <a:buNone/>
            </a:pPr>
            <a:r>
              <a:rPr lang="es-ES" sz="2000" dirty="0"/>
              <a:t>___  Investigador principal de por lo menos un proyecto de </a:t>
            </a:r>
            <a:r>
              <a:rPr lang="es-ES" sz="2000" dirty="0" err="1"/>
              <a:t>investigación</a:t>
            </a:r>
            <a:r>
              <a:rPr lang="es-ES" sz="2000" dirty="0"/>
              <a:t>. </a:t>
            </a:r>
          </a:p>
          <a:p>
            <a:pPr marL="0" indent="0">
              <a:buNone/>
            </a:pPr>
            <a:r>
              <a:rPr lang="es-ES" sz="2000" dirty="0"/>
              <a:t>___  </a:t>
            </a:r>
            <a:r>
              <a:rPr lang="es-ES" sz="2000" dirty="0" err="1"/>
              <a:t>Participación</a:t>
            </a:r>
            <a:r>
              <a:rPr lang="es-ES" sz="2000" dirty="0"/>
              <a:t> en centros, grupos o </a:t>
            </a:r>
            <a:r>
              <a:rPr lang="es-ES" sz="2000" dirty="0" err="1"/>
              <a:t>comités</a:t>
            </a:r>
            <a:r>
              <a:rPr lang="es-ES" sz="2000" dirty="0"/>
              <a:t> institucionales o gubernamentales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         de </a:t>
            </a:r>
            <a:r>
              <a:rPr lang="es-ES" sz="2000" dirty="0" err="1"/>
              <a:t>investigación</a:t>
            </a:r>
            <a:r>
              <a:rPr lang="es-ES" sz="2000" dirty="0"/>
              <a:t>. </a:t>
            </a:r>
          </a:p>
          <a:p>
            <a:pPr marL="0" indent="0">
              <a:buNone/>
            </a:pPr>
            <a:r>
              <a:rPr lang="es-ES" sz="2000" dirty="0"/>
              <a:t>___  Sometido por lo menos una propuesta para obtener fondos para la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         </a:t>
            </a:r>
            <a:r>
              <a:rPr lang="es-ES" sz="2000" dirty="0" err="1" smtClean="0"/>
              <a:t>investigación</a:t>
            </a:r>
            <a:r>
              <a:rPr lang="es-ES" sz="2000" dirty="0"/>
              <a:t>. </a:t>
            </a:r>
          </a:p>
          <a:p>
            <a:pPr marL="0" indent="0">
              <a:buNone/>
            </a:pPr>
            <a:r>
              <a:rPr lang="es-ES" sz="2000" dirty="0"/>
              <a:t>___  </a:t>
            </a:r>
            <a:r>
              <a:rPr lang="es-ES" sz="2000" dirty="0" err="1"/>
              <a:t>Presentación</a:t>
            </a:r>
            <a:r>
              <a:rPr lang="es-ES" sz="2000" dirty="0"/>
              <a:t> de su </a:t>
            </a:r>
            <a:r>
              <a:rPr lang="es-ES" sz="2000" dirty="0" err="1"/>
              <a:t>investigación</a:t>
            </a:r>
            <a:r>
              <a:rPr lang="es-ES" sz="2000" dirty="0"/>
              <a:t> en conferencias, congresos, simposios o foros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         arbitrados</a:t>
            </a:r>
            <a:r>
              <a:rPr lang="es-E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49</a:t>
            </a:fld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404924" y="589227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22179" y="5754118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86724" y="5754118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81854" y="5754118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2133" y="5754118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1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1148" y="2482244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Documentos</a:t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Administrativos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5710898" y="526773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275443" y="526773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070573" y="526773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450852" y="5267739"/>
            <a:ext cx="693032" cy="556591"/>
            <a:chOff x="6450852" y="5267739"/>
            <a:chExt cx="693032" cy="556591"/>
          </a:xfrm>
        </p:grpSpPr>
        <p:sp>
          <p:nvSpPr>
            <p:cNvPr id="12" name="Action Button: Custom 11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Actividades</a:t>
            </a:r>
            <a:r>
              <a:rPr lang="en-US" b="1" dirty="0" smtClean="0">
                <a:solidFill>
                  <a:srgbClr val="E46C0A"/>
                </a:solidFill>
              </a:rPr>
              <a:t> de Investigación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US" sz="2400" dirty="0" smtClean="0"/>
              <a:t>37. Actividades de </a:t>
            </a:r>
            <a:r>
              <a:rPr lang="es-ES" altLang="es-US" sz="2400" dirty="0" err="1" smtClean="0"/>
              <a:t>Investigaci</a:t>
            </a:r>
            <a:r>
              <a:rPr lang="en-US" altLang="es-US" sz="2400" dirty="0" err="1" smtClean="0"/>
              <a:t>ón</a:t>
            </a:r>
            <a:r>
              <a:rPr lang="es-ES" altLang="es-US" sz="2400" dirty="0" smtClean="0"/>
              <a:t>:</a:t>
            </a:r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000" dirty="0" smtClean="0"/>
              <a:t>	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s-ES" sz="2000" dirty="0" smtClean="0"/>
              <a:t>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s-ES" sz="2000" dirty="0" smtClean="0"/>
              <a:t>- </a:t>
            </a:r>
            <a:r>
              <a:rPr lang="es-ES" sz="2000" dirty="0"/>
              <a:t>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50</a:t>
            </a:fld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022180" y="5715208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86725" y="5715208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81855" y="5715208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2134" y="5715208"/>
            <a:ext cx="693032" cy="556591"/>
            <a:chOff x="6450852" y="5267739"/>
            <a:chExt cx="693032" cy="556591"/>
          </a:xfrm>
        </p:grpSpPr>
        <p:sp>
          <p:nvSpPr>
            <p:cNvPr id="18" name="Action Button: Custom 17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8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Actividades</a:t>
            </a:r>
            <a:r>
              <a:rPr lang="en-US" b="1" dirty="0" smtClean="0">
                <a:solidFill>
                  <a:srgbClr val="E46C0A"/>
                </a:solidFill>
              </a:rPr>
              <a:t> de Servicio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altLang="es-US" sz="2400" dirty="0" smtClean="0"/>
              <a:t>38. Actividades de Servicio:</a:t>
            </a:r>
          </a:p>
          <a:p>
            <a:pPr marL="0" indent="0">
              <a:buNone/>
              <a:defRPr/>
            </a:pPr>
            <a:r>
              <a:rPr lang="es-ES" sz="2000" i="1" dirty="0" smtClean="0"/>
              <a:t>Marque</a:t>
            </a:r>
            <a:r>
              <a:rPr lang="es-ES" sz="2000" i="1" dirty="0"/>
              <a:t>, en el espacio correspondiente, cada actividad de servicio evidenciada por el docente. El número de marcas se sumará y esa puntuación será la que se asignará al ítem. La puntuación máxima posible será cuatro.</a:t>
            </a:r>
          </a:p>
          <a:p>
            <a:pPr marL="0" indent="0">
              <a:buNone/>
              <a:defRPr/>
            </a:pPr>
            <a:r>
              <a:rPr lang="es-ES" sz="2000" dirty="0"/>
              <a:t>___ Asesoramiento a agencias de gobierno o entidades de la comunidad.</a:t>
            </a:r>
          </a:p>
          <a:p>
            <a:pPr marL="0" indent="0">
              <a:buNone/>
              <a:defRPr/>
            </a:pPr>
            <a:r>
              <a:rPr lang="es-ES" sz="2000" dirty="0"/>
              <a:t>___ Posición de liderazgo en asociación profesional o académica.</a:t>
            </a:r>
          </a:p>
          <a:p>
            <a:pPr marL="0" indent="0">
              <a:buNone/>
              <a:defRPr/>
            </a:pPr>
            <a:r>
              <a:rPr lang="es-ES" sz="2000" dirty="0"/>
              <a:t>___ Participación en proyectos de servicio en la comunidad u organización profesional.</a:t>
            </a:r>
          </a:p>
          <a:p>
            <a:pPr marL="0" indent="0">
              <a:buNone/>
              <a:defRPr/>
            </a:pPr>
            <a:r>
              <a:rPr lang="es-ES" sz="2000" dirty="0"/>
              <a:t>___ Participación en el análisis y desarrollo de política pública para agencias de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        gobierno</a:t>
            </a:r>
            <a:endParaRPr lang="es-ES" sz="2000" dirty="0"/>
          </a:p>
          <a:p>
            <a:pPr marL="0" indent="0">
              <a:buNone/>
              <a:defRPr/>
            </a:pPr>
            <a:r>
              <a:rPr lang="es-ES" sz="2000" dirty="0"/>
              <a:t>___ Adiestramiento de personal en agencias o instituciones de la comunidad.</a:t>
            </a:r>
          </a:p>
          <a:p>
            <a:pPr marL="0" indent="0">
              <a:buNone/>
              <a:defRPr/>
            </a:pPr>
            <a:r>
              <a:rPr lang="es-ES" sz="2000" dirty="0"/>
              <a:t>___ Orientación o actividad educativa en los medios.</a:t>
            </a:r>
          </a:p>
          <a:p>
            <a:pPr marL="0" indent="0">
              <a:buNone/>
              <a:defRPr/>
            </a:pPr>
            <a:r>
              <a:rPr lang="es-ES" sz="2000" dirty="0"/>
              <a:t>___ Participación en la acreditación de programas o instituciones.</a:t>
            </a:r>
          </a:p>
          <a:p>
            <a:pPr marL="0" indent="0">
              <a:buNone/>
              <a:defRPr/>
            </a:pPr>
            <a:r>
              <a:rPr lang="es-ES" sz="2000" dirty="0"/>
              <a:t>___ Presentación en vistas públicas en la legislatura.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51</a:t>
            </a:fld>
            <a:endParaRPr lang="en-US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404924" y="593118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Continúa</a:t>
            </a:r>
            <a:r>
              <a:rPr lang="en-US" altLang="en-US" i="1" dirty="0" smtClean="0"/>
              <a:t>…</a:t>
            </a:r>
            <a:endParaRPr lang="en-US" altLang="en-US" i="1" dirty="0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5983271" y="575412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7547816" y="575412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42946" y="575412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723225" y="5754121"/>
            <a:ext cx="693032" cy="556591"/>
            <a:chOff x="6450852" y="5267739"/>
            <a:chExt cx="693032" cy="556591"/>
          </a:xfrm>
        </p:grpSpPr>
        <p:sp>
          <p:nvSpPr>
            <p:cNvPr id="19" name="Action Button: Custom 18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6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:Docencia General </a:t>
            </a:r>
            <a:r>
              <a:rPr lang="en-US" b="1" dirty="0" err="1" smtClean="0">
                <a:solidFill>
                  <a:srgbClr val="E46C0A"/>
                </a:solidFill>
              </a:rPr>
              <a:t>Actividades</a:t>
            </a:r>
            <a:r>
              <a:rPr lang="en-US" b="1" dirty="0" smtClean="0">
                <a:solidFill>
                  <a:srgbClr val="E46C0A"/>
                </a:solidFill>
              </a:rPr>
              <a:t> de Servicio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77" y="1816270"/>
            <a:ext cx="8776402" cy="413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US" sz="2400" dirty="0" smtClean="0"/>
              <a:t>38. Actividades de Servicio:</a:t>
            </a:r>
            <a:endParaRPr lang="en-US" sz="2000" dirty="0"/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600" dirty="0"/>
              <a:t>	</a:t>
            </a:r>
            <a:r>
              <a:rPr lang="es-ES" sz="2000" dirty="0"/>
              <a:t>- 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s-ES" sz="2000" dirty="0"/>
              <a:t>- 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s-ES" sz="2000" dirty="0"/>
              <a:t>- 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s-ES" sz="2000" dirty="0"/>
              <a:t>- 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s-ES" sz="2000" dirty="0"/>
              <a:t>- (Describa el documento</a:t>
            </a:r>
            <a:r>
              <a:rPr lang="en-US" sz="2000" dirty="0"/>
              <a:t> y enlace la </a:t>
            </a:r>
            <a:r>
              <a:rPr lang="en-US" sz="2000" dirty="0" err="1"/>
              <a:t>evidencia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  <a:defRPr/>
            </a:pPr>
            <a:endParaRPr lang="es-E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52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3" y="5754121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68" y="5754121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398" y="5754121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77" y="5754121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9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E46C0A"/>
                </a:solidFill>
              </a:rPr>
              <a:t>Docencia</a:t>
            </a:r>
            <a:r>
              <a:rPr lang="en-US" b="1" dirty="0" smtClean="0">
                <a:solidFill>
                  <a:srgbClr val="E46C0A"/>
                </a:solidFill>
              </a:rPr>
              <a:t> General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41" y="1366415"/>
            <a:ext cx="8353585" cy="3185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err="1" smtClean="0"/>
              <a:t>Resumen</a:t>
            </a:r>
            <a:r>
              <a:rPr lang="en-US" sz="2400" b="1" dirty="0" smtClean="0"/>
              <a:t> de la Evaluación en el </a:t>
            </a:r>
            <a:r>
              <a:rPr lang="en-US" sz="2400" b="1" dirty="0" err="1" smtClean="0"/>
              <a:t>Área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Docencia</a:t>
            </a:r>
            <a:r>
              <a:rPr lang="en-US" sz="2400" b="1" dirty="0" smtClean="0"/>
              <a:t> General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(</a:t>
            </a:r>
            <a:r>
              <a:rPr lang="en-US" sz="2400" dirty="0" err="1" smtClean="0"/>
              <a:t>Describa</a:t>
            </a:r>
            <a:r>
              <a:rPr lang="en-US" sz="2400" dirty="0" smtClean="0"/>
              <a:t> y enlace el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53</a:t>
            </a:fld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3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RCMsmall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38" y="0"/>
            <a:ext cx="672617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3859" y="2570812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chemeClr val="accent6">
                    <a:lumMod val="75000"/>
                  </a:schemeClr>
                </a:solidFill>
              </a:rPr>
              <a:t>Enseñanza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84514"/>
            <a:ext cx="79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E46C0A"/>
                </a:solidFill>
              </a:rPr>
              <a:t>U  N  I  V  E  R  S  I  D  A  D       D  E       P  U  E  R  T  O    R  I  C O</a:t>
            </a:r>
            <a:endParaRPr lang="en-US" sz="2400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4-10-29 at 8.3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8" y="0"/>
            <a:ext cx="1953020" cy="134391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5710898" y="526773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275443" y="526773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070573" y="526773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50852" y="5267739"/>
            <a:ext cx="693032" cy="556591"/>
            <a:chOff x="6450852" y="5267739"/>
            <a:chExt cx="693032" cy="556591"/>
          </a:xfrm>
        </p:grpSpPr>
        <p:sp>
          <p:nvSpPr>
            <p:cNvPr id="15" name="Action Button: Custom 14">
              <a:hlinkClick r:id="rId4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4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4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Calidad del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> de los </a:t>
            </a:r>
            <a:r>
              <a:rPr lang="en-US" b="1" dirty="0" err="1" smtClean="0">
                <a:solidFill>
                  <a:srgbClr val="E46C0A"/>
                </a:solidFill>
              </a:rPr>
              <a:t>Cursos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contenido</a:t>
            </a:r>
            <a:r>
              <a:rPr lang="en-US" dirty="0" smtClean="0"/>
              <a:t> </a:t>
            </a:r>
            <a:r>
              <a:rPr lang="en-US" dirty="0" err="1" smtClean="0"/>
              <a:t>presentado</a:t>
            </a:r>
            <a:r>
              <a:rPr lang="en-US" dirty="0" smtClean="0"/>
              <a:t> en los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actualizado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Par A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 smtClean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Par C</a:t>
            </a:r>
          </a:p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	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 startAt="4"/>
            </a:pPr>
            <a:r>
              <a:rPr lang="en-US" dirty="0" smtClean="0"/>
              <a:t>Supervisor</a:t>
            </a:r>
          </a:p>
          <a:p>
            <a:pPr marL="1771650" lvl="3" indent="-457200">
              <a:buFont typeface="+mj-lt"/>
              <a:buAutoNum type="alphaLcPeriod"/>
            </a:pPr>
            <a:r>
              <a:rPr lang="en-US" dirty="0" smtClean="0"/>
              <a:t>Labor 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2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Calidad del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> de los </a:t>
            </a:r>
            <a:r>
              <a:rPr lang="en-US" b="1" dirty="0" err="1" smtClean="0">
                <a:solidFill>
                  <a:srgbClr val="E46C0A"/>
                </a:solidFill>
              </a:rPr>
              <a:t>Cursos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2. Las </a:t>
            </a:r>
            <a:r>
              <a:rPr lang="en-US" dirty="0" err="1" smtClean="0"/>
              <a:t>lecturas</a:t>
            </a:r>
            <a:r>
              <a:rPr lang="en-US" dirty="0" smtClean="0"/>
              <a:t> </a:t>
            </a:r>
            <a:r>
              <a:rPr lang="en-US" dirty="0" err="1" smtClean="0"/>
              <a:t>asignadas</a:t>
            </a:r>
            <a:r>
              <a:rPr lang="en-US" dirty="0" smtClean="0"/>
              <a:t> en los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actualizadas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857250" lvl="2" indent="0">
              <a:buNone/>
            </a:pPr>
            <a:r>
              <a:rPr lang="en-US" dirty="0"/>
              <a:t>		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 startAt="4"/>
            </a:pPr>
            <a:r>
              <a:rPr lang="en-US" dirty="0"/>
              <a:t>Supervisor</a:t>
            </a:r>
          </a:p>
          <a:p>
            <a:pPr marL="1771650" lvl="3" indent="-457200">
              <a:buFont typeface="+mj-lt"/>
              <a:buAutoNum type="alphaLcPeriod"/>
            </a:pPr>
            <a:r>
              <a:rPr lang="en-US" dirty="0"/>
              <a:t>Labor 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3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Calidad del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> de los </a:t>
            </a:r>
            <a:r>
              <a:rPr lang="en-US" b="1" dirty="0" err="1" smtClean="0">
                <a:solidFill>
                  <a:srgbClr val="E46C0A"/>
                </a:solidFill>
              </a:rPr>
              <a:t>Cursos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3. La </a:t>
            </a:r>
            <a:r>
              <a:rPr lang="en-US" dirty="0" err="1" smtClean="0"/>
              <a:t>profundidad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lecturas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utilizados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apropiado</a:t>
            </a:r>
            <a:r>
              <a:rPr lang="en-US" dirty="0" smtClean="0"/>
              <a:t> para el </a:t>
            </a:r>
            <a:r>
              <a:rPr lang="en-US" dirty="0" err="1" smtClean="0"/>
              <a:t>nivel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857250" lvl="2" indent="0">
              <a:buNone/>
            </a:pPr>
            <a:r>
              <a:rPr lang="en-US" dirty="0"/>
              <a:t>		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 startAt="4"/>
            </a:pPr>
            <a:r>
              <a:rPr lang="en-US" dirty="0"/>
              <a:t>Supervisor</a:t>
            </a:r>
          </a:p>
          <a:p>
            <a:pPr marL="1771650" lvl="3" indent="-457200">
              <a:buFont typeface="+mj-lt"/>
              <a:buAutoNum type="alphaLcPeriod"/>
            </a:pPr>
            <a:r>
              <a:rPr lang="en-US" dirty="0"/>
              <a:t>Labor 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5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Calidad del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> de los </a:t>
            </a:r>
            <a:r>
              <a:rPr lang="en-US" b="1" dirty="0" err="1" smtClean="0">
                <a:solidFill>
                  <a:srgbClr val="E46C0A"/>
                </a:solidFill>
              </a:rPr>
              <a:t>Cursos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9517"/>
            <a:ext cx="8992646" cy="404522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4. Los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utilizados</a:t>
            </a:r>
            <a:r>
              <a:rPr lang="en-US" dirty="0" smtClean="0"/>
              <a:t> en los </a:t>
            </a:r>
            <a:r>
              <a:rPr lang="en-US" dirty="0" err="1" smtClean="0"/>
              <a:t>cursos</a:t>
            </a:r>
            <a:r>
              <a:rPr lang="en-US" dirty="0" smtClean="0"/>
              <a:t> son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apropiados</a:t>
            </a:r>
            <a:r>
              <a:rPr lang="en-US" dirty="0" smtClean="0"/>
              <a:t> para el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académico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Estudiantes</a:t>
            </a:r>
          </a:p>
          <a:p>
            <a:pPr marL="1657350" lvl="3" indent="-342900">
              <a:buFontTx/>
              <a:buChar char="-"/>
            </a:pPr>
            <a:r>
              <a:rPr lang="en-US" dirty="0" smtClean="0"/>
              <a:t>(Indicar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Perido</a:t>
            </a:r>
            <a:r>
              <a:rPr lang="en-US" dirty="0" smtClean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(Indicar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Perido</a:t>
            </a:r>
            <a:r>
              <a:rPr lang="en-US" dirty="0" smtClean="0"/>
              <a:t>)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 smtClean="0"/>
              <a:t>Par B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Par C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3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Calidad del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> de los </a:t>
            </a:r>
            <a:r>
              <a:rPr lang="en-US" b="1" dirty="0" err="1" smtClean="0">
                <a:solidFill>
                  <a:srgbClr val="E46C0A"/>
                </a:solidFill>
              </a:rPr>
              <a:t>Cursos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5. Los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utilizados</a:t>
            </a:r>
            <a:r>
              <a:rPr lang="en-US" dirty="0" smtClean="0"/>
              <a:t> en los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 </a:t>
            </a:r>
            <a:r>
              <a:rPr lang="en-US" dirty="0" err="1" smtClean="0"/>
              <a:t>distintos</a:t>
            </a:r>
            <a:r>
              <a:rPr lang="en-US" dirty="0" smtClean="0"/>
              <a:t> </a:t>
            </a:r>
            <a:r>
              <a:rPr lang="en-US" dirty="0" err="1" smtClean="0"/>
              <a:t>puntos</a:t>
            </a:r>
            <a:r>
              <a:rPr lang="en-US" dirty="0" smtClean="0"/>
              <a:t> de vista o </a:t>
            </a:r>
            <a:r>
              <a:rPr lang="en-US" dirty="0" err="1" smtClean="0"/>
              <a:t>enfoques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con el campo de </a:t>
            </a: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enseñado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Par A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 smtClean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Par C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59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0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/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Documentos </a:t>
            </a:r>
            <a:r>
              <a:rPr lang="en-US" b="1" dirty="0" err="1" smtClean="0">
                <a:solidFill>
                  <a:srgbClr val="E46C0A"/>
                </a:solidFill>
              </a:rPr>
              <a:t>Administrativos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156792"/>
            <a:ext cx="8535446" cy="4045226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s-PR" dirty="0" smtClean="0"/>
              <a:t>Documentos Requeridos al Candidato para ser considerado para Asenso en Rango Acad</a:t>
            </a:r>
            <a:r>
              <a:rPr lang="en-US" dirty="0" err="1" smtClean="0"/>
              <a:t>émico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Carta del </a:t>
            </a:r>
            <a:r>
              <a:rPr lang="en-US" dirty="0" err="1" smtClean="0"/>
              <a:t>Facultativo</a:t>
            </a:r>
            <a:r>
              <a:rPr lang="en-US" dirty="0" smtClean="0"/>
              <a:t> al Director de </a:t>
            </a:r>
            <a:r>
              <a:rPr lang="en-US" dirty="0" err="1" smtClean="0"/>
              <a:t>Departamento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Carta del Director de </a:t>
            </a:r>
            <a:r>
              <a:rPr lang="en-US" dirty="0" err="1" smtClean="0"/>
              <a:t>Departamento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Carta del </a:t>
            </a:r>
            <a:r>
              <a:rPr lang="en-US" dirty="0" err="1" smtClean="0"/>
              <a:t>Comité</a:t>
            </a:r>
            <a:r>
              <a:rPr lang="en-US" dirty="0" smtClean="0"/>
              <a:t> de Personal </a:t>
            </a:r>
            <a:r>
              <a:rPr lang="en-US" dirty="0" err="1" smtClean="0"/>
              <a:t>Departamental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Carta del </a:t>
            </a:r>
            <a:r>
              <a:rPr lang="en-US" dirty="0" err="1" smtClean="0"/>
              <a:t>Comité</a:t>
            </a:r>
            <a:r>
              <a:rPr lang="en-US" dirty="0" smtClean="0"/>
              <a:t> de Personal de </a:t>
            </a:r>
            <a:r>
              <a:rPr lang="en-US" dirty="0" err="1" smtClean="0"/>
              <a:t>Facultad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Carta del </a:t>
            </a:r>
            <a:r>
              <a:rPr lang="en-US" dirty="0" err="1" smtClean="0"/>
              <a:t>Decano</a:t>
            </a:r>
            <a:r>
              <a:rPr lang="en-US" dirty="0" smtClean="0"/>
              <a:t> de </a:t>
            </a:r>
            <a:r>
              <a:rPr lang="en-US" dirty="0" err="1" smtClean="0"/>
              <a:t>Facultad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70383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710898" y="5715207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275443" y="5715207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70573" y="5715207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450852" y="5715207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5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Calidad del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> de los </a:t>
            </a:r>
            <a:r>
              <a:rPr lang="en-US" b="1" dirty="0" err="1" smtClean="0">
                <a:solidFill>
                  <a:srgbClr val="E46C0A"/>
                </a:solidFill>
              </a:rPr>
              <a:t>Cursos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6. El </a:t>
            </a:r>
            <a:r>
              <a:rPr lang="en-US" dirty="0" err="1" smtClean="0"/>
              <a:t>contenido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pertinente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metas</a:t>
            </a:r>
            <a:r>
              <a:rPr lang="en-US" dirty="0" smtClean="0"/>
              <a:t> y el </a:t>
            </a:r>
            <a:r>
              <a:rPr lang="en-US" dirty="0" err="1" smtClean="0"/>
              <a:t>curriculo</a:t>
            </a:r>
            <a:r>
              <a:rPr lang="en-US" dirty="0" smtClean="0"/>
              <a:t> del </a:t>
            </a:r>
            <a:r>
              <a:rPr lang="en-US" dirty="0" err="1" smtClean="0"/>
              <a:t>programa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	Estudiantes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(Indicar </a:t>
            </a:r>
            <a:r>
              <a:rPr lang="en-US" dirty="0" smtClean="0"/>
              <a:t>Evaluación de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 smtClean="0"/>
              <a:t>Periodo</a:t>
            </a:r>
            <a:r>
              <a:rPr lang="en-US" dirty="0"/>
              <a:t>)</a:t>
            </a:r>
          </a:p>
          <a:p>
            <a:pPr marL="1657350" lvl="3" indent="-342900">
              <a:buFontTx/>
              <a:buChar char="-"/>
            </a:pPr>
            <a:r>
              <a:rPr lang="en-US" dirty="0"/>
              <a:t>(Indicar </a:t>
            </a:r>
            <a:r>
              <a:rPr lang="en-US" dirty="0" smtClean="0"/>
              <a:t>Evaluación de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 smtClean="0"/>
              <a:t>Periodo</a:t>
            </a:r>
            <a:r>
              <a:rPr lang="en-US" dirty="0"/>
              <a:t>)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Par C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 smtClean="0">
                <a:solidFill>
                  <a:srgbClr val="E46C0A"/>
                </a:solidFill>
              </a:rPr>
              <a:t>Calidad del </a:t>
            </a:r>
            <a:r>
              <a:rPr lang="en-US" sz="4000" b="1" dirty="0" err="1" smtClean="0">
                <a:solidFill>
                  <a:srgbClr val="E46C0A"/>
                </a:solidFill>
              </a:rPr>
              <a:t>Diseño</a:t>
            </a:r>
            <a:r>
              <a:rPr lang="en-US" sz="4000" b="1" dirty="0" smtClean="0">
                <a:solidFill>
                  <a:srgbClr val="E46C0A"/>
                </a:solidFill>
              </a:rPr>
              <a:t> y </a:t>
            </a:r>
            <a:r>
              <a:rPr lang="en-US" sz="4000" b="1" dirty="0" err="1" smtClean="0">
                <a:solidFill>
                  <a:srgbClr val="E46C0A"/>
                </a:solidFill>
              </a:rPr>
              <a:t>Desarrollo</a:t>
            </a:r>
            <a:r>
              <a:rPr lang="en-US" sz="4000" b="1" dirty="0" smtClean="0">
                <a:solidFill>
                  <a:srgbClr val="E46C0A"/>
                </a:solidFill>
              </a:rPr>
              <a:t> de los </a:t>
            </a:r>
            <a:r>
              <a:rPr lang="en-US" sz="4000" b="1" dirty="0" err="1" smtClean="0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7. Las </a:t>
            </a:r>
            <a:r>
              <a:rPr lang="en-US" dirty="0" err="1" smtClean="0"/>
              <a:t>metas</a:t>
            </a:r>
            <a:r>
              <a:rPr lang="en-US" dirty="0" smtClean="0"/>
              <a:t> y </a:t>
            </a:r>
            <a:r>
              <a:rPr lang="en-US" dirty="0" err="1" smtClean="0"/>
              <a:t>objetivos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claros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8. Los </a:t>
            </a:r>
            <a:r>
              <a:rPr lang="en-US" dirty="0" err="1" smtClean="0"/>
              <a:t>objetivos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8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9</a:t>
            </a:r>
            <a:r>
              <a:rPr lang="en-US" dirty="0" smtClean="0"/>
              <a:t>. Las </a:t>
            </a:r>
            <a:r>
              <a:rPr lang="en-US" dirty="0" err="1" smtClean="0"/>
              <a:t>metas</a:t>
            </a:r>
            <a:r>
              <a:rPr lang="en-US" dirty="0" smtClean="0"/>
              <a:t> y </a:t>
            </a:r>
            <a:r>
              <a:rPr lang="en-US" dirty="0" err="1" smtClean="0"/>
              <a:t>objetivos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 son </a:t>
            </a:r>
            <a:r>
              <a:rPr lang="en-US" dirty="0" err="1" smtClean="0"/>
              <a:t>alcanzables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de </a:t>
            </a:r>
            <a:r>
              <a:rPr lang="en-US" dirty="0" err="1" smtClean="0"/>
              <a:t>acuerdo</a:t>
            </a:r>
            <a:r>
              <a:rPr lang="en-US" dirty="0" smtClean="0"/>
              <a:t> con el </a:t>
            </a:r>
            <a:r>
              <a:rPr lang="en-US" dirty="0" err="1" smtClean="0"/>
              <a:t>nivel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1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10. Hay </a:t>
            </a:r>
            <a:r>
              <a:rPr lang="en-US" dirty="0" err="1" smtClean="0"/>
              <a:t>clara</a:t>
            </a: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entre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y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r>
              <a:rPr lang="en-US" dirty="0" smtClean="0"/>
              <a:t> y los </a:t>
            </a:r>
            <a:r>
              <a:rPr lang="en-US" dirty="0" err="1" smtClean="0"/>
              <a:t>objetivos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8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11. Las </a:t>
            </a:r>
            <a:r>
              <a:rPr lang="en-US" dirty="0" err="1" smtClean="0"/>
              <a:t>actividades</a:t>
            </a:r>
            <a:r>
              <a:rPr lang="en-US" dirty="0" smtClean="0"/>
              <a:t> y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facilitan</a:t>
            </a:r>
            <a:r>
              <a:rPr lang="en-US" dirty="0" smtClean="0"/>
              <a:t> el </a:t>
            </a:r>
            <a:r>
              <a:rPr lang="en-US" dirty="0" err="1" smtClean="0"/>
              <a:t>logro</a:t>
            </a:r>
            <a:r>
              <a:rPr lang="en-US" dirty="0" smtClean="0"/>
              <a:t> de los </a:t>
            </a:r>
            <a:r>
              <a:rPr lang="en-US" dirty="0" err="1" smtClean="0"/>
              <a:t>objetivos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12. La </a:t>
            </a:r>
            <a:r>
              <a:rPr lang="en-US" dirty="0" err="1" smtClean="0"/>
              <a:t>organización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facilita</a:t>
            </a:r>
            <a:r>
              <a:rPr lang="en-US" dirty="0" smtClean="0"/>
              <a:t> el </a:t>
            </a:r>
            <a:r>
              <a:rPr lang="en-US" dirty="0" err="1" smtClean="0"/>
              <a:t>logro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de los </a:t>
            </a:r>
            <a:r>
              <a:rPr lang="en-US" dirty="0" err="1" smtClean="0"/>
              <a:t>objetivos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5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13. Los </a:t>
            </a:r>
            <a:r>
              <a:rPr lang="en-US" dirty="0" err="1" smtClean="0"/>
              <a:t>tópicos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 se </a:t>
            </a:r>
            <a:r>
              <a:rPr lang="en-US" dirty="0" err="1" smtClean="0"/>
              <a:t>presentan</a:t>
            </a:r>
            <a:r>
              <a:rPr lang="en-US" dirty="0" smtClean="0"/>
              <a:t> en forma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lógica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14. Los </a:t>
            </a:r>
            <a:r>
              <a:rPr lang="en-US" dirty="0" err="1" smtClean="0"/>
              <a:t>tópicos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 se </a:t>
            </a:r>
            <a:r>
              <a:rPr lang="en-US" dirty="0" err="1" smtClean="0"/>
              <a:t>presentan</a:t>
            </a:r>
            <a:r>
              <a:rPr lang="en-US" dirty="0" smtClean="0"/>
              <a:t> en forma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coherente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1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15. El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dificultad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asignadas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a </a:t>
            </a:r>
            <a:r>
              <a:rPr lang="en-US" dirty="0" err="1" smtClean="0"/>
              <a:t>tono</a:t>
            </a:r>
            <a:r>
              <a:rPr lang="en-US" dirty="0" smtClean="0"/>
              <a:t> con el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académico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Par </a:t>
            </a:r>
            <a:r>
              <a:rPr lang="en-US" dirty="0"/>
              <a:t>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69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2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/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Documentos </a:t>
            </a:r>
            <a:r>
              <a:rPr lang="en-US" b="1" dirty="0" err="1" smtClean="0">
                <a:solidFill>
                  <a:srgbClr val="E46C0A"/>
                </a:solidFill>
              </a:rPr>
              <a:t>Administrativos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493686"/>
            <a:ext cx="8535446" cy="4045226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dirty="0" err="1" smtClean="0"/>
              <a:t>Distribución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en la Evaluación </a:t>
            </a:r>
            <a:r>
              <a:rPr lang="en-US" dirty="0" err="1" smtClean="0"/>
              <a:t>Sumativa</a:t>
            </a:r>
            <a:r>
              <a:rPr lang="en-US" dirty="0" smtClean="0"/>
              <a:t> del Personal </a:t>
            </a:r>
            <a:r>
              <a:rPr lang="en-US" dirty="0" err="1" smtClean="0"/>
              <a:t>Docente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a la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Académica</a:t>
            </a:r>
            <a:r>
              <a:rPr lang="en-US" dirty="0" smtClean="0"/>
              <a:t> </a:t>
            </a:r>
            <a:r>
              <a:rPr lang="en-US" dirty="0" err="1" smtClean="0"/>
              <a:t>asignada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70383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924903" y="5656843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489448" y="5656843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284578" y="5656843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664857" y="5656843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0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4000" b="1" dirty="0">
                <a:solidFill>
                  <a:srgbClr val="E46C0A"/>
                </a:solidFill>
              </a:rPr>
              <a:t>Calidad del </a:t>
            </a:r>
            <a:r>
              <a:rPr lang="en-US" sz="4000" b="1" dirty="0" err="1">
                <a:solidFill>
                  <a:srgbClr val="E46C0A"/>
                </a:solidFill>
              </a:rPr>
              <a:t>Diseño</a:t>
            </a:r>
            <a:r>
              <a:rPr lang="en-US" sz="4000" b="1" dirty="0">
                <a:solidFill>
                  <a:srgbClr val="E46C0A"/>
                </a:solidFill>
              </a:rPr>
              <a:t> y </a:t>
            </a:r>
            <a:r>
              <a:rPr lang="en-US" sz="4000" b="1" dirty="0" err="1">
                <a:solidFill>
                  <a:srgbClr val="E46C0A"/>
                </a:solidFill>
              </a:rPr>
              <a:t>Desarrollo</a:t>
            </a:r>
            <a:r>
              <a:rPr lang="en-US" sz="4000" b="1" dirty="0">
                <a:solidFill>
                  <a:srgbClr val="E46C0A"/>
                </a:solidFill>
              </a:rPr>
              <a:t> de los </a:t>
            </a:r>
            <a:r>
              <a:rPr lang="en-US" sz="4000" b="1" dirty="0" err="1">
                <a:solidFill>
                  <a:srgbClr val="E46C0A"/>
                </a:solidFill>
              </a:rPr>
              <a:t>Cursos</a:t>
            </a:r>
            <a:endParaRPr lang="en-US" sz="31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16. 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provee</a:t>
            </a:r>
            <a:r>
              <a:rPr lang="en-US" dirty="0" smtClean="0"/>
              <a:t> para </a:t>
            </a:r>
            <a:r>
              <a:rPr lang="en-US" dirty="0" err="1" smtClean="0"/>
              <a:t>llevar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y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asignadas</a:t>
            </a:r>
            <a:r>
              <a:rPr lang="en-US" dirty="0" smtClean="0"/>
              <a:t> se </a:t>
            </a:r>
            <a:r>
              <a:rPr lang="en-US" dirty="0" err="1" smtClean="0"/>
              <a:t>ajusta</a:t>
            </a:r>
            <a:r>
              <a:rPr lang="en-US" dirty="0" smtClean="0"/>
              <a:t> al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dificultad</a:t>
            </a:r>
            <a:r>
              <a:rPr lang="en-US" dirty="0" smtClean="0"/>
              <a:t> de </a:t>
            </a:r>
            <a:r>
              <a:rPr lang="en-US" dirty="0" err="1" smtClean="0"/>
              <a:t>éstas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Estudiantes</a:t>
            </a:r>
            <a:endParaRPr lang="en-US" dirty="0"/>
          </a:p>
          <a:p>
            <a:pPr marL="1314450" lvl="3" indent="0">
              <a:buNone/>
            </a:pP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 smtClean="0"/>
              <a:t>Par </a:t>
            </a:r>
            <a:r>
              <a:rPr lang="en-US" dirty="0"/>
              <a:t>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2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sz="3600" b="1" dirty="0" err="1" smtClean="0">
                <a:solidFill>
                  <a:srgbClr val="E46C0A"/>
                </a:solidFill>
              </a:rPr>
              <a:t>Modo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Instrucción</a:t>
            </a:r>
            <a:r>
              <a:rPr lang="en-US" sz="3600" b="1" dirty="0" smtClean="0">
                <a:solidFill>
                  <a:srgbClr val="E46C0A"/>
                </a:solidFill>
              </a:rPr>
              <a:t> y </a:t>
            </a:r>
            <a:r>
              <a:rPr lang="en-US" sz="3600" b="1" dirty="0" err="1" smtClean="0">
                <a:solidFill>
                  <a:srgbClr val="E46C0A"/>
                </a:solidFill>
              </a:rPr>
              <a:t>Ambiente</a:t>
            </a:r>
            <a:r>
              <a:rPr lang="en-US" sz="3600" b="1" dirty="0" smtClean="0">
                <a:solidFill>
                  <a:srgbClr val="E46C0A"/>
                </a:solidFill>
              </a:rPr>
              <a:t> de </a:t>
            </a:r>
            <a:r>
              <a:rPr lang="en-US" sz="3600" b="1" dirty="0" err="1" smtClean="0">
                <a:solidFill>
                  <a:srgbClr val="E46C0A"/>
                </a:solidFill>
              </a:rPr>
              <a:t>Aprendizaje</a:t>
            </a:r>
            <a:endParaRPr lang="en-US" sz="27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17.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presenta</a:t>
            </a:r>
            <a:r>
              <a:rPr lang="en-US" dirty="0" smtClean="0"/>
              <a:t> </a:t>
            </a:r>
            <a:r>
              <a:rPr lang="en-US" dirty="0" err="1" smtClean="0"/>
              <a:t>claramente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los </a:t>
            </a:r>
            <a:r>
              <a:rPr lang="en-US" dirty="0" err="1" smtClean="0"/>
              <a:t>objetivos</a:t>
            </a:r>
            <a:r>
              <a:rPr lang="en-US" dirty="0" smtClean="0"/>
              <a:t> o </a:t>
            </a:r>
            <a:r>
              <a:rPr lang="en-US" dirty="0" err="1" smtClean="0"/>
              <a:t>expectativas</a:t>
            </a:r>
            <a:r>
              <a:rPr lang="en-US" dirty="0" smtClean="0"/>
              <a:t> de los </a:t>
            </a:r>
            <a:r>
              <a:rPr lang="en-US" dirty="0" err="1" smtClean="0"/>
              <a:t>cursos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Estudiantes</a:t>
            </a:r>
            <a:endParaRPr lang="en-US" dirty="0"/>
          </a:p>
          <a:p>
            <a:pPr marL="1314450" lvl="3" indent="0">
              <a:buNone/>
            </a:pP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endParaRPr lang="en-US" dirty="0" smtClean="0"/>
          </a:p>
          <a:p>
            <a:pPr marL="1314450" lvl="3" indent="0">
              <a:buNone/>
            </a:pP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endParaRPr lang="en-US" dirty="0" smtClean="0"/>
          </a:p>
          <a:p>
            <a:pPr marL="1314450" lvl="3" indent="0">
              <a:buNone/>
            </a:pP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46C0A"/>
                </a:solidFill>
              </a:rPr>
              <a:t>Tabla de </a:t>
            </a:r>
            <a:r>
              <a:rPr lang="en-US" b="1" dirty="0" err="1">
                <a:solidFill>
                  <a:srgbClr val="E46C0A"/>
                </a:solidFill>
              </a:rPr>
              <a:t>Contenido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r>
              <a:rPr lang="en-US" b="1" dirty="0" err="1" smtClean="0">
                <a:solidFill>
                  <a:srgbClr val="E46C0A"/>
                </a:solidFill>
              </a:rPr>
              <a:t>Enseñanza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b="1" dirty="0">
                <a:solidFill>
                  <a:srgbClr val="E46C0A"/>
                </a:solidFill>
              </a:rPr>
              <a:t/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sz="3600" b="1" dirty="0" err="1">
                <a:solidFill>
                  <a:srgbClr val="E46C0A"/>
                </a:solidFill>
              </a:rPr>
              <a:t>Modo</a:t>
            </a:r>
            <a:r>
              <a:rPr lang="en-US" sz="3600" b="1" dirty="0">
                <a:solidFill>
                  <a:srgbClr val="E46C0A"/>
                </a:solidFill>
              </a:rPr>
              <a:t> de </a:t>
            </a:r>
            <a:r>
              <a:rPr lang="en-US" sz="3600" b="1" dirty="0" err="1">
                <a:solidFill>
                  <a:srgbClr val="E46C0A"/>
                </a:solidFill>
              </a:rPr>
              <a:t>Instrucción</a:t>
            </a:r>
            <a:r>
              <a:rPr lang="en-US" sz="3600" b="1" dirty="0">
                <a:solidFill>
                  <a:srgbClr val="E46C0A"/>
                </a:solidFill>
              </a:rPr>
              <a:t> y </a:t>
            </a:r>
            <a:r>
              <a:rPr lang="en-US" sz="3600" b="1" dirty="0" err="1">
                <a:solidFill>
                  <a:srgbClr val="E46C0A"/>
                </a:solidFill>
              </a:rPr>
              <a:t>Ambiente</a:t>
            </a:r>
            <a:r>
              <a:rPr lang="en-US" sz="3600" b="1" dirty="0">
                <a:solidFill>
                  <a:srgbClr val="E46C0A"/>
                </a:solidFill>
              </a:rPr>
              <a:t> de </a:t>
            </a:r>
            <a:r>
              <a:rPr lang="en-US" sz="3600" b="1" dirty="0" err="1">
                <a:solidFill>
                  <a:srgbClr val="E46C0A"/>
                </a:solidFill>
              </a:rPr>
              <a:t>Aprendizaje</a:t>
            </a:r>
            <a:endParaRPr lang="en-US" sz="22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18.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comunica</a:t>
            </a:r>
            <a:r>
              <a:rPr lang="en-US" dirty="0" smtClean="0"/>
              <a:t> </a:t>
            </a:r>
            <a:r>
              <a:rPr lang="en-US" dirty="0" err="1" smtClean="0"/>
              <a:t>claramente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responsabilidades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 en los </a:t>
            </a:r>
            <a:r>
              <a:rPr lang="en-US" dirty="0" err="1" smtClean="0"/>
              <a:t>cursos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Estudiantes</a:t>
            </a:r>
            <a:endParaRPr lang="en-US" dirty="0"/>
          </a:p>
          <a:p>
            <a:pPr marL="1314450" lvl="3" indent="0">
              <a:buNone/>
            </a:pP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endParaRPr lang="en-US" dirty="0" smtClean="0"/>
          </a:p>
          <a:p>
            <a:pPr marL="1314450" lvl="3" indent="0">
              <a:buNone/>
            </a:pP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endParaRPr lang="en-US" dirty="0" smtClean="0"/>
          </a:p>
          <a:p>
            <a:pPr marL="1314450" lvl="3" indent="0">
              <a:buNone/>
            </a:pP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2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19.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facilita</a:t>
            </a:r>
            <a:r>
              <a:rPr lang="en-US" dirty="0" smtClean="0"/>
              <a:t> el </a:t>
            </a:r>
            <a:r>
              <a:rPr lang="en-US" dirty="0" err="1" smtClean="0"/>
              <a:t>aprendizaje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la </a:t>
            </a:r>
            <a:r>
              <a:rPr lang="en-US" dirty="0" err="1" smtClean="0"/>
              <a:t>utilización</a:t>
            </a:r>
            <a:r>
              <a:rPr lang="en-US" dirty="0" smtClean="0"/>
              <a:t> de </a:t>
            </a:r>
            <a:r>
              <a:rPr lang="en-US" dirty="0" err="1" smtClean="0"/>
              <a:t>métodos</a:t>
            </a:r>
            <a:r>
              <a:rPr lang="en-US" dirty="0" smtClean="0"/>
              <a:t> y </a:t>
            </a:r>
            <a:r>
              <a:rPr lang="en-US" dirty="0" err="1" smtClean="0"/>
              <a:t>técnicas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Estudiantes</a:t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 smtClean="0"/>
              <a:t>Par A</a:t>
            </a:r>
            <a:endParaRPr lang="en-US" dirty="0"/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 smtClean="0"/>
              <a:t>Par B</a:t>
            </a:r>
            <a:endParaRPr lang="en-US" dirty="0"/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Par C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354150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20.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demuestra</a:t>
            </a:r>
            <a:r>
              <a:rPr lang="en-US" dirty="0" smtClean="0"/>
              <a:t> </a:t>
            </a:r>
            <a:r>
              <a:rPr lang="en-US" dirty="0" err="1" smtClean="0"/>
              <a:t>dominio</a:t>
            </a:r>
            <a:r>
              <a:rPr lang="en-US" dirty="0" smtClean="0"/>
              <a:t> de los </a:t>
            </a:r>
            <a:r>
              <a:rPr lang="en-US" dirty="0" err="1" smtClean="0"/>
              <a:t>métodos</a:t>
            </a:r>
            <a:r>
              <a:rPr lang="en-US" dirty="0" smtClean="0"/>
              <a:t> y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técnicas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61014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8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21.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demuestra</a:t>
            </a:r>
            <a:r>
              <a:rPr lang="en-US" dirty="0" smtClean="0"/>
              <a:t> </a:t>
            </a:r>
            <a:r>
              <a:rPr lang="en-US" dirty="0" err="1" smtClean="0"/>
              <a:t>dominio</a:t>
            </a:r>
            <a:r>
              <a:rPr lang="en-US" dirty="0" smtClean="0"/>
              <a:t> del </a:t>
            </a:r>
            <a:r>
              <a:rPr lang="en-US" dirty="0" err="1" smtClean="0"/>
              <a:t>contenido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destrezas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adquirir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22.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explica</a:t>
            </a:r>
            <a:r>
              <a:rPr lang="en-US" dirty="0" smtClean="0"/>
              <a:t> con </a:t>
            </a:r>
            <a:r>
              <a:rPr lang="en-US" dirty="0" err="1" smtClean="0"/>
              <a:t>claridad</a:t>
            </a:r>
            <a:r>
              <a:rPr lang="en-US" dirty="0" smtClean="0"/>
              <a:t> los </a:t>
            </a:r>
            <a:r>
              <a:rPr lang="en-US" dirty="0" err="1" smtClean="0"/>
              <a:t>conceptos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principios</a:t>
            </a:r>
            <a:r>
              <a:rPr lang="en-US" dirty="0" smtClean="0"/>
              <a:t> y </a:t>
            </a:r>
            <a:r>
              <a:rPr lang="en-US" dirty="0" err="1" smtClean="0"/>
              <a:t>procedimientos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4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23.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sugerencias</a:t>
            </a:r>
            <a:r>
              <a:rPr lang="en-US" dirty="0" smtClean="0"/>
              <a:t> de los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estudiantes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3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24.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estimula</a:t>
            </a:r>
            <a:r>
              <a:rPr lang="en-US" dirty="0" smtClean="0"/>
              <a:t> la </a:t>
            </a:r>
            <a:r>
              <a:rPr lang="en-US" dirty="0" err="1" smtClean="0"/>
              <a:t>discusión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25.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demuestra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actitudes</a:t>
            </a:r>
            <a:r>
              <a:rPr lang="en-US" dirty="0" smtClean="0"/>
              <a:t> y </a:t>
            </a:r>
            <a:r>
              <a:rPr lang="en-US" dirty="0" err="1" smtClean="0"/>
              <a:t>conducta</a:t>
            </a:r>
            <a:r>
              <a:rPr lang="en-US" dirty="0" smtClean="0"/>
              <a:t> </a:t>
            </a:r>
            <a:r>
              <a:rPr lang="en-US" dirty="0" err="1" smtClean="0"/>
              <a:t>ética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adquirir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 smtClean="0"/>
              <a:t>Par B</a:t>
            </a:r>
          </a:p>
          <a:p>
            <a:pPr marL="1314450" lvl="3" indent="0">
              <a:buNone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2" indent="-457200">
              <a:buFont typeface="+mj-lt"/>
              <a:buAutoNum type="alphaLcPeriod"/>
            </a:pPr>
            <a:r>
              <a:rPr lang="en-US" dirty="0" smtClean="0"/>
              <a:t>Par C </a:t>
            </a:r>
          </a:p>
          <a:p>
            <a:pPr marL="857250" lvl="2" indent="0">
              <a:buNone/>
            </a:pPr>
            <a:r>
              <a:rPr lang="en-US" dirty="0" smtClean="0"/>
              <a:t>		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 smtClean="0"/>
              <a:t>Supervisor</a:t>
            </a:r>
            <a:endParaRPr lang="en-US" dirty="0"/>
          </a:p>
          <a:p>
            <a:pPr marL="1314450" lvl="3" indent="0">
              <a:buNone/>
            </a:pPr>
            <a:r>
              <a:rPr lang="en-US" dirty="0" smtClean="0"/>
              <a:t>Labor en 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79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8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/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Documentos </a:t>
            </a:r>
            <a:r>
              <a:rPr lang="en-US" b="1" dirty="0" err="1" smtClean="0">
                <a:solidFill>
                  <a:srgbClr val="E46C0A"/>
                </a:solidFill>
              </a:rPr>
              <a:t>Administrativos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097156"/>
            <a:ext cx="8535446" cy="4045226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dirty="0" err="1" smtClean="0"/>
              <a:t>Formularios</a:t>
            </a:r>
            <a:r>
              <a:rPr lang="en-US" dirty="0" smtClean="0"/>
              <a:t> de Evaluación de </a:t>
            </a:r>
            <a:r>
              <a:rPr lang="en-US" dirty="0" err="1" smtClean="0"/>
              <a:t>Facultad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Evaluación </a:t>
            </a:r>
            <a:r>
              <a:rPr lang="en-US" dirty="0" err="1" smtClean="0"/>
              <a:t>por</a:t>
            </a:r>
            <a:r>
              <a:rPr lang="en-US" dirty="0" smtClean="0"/>
              <a:t> Supervisor (Supervisor </a:t>
            </a:r>
            <a:r>
              <a:rPr lang="en-US" dirty="0" err="1" smtClean="0"/>
              <a:t>Inmediato</a:t>
            </a:r>
            <a:r>
              <a:rPr lang="en-US" dirty="0"/>
              <a:t>)</a:t>
            </a:r>
            <a:endParaRPr lang="en-US" dirty="0" smtClean="0"/>
          </a:p>
          <a:p>
            <a:pPr lvl="3">
              <a:buFont typeface="Wingdings" charset="2"/>
              <a:buChar char="§"/>
            </a:pP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 err="1" smtClean="0"/>
              <a:t>ndique</a:t>
            </a:r>
            <a:r>
              <a:rPr lang="en-US" dirty="0" smtClean="0"/>
              <a:t> Evaluación y </a:t>
            </a:r>
            <a:r>
              <a:rPr lang="en-US" dirty="0" err="1" smtClean="0"/>
              <a:t>Área</a:t>
            </a:r>
            <a:r>
              <a:rPr lang="en-US" dirty="0" smtClean="0"/>
              <a:t>)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(Indique Evaluación y </a:t>
            </a:r>
            <a:r>
              <a:rPr lang="en-US" dirty="0" err="1" smtClean="0"/>
              <a:t>Área</a:t>
            </a:r>
            <a:r>
              <a:rPr lang="en-US" dirty="0" smtClean="0"/>
              <a:t>)</a:t>
            </a:r>
          </a:p>
          <a:p>
            <a:pPr lvl="3">
              <a:buFont typeface="Wingdings" charset="2"/>
              <a:buChar char="§"/>
            </a:pPr>
            <a:r>
              <a:rPr lang="en-US" dirty="0"/>
              <a:t>(Indique Evaluación y </a:t>
            </a:r>
            <a:r>
              <a:rPr lang="en-US" dirty="0" err="1" smtClean="0"/>
              <a:t>Área</a:t>
            </a:r>
            <a:r>
              <a:rPr lang="en-US" dirty="0" smtClean="0"/>
              <a:t>)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Evaluación </a:t>
            </a:r>
            <a:r>
              <a:rPr lang="en-US" dirty="0" err="1" smtClean="0"/>
              <a:t>por</a:t>
            </a:r>
            <a:r>
              <a:rPr lang="en-US" dirty="0" smtClean="0"/>
              <a:t> Pares (3 pares </a:t>
            </a:r>
            <a:r>
              <a:rPr lang="en-US" dirty="0" err="1" smtClean="0"/>
              <a:t>requeridos</a:t>
            </a:r>
            <a:r>
              <a:rPr lang="en-US" dirty="0" smtClean="0"/>
              <a:t>)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(Indique el Par y el </a:t>
            </a:r>
            <a:r>
              <a:rPr lang="en-US" dirty="0" err="1" smtClean="0"/>
              <a:t>área</a:t>
            </a:r>
            <a:r>
              <a:rPr lang="en-US" dirty="0" smtClean="0"/>
              <a:t> de Evaluación)</a:t>
            </a:r>
          </a:p>
          <a:p>
            <a:pPr lvl="3">
              <a:buFont typeface="Wingdings" charset="2"/>
              <a:buChar char="§"/>
            </a:pPr>
            <a:r>
              <a:rPr lang="en-US" dirty="0"/>
              <a:t>(Indique el Par y el </a:t>
            </a:r>
            <a:r>
              <a:rPr lang="en-US" dirty="0" err="1"/>
              <a:t>área</a:t>
            </a:r>
            <a:r>
              <a:rPr lang="en-US" dirty="0"/>
              <a:t> de Evaluación)</a:t>
            </a:r>
          </a:p>
          <a:p>
            <a:pPr lvl="3">
              <a:buFont typeface="Wingdings" charset="2"/>
              <a:buChar char="§"/>
            </a:pPr>
            <a:r>
              <a:rPr lang="en-US" dirty="0"/>
              <a:t>(Indique el Par y el </a:t>
            </a:r>
            <a:r>
              <a:rPr lang="en-US" dirty="0" err="1"/>
              <a:t>área</a:t>
            </a:r>
            <a:r>
              <a:rPr lang="en-US" dirty="0"/>
              <a:t> de Evaluación)</a:t>
            </a:r>
          </a:p>
          <a:p>
            <a:pPr lvl="3">
              <a:buFont typeface="Wingdings" charset="2"/>
              <a:buChar char="§"/>
            </a:pPr>
            <a:r>
              <a:rPr lang="en-US" dirty="0"/>
              <a:t>(Indique el Par y el </a:t>
            </a:r>
            <a:r>
              <a:rPr lang="en-US" dirty="0" err="1"/>
              <a:t>área</a:t>
            </a:r>
            <a:r>
              <a:rPr lang="en-US" dirty="0"/>
              <a:t> de Evaluación)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70383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983271" y="5715209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47816" y="5715209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42946" y="5715209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23225" y="5715209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4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26.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trata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en forma </a:t>
            </a:r>
            <a:r>
              <a:rPr lang="en-US" dirty="0" err="1" smtClean="0"/>
              <a:t>justa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27.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estimula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a </a:t>
            </a:r>
            <a:r>
              <a:rPr lang="en-US" dirty="0" err="1" smtClean="0"/>
              <a:t>superarse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28.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estimula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a </a:t>
            </a:r>
            <a:r>
              <a:rPr lang="en-US" dirty="0" err="1" smtClean="0"/>
              <a:t>sentirse</a:t>
            </a:r>
            <a:r>
              <a:rPr lang="en-US" dirty="0" smtClean="0"/>
              <a:t> </a:t>
            </a:r>
            <a:r>
              <a:rPr lang="en-US" dirty="0" err="1" smtClean="0"/>
              <a:t>libres</a:t>
            </a:r>
            <a:r>
              <a:rPr lang="en-US" dirty="0" smtClean="0"/>
              <a:t> de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29.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promueve</a:t>
            </a:r>
            <a:r>
              <a:rPr lang="en-US" dirty="0" smtClean="0"/>
              <a:t> la </a:t>
            </a:r>
            <a:r>
              <a:rPr lang="en-US" dirty="0" err="1" smtClean="0"/>
              <a:t>interacción</a:t>
            </a:r>
            <a:r>
              <a:rPr lang="en-US" dirty="0" smtClean="0"/>
              <a:t> entre los </a:t>
            </a:r>
            <a:r>
              <a:rPr lang="en-US" dirty="0" err="1" smtClean="0"/>
              <a:t>estudiantes</a:t>
            </a:r>
            <a:r>
              <a:rPr lang="en-US" dirty="0" smtClean="0"/>
              <a:t>: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30.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supervisar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clínico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/>
              <a:t>.</a:t>
            </a:r>
            <a:endParaRPr lang="en-US" dirty="0" smtClean="0"/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31.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y </a:t>
            </a:r>
            <a:r>
              <a:rPr lang="en-US" dirty="0" err="1" smtClean="0"/>
              <a:t>reta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creencias</a:t>
            </a:r>
            <a:r>
              <a:rPr lang="en-US" dirty="0" smtClean="0"/>
              <a:t>, </a:t>
            </a:r>
            <a:r>
              <a:rPr lang="en-US" dirty="0" err="1" smtClean="0"/>
              <a:t>actitudes</a:t>
            </a:r>
            <a:r>
              <a:rPr lang="en-US" dirty="0" smtClean="0"/>
              <a:t> y </a:t>
            </a:r>
            <a:r>
              <a:rPr lang="en-US" dirty="0" err="1" smtClean="0"/>
              <a:t>conductas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con la </a:t>
            </a:r>
            <a:r>
              <a:rPr lang="en-US" dirty="0" err="1" smtClean="0"/>
              <a:t>práctica</a:t>
            </a:r>
            <a:r>
              <a:rPr lang="en-US" dirty="0" smtClean="0"/>
              <a:t> </a:t>
            </a:r>
            <a:r>
              <a:rPr lang="en-US" dirty="0" err="1" smtClean="0"/>
              <a:t>clínica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32.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promueve</a:t>
            </a:r>
            <a:r>
              <a:rPr lang="en-US" dirty="0" smtClean="0"/>
              <a:t> en los </a:t>
            </a:r>
            <a:r>
              <a:rPr lang="en-US" dirty="0" err="1" smtClean="0"/>
              <a:t>estudiantes</a:t>
            </a:r>
            <a:r>
              <a:rPr lang="en-US" dirty="0" smtClean="0"/>
              <a:t> la </a:t>
            </a:r>
            <a:r>
              <a:rPr lang="en-US" dirty="0" err="1" smtClean="0"/>
              <a:t>búsqueda</a:t>
            </a:r>
            <a:r>
              <a:rPr lang="en-US" dirty="0" smtClean="0"/>
              <a:t> de </a:t>
            </a:r>
            <a:r>
              <a:rPr lang="en-US" dirty="0" err="1" smtClean="0"/>
              <a:t>relaciones</a:t>
            </a:r>
            <a:r>
              <a:rPr lang="en-US" dirty="0" smtClean="0"/>
              <a:t> entre la </a:t>
            </a:r>
            <a:r>
              <a:rPr lang="en-US" dirty="0" err="1" smtClean="0"/>
              <a:t>práctica</a:t>
            </a:r>
            <a:r>
              <a:rPr lang="en-US" dirty="0" smtClean="0"/>
              <a:t> </a:t>
            </a:r>
            <a:r>
              <a:rPr lang="en-US" dirty="0" err="1" smtClean="0"/>
              <a:t>clínica</a:t>
            </a:r>
            <a:r>
              <a:rPr lang="en-US" dirty="0" smtClean="0"/>
              <a:t> y el </a:t>
            </a: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33.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provee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 </a:t>
            </a:r>
            <a:r>
              <a:rPr lang="en-US" dirty="0" err="1" smtClean="0"/>
              <a:t>apropiadas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34.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demuestra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, </a:t>
            </a:r>
            <a:r>
              <a:rPr lang="en-US" dirty="0" err="1" smtClean="0"/>
              <a:t>clara</a:t>
            </a:r>
            <a:r>
              <a:rPr lang="en-US" dirty="0" smtClean="0"/>
              <a:t> y </a:t>
            </a:r>
            <a:r>
              <a:rPr lang="en-US" dirty="0" err="1" smtClean="0"/>
              <a:t>correctamente</a:t>
            </a:r>
            <a:r>
              <a:rPr lang="en-US" dirty="0" smtClean="0"/>
              <a:t>, los </a:t>
            </a:r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clínicos</a:t>
            </a:r>
            <a:r>
              <a:rPr lang="en-US" dirty="0" smtClean="0"/>
              <a:t> o de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naturaleza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35.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provee</a:t>
            </a:r>
            <a:r>
              <a:rPr lang="en-US" dirty="0" smtClean="0"/>
              <a:t> para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participación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 en la </a:t>
            </a:r>
            <a:r>
              <a:rPr lang="en-US" dirty="0" err="1" smtClean="0"/>
              <a:t>intervención</a:t>
            </a:r>
            <a:r>
              <a:rPr lang="en-US" dirty="0" smtClean="0"/>
              <a:t> </a:t>
            </a:r>
            <a:r>
              <a:rPr lang="en-US" dirty="0" err="1" smtClean="0"/>
              <a:t>clínica</a:t>
            </a:r>
            <a:r>
              <a:rPr lang="en-US" dirty="0" smtClean="0"/>
              <a:t> sea </a:t>
            </a:r>
            <a:r>
              <a:rPr lang="en-US" dirty="0" err="1" smtClean="0"/>
              <a:t>progresiva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89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Tabla de </a:t>
            </a:r>
            <a:r>
              <a:rPr lang="en-US" b="1" dirty="0" err="1" smtClean="0">
                <a:solidFill>
                  <a:srgbClr val="E46C0A"/>
                </a:solidFill>
              </a:rPr>
              <a:t>Contenido</a:t>
            </a:r>
            <a:r>
              <a:rPr lang="en-US" b="1" dirty="0" smtClean="0">
                <a:solidFill>
                  <a:srgbClr val="E46C0A"/>
                </a:solidFill>
              </a:rPr>
              <a:t/>
            </a:r>
            <a:br>
              <a:rPr lang="en-US" b="1" dirty="0" smtClean="0">
                <a:solidFill>
                  <a:srgbClr val="E46C0A"/>
                </a:solidFill>
              </a:rPr>
            </a:br>
            <a:r>
              <a:rPr lang="en-US" b="1" dirty="0" smtClean="0">
                <a:solidFill>
                  <a:srgbClr val="E46C0A"/>
                </a:solidFill>
              </a:rPr>
              <a:t>Documentos </a:t>
            </a:r>
            <a:r>
              <a:rPr lang="en-US" b="1" dirty="0" err="1" smtClean="0">
                <a:solidFill>
                  <a:srgbClr val="E46C0A"/>
                </a:solidFill>
              </a:rPr>
              <a:t>Administrativos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" y="2196546"/>
            <a:ext cx="8535446" cy="4045226"/>
          </a:xfrm>
        </p:spPr>
        <p:txBody>
          <a:bodyPr>
            <a:normAutofit/>
          </a:bodyPr>
          <a:lstStyle/>
          <a:p>
            <a:pPr lvl="2">
              <a:buFont typeface="Wingdings" charset="2"/>
              <a:buChar char="§"/>
            </a:pPr>
            <a:r>
              <a:rPr lang="en-US" dirty="0" smtClean="0"/>
              <a:t>Evaluación de Estudiantes al </a:t>
            </a:r>
            <a:r>
              <a:rPr lang="en-US" dirty="0" err="1" smtClean="0"/>
              <a:t>Profesor</a:t>
            </a:r>
            <a:endParaRPr lang="en-US" dirty="0" smtClean="0"/>
          </a:p>
          <a:p>
            <a:pPr lvl="3">
              <a:buFont typeface="Wingdings" charset="2"/>
              <a:buChar char="§"/>
            </a:pP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 err="1" smtClean="0"/>
              <a:t>ndique</a:t>
            </a:r>
            <a:r>
              <a:rPr lang="en-US" dirty="0" smtClean="0"/>
              <a:t>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Evaluado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>)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 err="1" smtClean="0"/>
              <a:t>ndique</a:t>
            </a:r>
            <a:r>
              <a:rPr lang="en-US" dirty="0" smtClean="0"/>
              <a:t> </a:t>
            </a:r>
            <a:r>
              <a:rPr lang="en-US" dirty="0" err="1"/>
              <a:t>Cursos</a:t>
            </a:r>
            <a:r>
              <a:rPr lang="en-US" dirty="0"/>
              <a:t> </a:t>
            </a:r>
            <a:r>
              <a:rPr lang="en-US" dirty="0" err="1"/>
              <a:t>Evaluado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>)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 err="1" smtClean="0"/>
              <a:t>ndique</a:t>
            </a:r>
            <a:r>
              <a:rPr lang="en-US" dirty="0" smtClean="0"/>
              <a:t> </a:t>
            </a:r>
            <a:r>
              <a:rPr lang="en-US" dirty="0" err="1"/>
              <a:t>Cursos</a:t>
            </a:r>
            <a:r>
              <a:rPr lang="en-US" dirty="0"/>
              <a:t> </a:t>
            </a:r>
            <a:r>
              <a:rPr lang="en-US" dirty="0" err="1"/>
              <a:t>Evaluado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 smtClean="0"/>
              <a:t>)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 err="1" smtClean="0"/>
              <a:t>ndique</a:t>
            </a:r>
            <a:r>
              <a:rPr lang="en-US" dirty="0" smtClean="0"/>
              <a:t> </a:t>
            </a:r>
            <a:r>
              <a:rPr lang="en-US" dirty="0" err="1"/>
              <a:t>Cursos</a:t>
            </a:r>
            <a:r>
              <a:rPr lang="en-US" dirty="0"/>
              <a:t> </a:t>
            </a:r>
            <a:r>
              <a:rPr lang="en-US" dirty="0" err="1"/>
              <a:t>Evaluado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 smtClean="0"/>
              <a:t>)</a:t>
            </a:r>
            <a:endParaRPr lang="en-US" dirty="0"/>
          </a:p>
          <a:p>
            <a:pPr lvl="2">
              <a:buFont typeface="Wingdings" charset="2"/>
              <a:buChar char="§"/>
            </a:pPr>
            <a:r>
              <a:rPr lang="en-US" dirty="0" err="1" smtClean="0"/>
              <a:t>Formulario</a:t>
            </a:r>
            <a:r>
              <a:rPr lang="en-US" dirty="0" smtClean="0"/>
              <a:t> RCM-RH-#1</a:t>
            </a:r>
          </a:p>
          <a:p>
            <a:pPr lvl="2">
              <a:buFont typeface="Wingdings" charset="2"/>
              <a:buChar char="§"/>
            </a:pPr>
            <a:r>
              <a:rPr lang="en-US" dirty="0" err="1" smtClean="0"/>
              <a:t>Informe</a:t>
            </a:r>
            <a:r>
              <a:rPr lang="en-US" dirty="0" smtClean="0"/>
              <a:t> de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, </a:t>
            </a:r>
            <a:r>
              <a:rPr lang="en-US" dirty="0" err="1" smtClean="0"/>
              <a:t>Logros</a:t>
            </a:r>
            <a:r>
              <a:rPr lang="en-US" dirty="0" smtClean="0"/>
              <a:t> y </a:t>
            </a:r>
            <a:r>
              <a:rPr lang="en-US" dirty="0" err="1" smtClean="0"/>
              <a:t>Actividades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Curriculum Vitae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70383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715212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715212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715212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715212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36.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provee</a:t>
            </a:r>
            <a:r>
              <a:rPr lang="en-US" dirty="0" smtClean="0"/>
              <a:t> </a:t>
            </a:r>
            <a:r>
              <a:rPr lang="en-US" dirty="0" err="1" smtClean="0"/>
              <a:t>participación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decisiones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intervenciones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Estudiantes</a:t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endParaRPr lang="en-US" dirty="0" smtClean="0"/>
          </a:p>
          <a:p>
            <a:pPr marL="1314450" lvl="3" indent="0">
              <a:buNone/>
            </a:pPr>
            <a:r>
              <a:rPr lang="en-US" sz="2400" dirty="0"/>
              <a:t>Indicar </a:t>
            </a:r>
            <a:r>
              <a:rPr lang="en-US" sz="2400" dirty="0" err="1"/>
              <a:t>evaluación</a:t>
            </a:r>
            <a:r>
              <a:rPr lang="en-US" sz="2400" dirty="0"/>
              <a:t> de </a:t>
            </a:r>
            <a:r>
              <a:rPr lang="en-US" sz="2400" dirty="0" err="1"/>
              <a:t>curso</a:t>
            </a:r>
            <a:r>
              <a:rPr lang="en-US" sz="2400" dirty="0"/>
              <a:t> y </a:t>
            </a:r>
            <a:r>
              <a:rPr lang="en-US" sz="2400" dirty="0" err="1"/>
              <a:t>periodo</a:t>
            </a:r>
            <a:endParaRPr lang="en-US" sz="2400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37.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facilita</a:t>
            </a:r>
            <a:r>
              <a:rPr lang="en-US" dirty="0" smtClean="0"/>
              <a:t> el </a:t>
            </a:r>
            <a:r>
              <a:rPr lang="en-US" dirty="0" err="1" smtClean="0"/>
              <a:t>aprendizaje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didácticos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 smtClean="0"/>
              <a:t>Estudiantes</a:t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Indicar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periodo</a:t>
            </a:r>
            <a:endParaRPr lang="en-US" dirty="0" smtClean="0"/>
          </a:p>
          <a:p>
            <a:pPr marL="1314450" lvl="3" indent="0">
              <a:buNone/>
            </a:pPr>
            <a:r>
              <a:rPr lang="en-US" sz="2400" dirty="0"/>
              <a:t>Indicar </a:t>
            </a:r>
            <a:r>
              <a:rPr lang="en-US" sz="2400" dirty="0" err="1"/>
              <a:t>evaluación</a:t>
            </a:r>
            <a:r>
              <a:rPr lang="en-US" sz="2400" dirty="0"/>
              <a:t> de </a:t>
            </a:r>
            <a:r>
              <a:rPr lang="en-US" sz="2400" dirty="0" err="1"/>
              <a:t>curso</a:t>
            </a:r>
            <a:r>
              <a:rPr lang="en-US" sz="2400" dirty="0"/>
              <a:t> y </a:t>
            </a:r>
            <a:r>
              <a:rPr lang="en-US" sz="2400" dirty="0" err="1"/>
              <a:t>periodo</a:t>
            </a:r>
            <a:endParaRPr lang="en-US" sz="2400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38.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maneja</a:t>
            </a:r>
            <a:r>
              <a:rPr lang="en-US" dirty="0" smtClean="0"/>
              <a:t> </a:t>
            </a:r>
            <a:r>
              <a:rPr lang="en-US" dirty="0" err="1" smtClean="0"/>
              <a:t>apropiadamente</a:t>
            </a:r>
            <a:r>
              <a:rPr lang="en-US" dirty="0" smtClean="0"/>
              <a:t> los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didácticos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err="1">
                <a:solidFill>
                  <a:srgbClr val="E46C0A"/>
                </a:solidFill>
              </a:rPr>
              <a:t>Modo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>
                <a:solidFill>
                  <a:srgbClr val="E46C0A"/>
                </a:solidFill>
              </a:rPr>
              <a:t>Instrucción</a:t>
            </a:r>
            <a:r>
              <a:rPr lang="en-US" sz="3200" b="1" dirty="0">
                <a:solidFill>
                  <a:srgbClr val="E46C0A"/>
                </a:solidFill>
              </a:rPr>
              <a:t> y </a:t>
            </a:r>
            <a:r>
              <a:rPr lang="en-US" sz="3200" b="1" dirty="0" err="1">
                <a:solidFill>
                  <a:srgbClr val="E46C0A"/>
                </a:solidFill>
              </a:rPr>
              <a:t>Ambiente</a:t>
            </a:r>
            <a:r>
              <a:rPr lang="en-US" sz="3200" b="1" dirty="0">
                <a:solidFill>
                  <a:srgbClr val="E46C0A"/>
                </a:solidFill>
              </a:rPr>
              <a:t> de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39.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provee</a:t>
            </a:r>
            <a:r>
              <a:rPr lang="en-US" dirty="0" smtClean="0"/>
              <a:t> </a:t>
            </a:r>
            <a:r>
              <a:rPr lang="en-US" dirty="0" err="1" smtClean="0"/>
              <a:t>oportunidad</a:t>
            </a:r>
            <a:r>
              <a:rPr lang="en-US" dirty="0" smtClean="0"/>
              <a:t> para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expresen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pensamiento</a:t>
            </a:r>
            <a:r>
              <a:rPr lang="en-US" dirty="0" smtClean="0"/>
              <a:t> y </a:t>
            </a:r>
            <a:r>
              <a:rPr lang="en-US" dirty="0" err="1" smtClean="0"/>
              <a:t>defiendan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puntos</a:t>
            </a:r>
            <a:r>
              <a:rPr lang="en-US" dirty="0" smtClean="0"/>
              <a:t> de vista o </a:t>
            </a:r>
            <a:r>
              <a:rPr lang="en-US" dirty="0" err="1" smtClean="0"/>
              <a:t>recomendaciones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r>
              <a:rPr lang="en-US" sz="2400" dirty="0"/>
              <a:t>Indicar </a:t>
            </a:r>
            <a:r>
              <a:rPr lang="en-US" sz="2400" dirty="0" err="1"/>
              <a:t>evaluación</a:t>
            </a:r>
            <a:r>
              <a:rPr lang="en-US" sz="2400" dirty="0"/>
              <a:t> de </a:t>
            </a:r>
            <a:r>
              <a:rPr lang="en-US" sz="2400" dirty="0" err="1"/>
              <a:t>curso</a:t>
            </a:r>
            <a:r>
              <a:rPr lang="en-US" sz="2400" dirty="0"/>
              <a:t> y </a:t>
            </a:r>
            <a:r>
              <a:rPr lang="en-US" sz="2400" dirty="0" err="1"/>
              <a:t>periodo</a:t>
            </a:r>
            <a:endParaRPr lang="en-US" sz="2400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40. 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informa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evaluará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aprovechamiento</a:t>
            </a:r>
            <a:r>
              <a:rPr lang="en-US" dirty="0" smtClean="0"/>
              <a:t> en el </a:t>
            </a:r>
            <a:r>
              <a:rPr lang="en-US" dirty="0" err="1" smtClean="0"/>
              <a:t>curso</a:t>
            </a:r>
            <a:r>
              <a:rPr lang="en-US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r>
              <a:rPr lang="en-US" sz="2400" dirty="0"/>
              <a:t>Indicar </a:t>
            </a:r>
            <a:r>
              <a:rPr lang="en-US" sz="2400" dirty="0" err="1"/>
              <a:t>evaluación</a:t>
            </a:r>
            <a:r>
              <a:rPr lang="en-US" sz="2400" dirty="0"/>
              <a:t> de </a:t>
            </a:r>
            <a:r>
              <a:rPr lang="en-US" sz="2400" dirty="0" err="1"/>
              <a:t>curso</a:t>
            </a:r>
            <a:r>
              <a:rPr lang="en-US" sz="2400" dirty="0"/>
              <a:t> y </a:t>
            </a:r>
            <a:r>
              <a:rPr lang="en-US" sz="2400" dirty="0" err="1"/>
              <a:t>periodo</a:t>
            </a:r>
            <a:endParaRPr lang="en-US" sz="2400" dirty="0"/>
          </a:p>
          <a:p>
            <a:pPr marL="1314450" lvl="3" indent="0">
              <a:buNone/>
            </a:pP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400" dirty="0" smtClean="0"/>
              <a:t>41. Las </a:t>
            </a:r>
            <a:r>
              <a:rPr lang="en-US" sz="2400" dirty="0" err="1" smtClean="0"/>
              <a:t>técnicas</a:t>
            </a:r>
            <a:r>
              <a:rPr lang="en-US" sz="2400" dirty="0" smtClean="0"/>
              <a:t> de </a:t>
            </a:r>
            <a:r>
              <a:rPr lang="en-US" sz="2400" dirty="0" err="1" smtClean="0"/>
              <a:t>evaluación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utilizadas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profesor</a:t>
            </a:r>
            <a:r>
              <a:rPr lang="en-US" sz="2400" dirty="0" smtClean="0"/>
              <a:t> son </a:t>
            </a:r>
            <a:r>
              <a:rPr lang="en-US" sz="2400" dirty="0" err="1" smtClean="0"/>
              <a:t>apropiadas</a:t>
            </a:r>
            <a:r>
              <a:rPr lang="en-US" sz="2400" dirty="0" smtClean="0"/>
              <a:t> para </a:t>
            </a:r>
            <a:r>
              <a:rPr lang="en-US" sz="2400" dirty="0" err="1" smtClean="0"/>
              <a:t>determinar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se </a:t>
            </a:r>
            <a:r>
              <a:rPr lang="en-US" sz="2400" dirty="0" err="1" smtClean="0"/>
              <a:t>han</a:t>
            </a:r>
            <a:r>
              <a:rPr lang="en-US" sz="2400" dirty="0" smtClean="0"/>
              <a:t> </a:t>
            </a:r>
            <a:r>
              <a:rPr lang="en-US" sz="2400" dirty="0" err="1" smtClean="0"/>
              <a:t>logrado</a:t>
            </a:r>
            <a:r>
              <a:rPr lang="en-US" sz="2400" dirty="0" smtClean="0"/>
              <a:t> los </a:t>
            </a:r>
            <a:r>
              <a:rPr lang="en-US" sz="2400" dirty="0" err="1" smtClean="0"/>
              <a:t>objetivos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cursos</a:t>
            </a:r>
            <a:r>
              <a:rPr lang="en-US" sz="24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 smtClean="0"/>
              <a:t>Supervisor/a</a:t>
            </a:r>
            <a:endParaRPr lang="en-US" dirty="0"/>
          </a:p>
          <a:p>
            <a:pPr marL="1314450" lvl="3" indent="0">
              <a:buNone/>
            </a:pPr>
            <a:r>
              <a:rPr lang="en-US" dirty="0" smtClean="0"/>
              <a:t>Labor en 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 smtClean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42. El </a:t>
            </a:r>
            <a:r>
              <a:rPr lang="en-US" sz="2000" dirty="0" err="1" smtClean="0"/>
              <a:t>profesor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</a:t>
            </a:r>
            <a:r>
              <a:rPr lang="en-US" sz="2000" dirty="0" smtClean="0"/>
              <a:t> los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 del </a:t>
            </a:r>
            <a:r>
              <a:rPr lang="en-US" sz="2000" dirty="0" err="1" smtClean="0"/>
              <a:t>avalúo</a:t>
            </a:r>
            <a:r>
              <a:rPr lang="en-US" sz="2000" dirty="0" smtClean="0"/>
              <a:t> y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evaluaciones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hace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estudiantes</a:t>
            </a:r>
            <a:r>
              <a:rPr lang="en-US" sz="2000" dirty="0" smtClean="0"/>
              <a:t> para </a:t>
            </a:r>
            <a:r>
              <a:rPr lang="en-US" sz="2000" dirty="0" err="1" smtClean="0"/>
              <a:t>redirigir</a:t>
            </a:r>
            <a:r>
              <a:rPr lang="en-US" sz="2000" dirty="0" smtClean="0"/>
              <a:t> el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de </a:t>
            </a:r>
            <a:r>
              <a:rPr lang="en-US" sz="2000" dirty="0" err="1" smtClean="0"/>
              <a:t>enseñanza</a:t>
            </a:r>
            <a:r>
              <a:rPr lang="en-US" sz="2000" dirty="0" smtClean="0"/>
              <a:t> en la </a:t>
            </a:r>
            <a:r>
              <a:rPr lang="en-US" sz="2000" dirty="0" err="1" smtClean="0"/>
              <a:t>búsqueda</a:t>
            </a:r>
            <a:r>
              <a:rPr lang="en-US" sz="2000" dirty="0" smtClean="0"/>
              <a:t> para </a:t>
            </a:r>
            <a:r>
              <a:rPr lang="en-US" sz="2000" dirty="0" err="1" smtClean="0"/>
              <a:t>optimizar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ejecutorias</a:t>
            </a:r>
            <a:r>
              <a:rPr lang="en-US" sz="2000" dirty="0" smtClean="0"/>
              <a:t> de </a:t>
            </a:r>
            <a:r>
              <a:rPr lang="en-US" sz="2000" dirty="0" err="1" smtClean="0"/>
              <a:t>éstos</a:t>
            </a:r>
            <a:r>
              <a:rPr lang="en-US" sz="20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r>
              <a:rPr lang="en-US" sz="2400" dirty="0"/>
              <a:t>Indicar </a:t>
            </a:r>
            <a:r>
              <a:rPr lang="en-US" sz="2400" dirty="0" err="1"/>
              <a:t>evaluación</a:t>
            </a:r>
            <a:r>
              <a:rPr lang="en-US" sz="2400" dirty="0"/>
              <a:t> de </a:t>
            </a:r>
            <a:r>
              <a:rPr lang="en-US" sz="2400" dirty="0" err="1"/>
              <a:t>curso</a:t>
            </a:r>
            <a:r>
              <a:rPr lang="en-US" sz="2400" dirty="0"/>
              <a:t> y </a:t>
            </a:r>
            <a:r>
              <a:rPr lang="en-US" sz="2400" dirty="0" err="1"/>
              <a:t>periodo</a:t>
            </a:r>
            <a:endParaRPr lang="en-US" sz="2400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43. Los </a:t>
            </a:r>
            <a:r>
              <a:rPr lang="en-US" sz="2400" dirty="0" err="1" smtClean="0"/>
              <a:t>estudiantes</a:t>
            </a:r>
            <a:r>
              <a:rPr lang="en-US" sz="2400" dirty="0" smtClean="0"/>
              <a:t> </a:t>
            </a:r>
            <a:r>
              <a:rPr lang="en-US" sz="2400" dirty="0" err="1" smtClean="0"/>
              <a:t>reciben</a:t>
            </a:r>
            <a:r>
              <a:rPr lang="en-US" sz="2400" dirty="0" smtClean="0"/>
              <a:t> </a:t>
            </a:r>
            <a:r>
              <a:rPr lang="en-US" sz="2400" dirty="0" err="1" smtClean="0"/>
              <a:t>retrocomunicación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temprana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los </a:t>
            </a:r>
            <a:r>
              <a:rPr lang="en-US" sz="2400" dirty="0" err="1" smtClean="0"/>
              <a:t>resultados</a:t>
            </a:r>
            <a:r>
              <a:rPr lang="en-US" sz="2400" dirty="0" smtClean="0"/>
              <a:t> de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evaluaciones</a:t>
            </a:r>
            <a:r>
              <a:rPr lang="en-US" sz="24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r>
              <a:rPr lang="en-US" sz="2400" dirty="0"/>
              <a:t>Indicar </a:t>
            </a:r>
            <a:r>
              <a:rPr lang="en-US" sz="2400" dirty="0" err="1"/>
              <a:t>evaluación</a:t>
            </a:r>
            <a:r>
              <a:rPr lang="en-US" sz="2400" dirty="0"/>
              <a:t> de </a:t>
            </a:r>
            <a:r>
              <a:rPr lang="en-US" sz="2400" dirty="0" err="1"/>
              <a:t>curso</a:t>
            </a:r>
            <a:r>
              <a:rPr lang="en-US" sz="2400" dirty="0"/>
              <a:t> y </a:t>
            </a:r>
            <a:r>
              <a:rPr lang="en-US" sz="2400" dirty="0" err="1"/>
              <a:t>periodo</a:t>
            </a:r>
            <a:endParaRPr lang="en-US" sz="2400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>
                <a:solidFill>
                  <a:srgbClr val="E46C0A"/>
                </a:solidFill>
              </a:rPr>
              <a:t>Contenido</a:t>
            </a:r>
            <a:r>
              <a:rPr lang="en-US" sz="3200" b="1" dirty="0">
                <a:solidFill>
                  <a:srgbClr val="E46C0A"/>
                </a:solidFill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>
                <a:solidFill>
                  <a:srgbClr val="E46C0A"/>
                </a:solidFill>
              </a:rPr>
              <a:t/>
            </a:r>
            <a:br>
              <a:rPr lang="en-US" sz="3200" b="1" dirty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Evaluación del </a:t>
            </a:r>
            <a:r>
              <a:rPr lang="en-US" sz="3200" b="1" dirty="0" err="1" smtClean="0">
                <a:solidFill>
                  <a:srgbClr val="E46C0A"/>
                </a:solidFill>
              </a:rPr>
              <a:t>Aprendizaje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44. El </a:t>
            </a:r>
            <a:r>
              <a:rPr lang="en-US" sz="2400" dirty="0" err="1" smtClean="0"/>
              <a:t>profesor</a:t>
            </a:r>
            <a:r>
              <a:rPr lang="en-US" sz="2400" dirty="0" smtClean="0"/>
              <a:t> </a:t>
            </a:r>
            <a:r>
              <a:rPr lang="en-US" sz="2400" dirty="0" err="1" smtClean="0"/>
              <a:t>observa</a:t>
            </a:r>
            <a:r>
              <a:rPr lang="en-US" sz="2400" dirty="0" smtClean="0"/>
              <a:t> y </a:t>
            </a:r>
            <a:r>
              <a:rPr lang="en-US" sz="2400" dirty="0" err="1" smtClean="0"/>
              <a:t>ofrece</a:t>
            </a:r>
            <a:r>
              <a:rPr lang="en-US" sz="2400" dirty="0" smtClean="0"/>
              <a:t> </a:t>
            </a:r>
            <a:r>
              <a:rPr lang="en-US" sz="2400" dirty="0" err="1" smtClean="0"/>
              <a:t>retrocomunicación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detallada</a:t>
            </a:r>
            <a:r>
              <a:rPr lang="en-US" sz="2400" dirty="0" smtClean="0"/>
              <a:t> a </a:t>
            </a:r>
            <a:br>
              <a:rPr lang="en-US" sz="2400" dirty="0" smtClean="0"/>
            </a:br>
            <a:r>
              <a:rPr lang="en-US" sz="2400" dirty="0" smtClean="0"/>
              <a:t>       los </a:t>
            </a:r>
            <a:r>
              <a:rPr lang="en-US" sz="2400" dirty="0" err="1" smtClean="0"/>
              <a:t>estudiantes</a:t>
            </a:r>
            <a:r>
              <a:rPr lang="en-US" sz="2400" dirty="0" smtClean="0"/>
              <a:t> en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intervenciones</a:t>
            </a:r>
            <a:r>
              <a:rPr lang="en-US" sz="2400" dirty="0" smtClean="0"/>
              <a:t> </a:t>
            </a:r>
            <a:r>
              <a:rPr lang="en-US" sz="2400" dirty="0" err="1" smtClean="0"/>
              <a:t>clínicas</a:t>
            </a:r>
            <a:r>
              <a:rPr lang="en-US" sz="24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Estudiantes</a:t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Indicar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 y </a:t>
            </a:r>
            <a:r>
              <a:rPr lang="en-US" dirty="0" err="1"/>
              <a:t>periodo</a:t>
            </a:r>
            <a:endParaRPr lang="en-US" dirty="0"/>
          </a:p>
          <a:p>
            <a:pPr marL="1314450" lvl="3" indent="0">
              <a:buNone/>
            </a:pPr>
            <a:r>
              <a:rPr lang="en-US" sz="2400" dirty="0"/>
              <a:t>Indicar </a:t>
            </a:r>
            <a:r>
              <a:rPr lang="en-US" sz="2400" dirty="0" err="1"/>
              <a:t>evaluación</a:t>
            </a:r>
            <a:r>
              <a:rPr lang="en-US" sz="2400" dirty="0"/>
              <a:t> de </a:t>
            </a:r>
            <a:r>
              <a:rPr lang="en-US" sz="2400" dirty="0" err="1"/>
              <a:t>curso</a:t>
            </a:r>
            <a:r>
              <a:rPr lang="en-US" sz="2400" dirty="0"/>
              <a:t> y </a:t>
            </a:r>
            <a:r>
              <a:rPr lang="en-US" sz="2400" dirty="0" err="1"/>
              <a:t>periodo</a:t>
            </a:r>
            <a:endParaRPr lang="en-US" sz="2400" dirty="0"/>
          </a:p>
          <a:p>
            <a:pPr marL="131445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8" y="281862"/>
            <a:ext cx="87764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46C0A"/>
                </a:solidFill>
              </a:rPr>
              <a:t>Tabla de </a:t>
            </a:r>
            <a:r>
              <a:rPr lang="en-US" sz="3200" b="1" dirty="0" err="1" smtClean="0">
                <a:solidFill>
                  <a:srgbClr val="E46C0A"/>
                </a:solidFill>
              </a:rPr>
              <a:t>Contenido</a:t>
            </a:r>
            <a:r>
              <a:rPr lang="en-US" sz="3200" b="1" dirty="0" smtClean="0">
                <a:solidFill>
                  <a:srgbClr val="E46C0A"/>
                </a:solidFill>
              </a:rPr>
              <a:t> :</a:t>
            </a:r>
            <a:r>
              <a:rPr lang="en-US" sz="3200" b="1" dirty="0" err="1" smtClean="0">
                <a:solidFill>
                  <a:srgbClr val="E46C0A"/>
                </a:solidFill>
              </a:rPr>
              <a:t>Enseñanza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br>
              <a:rPr lang="en-US" sz="3200" b="1" dirty="0" smtClean="0">
                <a:solidFill>
                  <a:srgbClr val="E46C0A"/>
                </a:solidFill>
              </a:rPr>
            </a:br>
            <a:r>
              <a:rPr lang="en-US" sz="3200" b="1" dirty="0" smtClean="0">
                <a:solidFill>
                  <a:srgbClr val="E46C0A"/>
                </a:solidFill>
              </a:rPr>
              <a:t>Producción de </a:t>
            </a:r>
            <a:r>
              <a:rPr lang="en-US" sz="3200" b="1" dirty="0" err="1" smtClean="0">
                <a:solidFill>
                  <a:srgbClr val="E46C0A"/>
                </a:solidFill>
              </a:rPr>
              <a:t>Materiales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</a:rPr>
              <a:t>Didácticos</a:t>
            </a:r>
            <a:endParaRPr lang="en-US" sz="20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4" y="2059517"/>
            <a:ext cx="8535446" cy="40452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45. Los </a:t>
            </a:r>
            <a:r>
              <a:rPr lang="en-US" sz="2400" dirty="0" err="1" smtClean="0"/>
              <a:t>materiales</a:t>
            </a:r>
            <a:r>
              <a:rPr lang="en-US" sz="2400" dirty="0" smtClean="0"/>
              <a:t> </a:t>
            </a:r>
            <a:r>
              <a:rPr lang="en-US" sz="2400" dirty="0" err="1" smtClean="0"/>
              <a:t>producidos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profesor</a:t>
            </a:r>
            <a:r>
              <a:rPr lang="en-US" sz="2400" dirty="0" smtClean="0"/>
              <a:t>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err="1" smtClean="0"/>
              <a:t>entenderse</a:t>
            </a:r>
            <a:r>
              <a:rPr lang="en-US" sz="2400" dirty="0" smtClean="0"/>
              <a:t>.</a:t>
            </a:r>
          </a:p>
          <a:p>
            <a:pPr marL="1314450" lvl="2" indent="-457200">
              <a:buAutoNum type="alphaLcPeriod"/>
            </a:pPr>
            <a:r>
              <a:rPr lang="en-US" dirty="0"/>
              <a:t>Par A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 smtClean="0"/>
              <a:t>Enseñanza</a:t>
            </a:r>
            <a:endParaRPr lang="en-US" dirty="0"/>
          </a:p>
          <a:p>
            <a:pPr marL="1314450" lvl="2" indent="-457200">
              <a:buAutoNum type="alphaLcPeriod"/>
            </a:pPr>
            <a:r>
              <a:rPr lang="en-US" dirty="0"/>
              <a:t>Par B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1314450" lvl="2" indent="-457200">
              <a:buFont typeface="+mj-lt"/>
              <a:buAutoNum type="alphaLcPeriod"/>
            </a:pPr>
            <a:r>
              <a:rPr lang="en-US" dirty="0"/>
              <a:t>Par C</a:t>
            </a:r>
          </a:p>
          <a:p>
            <a:pPr marL="1314450" lvl="3" indent="0">
              <a:buNone/>
            </a:pPr>
            <a:r>
              <a:rPr lang="en-US" dirty="0"/>
              <a:t>En el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Enseñanza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U N I V E R S I D A D   D E   P U E R T O  R I C 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817902" y="6396335"/>
            <a:ext cx="3470069" cy="461665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5097" y="6440639"/>
            <a:ext cx="29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Recinto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Ciencias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Médicas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DCB0-1679-F74A-AB6E-901607A03F16}" type="slidenum">
              <a:rPr lang="en-US" smtClean="0"/>
              <a:t>99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" y="1532320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(Enlace los items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002727" y="5656845"/>
            <a:ext cx="576470" cy="556591"/>
          </a:xfrm>
          <a:prstGeom prst="actionButtonHom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67272" y="5656845"/>
            <a:ext cx="632020" cy="556591"/>
          </a:xfrm>
          <a:prstGeom prst="actionButtonBackPrevious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62402" y="5656845"/>
            <a:ext cx="616226" cy="556591"/>
          </a:xfrm>
          <a:prstGeom prst="actionButtonForwardNex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42681" y="5656845"/>
            <a:ext cx="693032" cy="556591"/>
            <a:chOff x="6450852" y="5267739"/>
            <a:chExt cx="693032" cy="556591"/>
          </a:xfrm>
        </p:grpSpPr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6450852" y="5267739"/>
              <a:ext cx="661481" cy="55659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865" y="5378080"/>
              <a:ext cx="632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hlinkClick r:id="rId2" action="ppaction://hlinksldjump"/>
                </a:rPr>
                <a:t>Menú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92613" y="667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4942</TotalTime>
  <Words>23075</Words>
  <Application>Microsoft Office PowerPoint</Application>
  <PresentationFormat>On-screen Show (4:3)</PresentationFormat>
  <Paragraphs>5262</Paragraphs>
  <Slides>418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418</vt:i4>
      </vt:variant>
    </vt:vector>
  </HeadingPairs>
  <TitlesOfParts>
    <vt:vector size="424" baseType="lpstr">
      <vt:lpstr>Arial</vt:lpstr>
      <vt:lpstr>Calibri</vt:lpstr>
      <vt:lpstr>Franklin Gothic Book</vt:lpstr>
      <vt:lpstr>Franklin Gothic Medium</vt:lpstr>
      <vt:lpstr>Wingdings</vt:lpstr>
      <vt:lpstr>Office Theme</vt:lpstr>
      <vt:lpstr>Instrucciones Generales para el Uso de la plantilla del Portafolio</vt:lpstr>
      <vt:lpstr>Portafolio Electrónico  para el Ascenso en Rango a (Indique el Rango)</vt:lpstr>
      <vt:lpstr>Instrucciones Generales</vt:lpstr>
      <vt:lpstr>Menú de Áreas de Evaluación</vt:lpstr>
      <vt:lpstr>Documentos Administrativos</vt:lpstr>
      <vt:lpstr>Tabla de Contenido Documentos Administrativos</vt:lpstr>
      <vt:lpstr>Tabla de Contenido Documentos Administrativos</vt:lpstr>
      <vt:lpstr>Tabla de Contenido Documentos Administrativos</vt:lpstr>
      <vt:lpstr>Tabla de Contenido Documentos Administrativos</vt:lpstr>
      <vt:lpstr>Tabla de Contenido Documentos Administrativos</vt:lpstr>
      <vt:lpstr>Tabla de Contenido Documentos Administrativos</vt:lpstr>
      <vt:lpstr>Docencia General</vt:lpstr>
      <vt:lpstr>Otorgación del último Rango Académico</vt:lpstr>
      <vt:lpstr>Tabla de Contenido :Docencia General Cumplimiento de Deberes</vt:lpstr>
      <vt:lpstr>Tabla de Contenido :Docencia General Cumplimiento de Deberes</vt:lpstr>
      <vt:lpstr>Tabla de Contenido :Docencia General Cumplimiento de Deberes</vt:lpstr>
      <vt:lpstr>Tabla de Contenido :Docencia General Cumplimiento de Deberes</vt:lpstr>
      <vt:lpstr>Tabla de Contenido :Docencia General Cumplimiento de Deberes</vt:lpstr>
      <vt:lpstr>Tabla de Contenido :Docencia General Cumplimiento de Deberes</vt:lpstr>
      <vt:lpstr>Tabla de Contenido :Docencia General Cumplimiento de Deberes</vt:lpstr>
      <vt:lpstr>Tabla de Contenido :Docencia General Cumplimiento de Deberes</vt:lpstr>
      <vt:lpstr>Tabla de Contenido :Docencia General Cumplimiento de Deberes</vt:lpstr>
      <vt:lpstr>Tabla de Contenido :Docencia General Cumplimiento de Deberes</vt:lpstr>
      <vt:lpstr>Tabla de Contenido :Docencia General Actitud Profesional</vt:lpstr>
      <vt:lpstr>Tabla de Contenido :Docencia General Actitud Profesional</vt:lpstr>
      <vt:lpstr>Tabla de Contenido :Docencia General Actitud Profesional</vt:lpstr>
      <vt:lpstr>Tabla de Contenido :Docencia General Actitud Profesional</vt:lpstr>
      <vt:lpstr>Tabla de Contenido :Docencia General Actitud Profesional</vt:lpstr>
      <vt:lpstr>Tabla de Contenido :Docencia General Actitud Profesional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Contribución al Funcionamiento Institucional</vt:lpstr>
      <vt:lpstr>Tabla de Contenido :Docencia General Desarrollo Profesional</vt:lpstr>
      <vt:lpstr>Tabla de Contenido :Docencia General Desarrollo Profesional</vt:lpstr>
      <vt:lpstr>Tabla de Contenido :Docencia General Desarrollo Profesional</vt:lpstr>
      <vt:lpstr>Tabla de Contenido :Docencia General Desarrollo Profesional</vt:lpstr>
      <vt:lpstr>Tabla de Contenido :Docencia General Desarrollo Profesional</vt:lpstr>
      <vt:lpstr>Tabla de Contenido :Docencia General Desarrollo Profesional</vt:lpstr>
      <vt:lpstr>Tabla de Contenido :Docencia General Honores y Reconocimientos</vt:lpstr>
      <vt:lpstr>Tabla de Contenido :Docencia General Honores y Reconocimientos</vt:lpstr>
      <vt:lpstr>Tabla de Contenido :Docencia General Honores y Reconocimientos</vt:lpstr>
      <vt:lpstr>Tabla de Contenido :Docencia General Actividades de Investigación</vt:lpstr>
      <vt:lpstr>Tabla de Contenido :Docencia General Actividades de Investigación</vt:lpstr>
      <vt:lpstr>Tabla de Contenido :Docencia General Actividades de Servicio</vt:lpstr>
      <vt:lpstr>Tabla de Contenido :Docencia General Actividades de Servicio</vt:lpstr>
      <vt:lpstr>Docencia General </vt:lpstr>
      <vt:lpstr>Enseñanza</vt:lpstr>
      <vt:lpstr>Tabla de Contenido :Enseñanza  Calidad del Contenido de los Cursos</vt:lpstr>
      <vt:lpstr>Tabla de Contenido :Enseñanza  Calidad del Contenido de los Cursos</vt:lpstr>
      <vt:lpstr>Tabla de Contenido :Enseñanza  Calidad del Contenido de los Cursos</vt:lpstr>
      <vt:lpstr>Tabla de Contenido :Enseñanza  Calidad del Contenido de los Cursos</vt:lpstr>
      <vt:lpstr>Tabla de Contenido :Enseñanza  Calidad del Contenido de los Cursos</vt:lpstr>
      <vt:lpstr>Tabla de Contenido :Enseñanza  Calidad del Contenido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Calidad del Diseño y Desarrollo de los Cursos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Modo de Instrucción y Ambiente de Aprendizaje</vt:lpstr>
      <vt:lpstr>Tabla de Contenido :Enseñanza  Evaluación del Aprendizaje</vt:lpstr>
      <vt:lpstr>Tabla de Contenido :Enseñanza  Evaluación del Aprendizaje</vt:lpstr>
      <vt:lpstr>Tabla de Contenido :Enseñanza  Evaluación del Aprendizaje</vt:lpstr>
      <vt:lpstr>Tabla de Contenido :Enseñanza  Evaluación del Aprendizaje</vt:lpstr>
      <vt:lpstr>Tabla de Contenido :Enseñanza  Evaluación del Aprendizaje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Tabla de Contenido :Enseñanza  Producción de Materiales Didácticos</vt:lpstr>
      <vt:lpstr>Enseñanza </vt:lpstr>
      <vt:lpstr>Investigación</vt:lpstr>
      <vt:lpstr>Tabla de Contenido  Investigación - Calidad</vt:lpstr>
      <vt:lpstr>Tabla de Contenido Investigación - Calidad</vt:lpstr>
      <vt:lpstr>Tabla de Contenido  Investigación - Calidad</vt:lpstr>
      <vt:lpstr>Tabla de Contenido  Investigación - Calidad</vt:lpstr>
      <vt:lpstr>Tabla de Contenido  Investigación - Calidad</vt:lpstr>
      <vt:lpstr>Tabla de Contenido  Investigación - Calidad</vt:lpstr>
      <vt:lpstr>Tabla de Contenido :Investigación  Integración a la Educación de Estudiantes</vt:lpstr>
      <vt:lpstr>Tabla de Contenido :Investigación  Integración a la Educación de Estudiantes</vt:lpstr>
      <vt:lpstr>Tabla de Contenido :Investigación  Integración a la Educación de Estudiantes</vt:lpstr>
      <vt:lpstr>Tabla de Contenido :Investigación  Integración a la Educación de Estudiantes</vt:lpstr>
      <vt:lpstr>Tabla de Contenido :Investigación  Integración a la Educación de Estudiantes</vt:lpstr>
      <vt:lpstr>Tabla de Contenido Investigación - Productividad</vt:lpstr>
      <vt:lpstr>Tabla de Contenido Investigación - Productividad</vt:lpstr>
      <vt:lpstr>Tabla de Contenido Investigación - Productividad</vt:lpstr>
      <vt:lpstr>Investigación </vt:lpstr>
      <vt:lpstr>Servicio Clínico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Calidad del Cuidado del Paciente</vt:lpstr>
      <vt:lpstr>Tabla de Contenido – Servicio Clínico Destrezas Interpersonales y de Comunicación</vt:lpstr>
      <vt:lpstr>Tabla de Contenido – Servicio Clínico Destrezas Interpersonales y de Comunicación</vt:lpstr>
      <vt:lpstr>Tabla de Contenido – Servicio Clínico Destrezas Interpersonales y de Comunicación</vt:lpstr>
      <vt:lpstr>Tabla de Contenido – Servicio Clínico Destrezas Interpersonales y de Comunicación</vt:lpstr>
      <vt:lpstr>Tabla de Contenido – Servicio Clínico Destrezas Interpersonales y de Comunicación</vt:lpstr>
      <vt:lpstr>Tabla de Contenido – Servicio Clínico Destrezas Interpersonales y de Comunicación</vt:lpstr>
      <vt:lpstr>Tabla de Contenido – Servicio Clínico Destrezas Interpersonales y de Comunicación</vt:lpstr>
      <vt:lpstr>Tabla de Contenido – Servicio Clínico Destrezas Interpersonales y de Comunicación</vt:lpstr>
      <vt:lpstr>Tabla de Contenido – Servicio Clínico Destrezas Interpersonales y de Comunicación</vt:lpstr>
      <vt:lpstr>Tabla de Contenido – Servicio Clínico Aprendizaje y Mejoramiento Fundamentado en la Práctica</vt:lpstr>
      <vt:lpstr>Tabla de Contenido – Servicio Clínico Aprendizaje y Mejoramiento Fundamentado en la Práctica</vt:lpstr>
      <vt:lpstr>Tabla de Contenido – Servicio Clínico Aprendizaje y Mejoramiento Fundamentado en la Práctica</vt:lpstr>
      <vt:lpstr>Tabla de Contenido – Servicio Clínico Aprendizaje y Mejoramiento Fundamentado en la Práctica</vt:lpstr>
      <vt:lpstr>Tabla de Contenido – Servicio Clínico Aprendizaje y Mejoramiento Fundamentado en la Práctica</vt:lpstr>
      <vt:lpstr>Tabla de Contenido – Servicio Clínico Práctica Fundamentada en Sistemas de Salud y Contexto Social</vt:lpstr>
      <vt:lpstr>Tabla de Contenido – Servicio Clínico Práctica Fundamentada en Sistemas de Salud y Contexto Social</vt:lpstr>
      <vt:lpstr>Tabla de Contenido – Servicio Clínico Práctica Fundamentada en Sistemas de Salud y Contexto Social</vt:lpstr>
      <vt:lpstr>Tabla de Contenido – Servicio Clínico Práctica Fundamentada en Sistemas de Salud y Contexto Social</vt:lpstr>
      <vt:lpstr>Tabla de Contenido – Servicio Clínico Práctica Fundamentada en Sistemas de Salud y Contexto Social</vt:lpstr>
      <vt:lpstr>Tabla de Contenido – Servicio Clínico Práctica Fundamentada en Sistemas de Salud y Contexto Social</vt:lpstr>
      <vt:lpstr>Servicio Clínico </vt:lpstr>
      <vt:lpstr>Servicio Especial</vt:lpstr>
      <vt:lpstr>Tabla de Contenido  Servicio Especial - Importancia</vt:lpstr>
      <vt:lpstr>Tabla de Contenido  Servicio Especial - Importancia</vt:lpstr>
      <vt:lpstr>Tabla de Contenido  Servicio Especial - Importancia</vt:lpstr>
      <vt:lpstr>Tabla de Contenido  Servicio Especial - Importancia</vt:lpstr>
      <vt:lpstr>Tabla de Contenido  Servicio Especial - Importancia</vt:lpstr>
      <vt:lpstr>Tabla de Contenido  Servicio Especial - Importancia</vt:lpstr>
      <vt:lpstr>Tabla de Contenido  Servicio Especial - Importancia</vt:lpstr>
      <vt:lpstr>Tabla de Contenido  Servicio Especial - Importancia</vt:lpstr>
      <vt:lpstr>Tabla de Contenido  Servicio Especial - Importancia</vt:lpstr>
      <vt:lpstr>Tabla de Contenido  Servicio Especial - Calidad</vt:lpstr>
      <vt:lpstr>Tabla de Contenido  Servicio Especial - Calidad</vt:lpstr>
      <vt:lpstr>Tabla de Contenido  Servicio Especial - Calidad</vt:lpstr>
      <vt:lpstr>Tabla de Contenido  Servicio Especial - Calidad</vt:lpstr>
      <vt:lpstr>Tabla de Contenido  Servicio Especial - Calidad</vt:lpstr>
      <vt:lpstr>Tabla de Contenido  Servicio Especial - Calidad</vt:lpstr>
      <vt:lpstr>Tabla de Contenido  Servicio Especial - Calidad</vt:lpstr>
      <vt:lpstr>Tabla de Contenido  Servicio Especial - Calidad</vt:lpstr>
      <vt:lpstr>Tabla de Contenido  Servicio Especial - Calidad</vt:lpstr>
      <vt:lpstr>Tabla de Contenido  Servicio Especial - Calidad</vt:lpstr>
      <vt:lpstr>Tabla de Contenido  Servicio Especial – Divulgación del Servicio</vt:lpstr>
      <vt:lpstr>Tabla de Contenido  Servicio Especial – Divulgación del Servicio</vt:lpstr>
      <vt:lpstr>Tabla de Contenido  Servicio Especial – Divulgación del Servicio</vt:lpstr>
      <vt:lpstr>Tabla de Contenido  Servicio Especial – Divulgación del Servicio</vt:lpstr>
      <vt:lpstr>Tabla de Contenido  Servicio Especial – Divulgación del Servicio</vt:lpstr>
      <vt:lpstr>Tabla de Contenido  Servicio Especial – Productividad</vt:lpstr>
      <vt:lpstr>Servicio Especial </vt:lpstr>
      <vt:lpstr>Consejería</vt:lpstr>
      <vt:lpstr>Tabla de Contenido : Consejería Calidad del Diseño y Desarrollo de las Experiencias Educativas Estudiantiles  </vt:lpstr>
      <vt:lpstr>Tabla de Contenido : Consejería Calidad del Diseño y Desarrollo de las Experiencias Educativas Estudiantiles  </vt:lpstr>
      <vt:lpstr>Tabla de Contenido : Consejería Calidad del Diseño y Desarrollo de las Experiencias Educativas Estudiantiles  </vt:lpstr>
      <vt:lpstr>Tabla de Contenido : Consejería Calidad del Diseño y Desarrollo de las Experiencias Educativas Estudiantiles  </vt:lpstr>
      <vt:lpstr>Tabla de Contenido : Consejería Calidad del Diseño y Desarrollo de las Experiencias Educativas Estudiantiles 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Promoción del Desarrollo y Aprendizaje Estudiantil </vt:lpstr>
      <vt:lpstr>Tabla de Contenido : Consejería Calidad del Servicio de Consejería Profesional </vt:lpstr>
      <vt:lpstr>Tabla de Contenido : Consejería Calidad del Servicio de Consejería Profesional </vt:lpstr>
      <vt:lpstr>Tabla de Contenido : Consejería Calidad del Servicio de Consejería Profesional </vt:lpstr>
      <vt:lpstr>Tabla de Contenido : Consejería Calidad del Servicio de Consejería Profesional </vt:lpstr>
      <vt:lpstr>Tabla de Contenido : Consejería Calidad del Servicio de Consejería Profesional </vt:lpstr>
      <vt:lpstr>Tabla de Contenido : Consejería Calidad del Servicio de Consejería Profesional </vt:lpstr>
      <vt:lpstr>Tabla de Contenido : Consejería Iniciativas Educativas </vt:lpstr>
      <vt:lpstr>Tabla de Contenido : Consejería Iniciativas Educativas </vt:lpstr>
      <vt:lpstr>Tabla de Contenido : Consejería Iniciativas Educativas </vt:lpstr>
      <vt:lpstr>Tabla de Contenido : Consejería Iniciativas Educativas </vt:lpstr>
      <vt:lpstr>Tabla de Contenido : Consejería Iniciativas Educativas </vt:lpstr>
      <vt:lpstr>Tabla de Contenido : Consejería Iniciativas Educativas </vt:lpstr>
      <vt:lpstr>Tabla de Contenido : Consejería Iniciativas Educativas </vt:lpstr>
      <vt:lpstr>Tabla de Contenido : Consejería Iniciativas Educativas </vt:lpstr>
      <vt:lpstr>Tabla de Contenido : Consejería Evaluación del Aprendizaje </vt:lpstr>
      <vt:lpstr>Tabla de Contenido : Consejería Evaluación del Aprendizaje </vt:lpstr>
      <vt:lpstr>Tabla de Contenido : Consejería Evaluación del Aprendizaje </vt:lpstr>
      <vt:lpstr>Tabla de Contenido : Consejería Evaluación del Aprendizaje </vt:lpstr>
      <vt:lpstr>Tabla de Contenido : Consejería Evaluación del Aprendizaje </vt:lpstr>
      <vt:lpstr>Tabla de Contenido : Consejería Evaluación del Aprendizaje </vt:lpstr>
      <vt:lpstr>Tabla de Contenido : Consejería Producción de Materiales Educativos </vt:lpstr>
      <vt:lpstr>Tabla de Contenido : Consejería Producción de Materiales Educativos </vt:lpstr>
      <vt:lpstr>Tabla de Contenido : Consejería Producción de Materiales Educativos </vt:lpstr>
      <vt:lpstr>Tabla de Contenido : Consejería Producción de Materiales Educativos </vt:lpstr>
      <vt:lpstr>Tabla de Contenido : Consejería Producción de Materiales Educativos </vt:lpstr>
      <vt:lpstr>Tabla de Contenido : Consejería Producción de Materiales Educativos </vt:lpstr>
      <vt:lpstr>Consejería </vt:lpstr>
      <vt:lpstr>Biblioteca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 - Componente General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II- Componente Seleccionado por el Evaluado</vt:lpstr>
      <vt:lpstr>Tabla de Contenido : Docente Bibliotecario III- EFICIENCIA EN EL DESARROLLO DE COMPETENCIAS DE INFORMACIÓN E INSTRUCCIÓN BIBLIOGRÁFICA  </vt:lpstr>
      <vt:lpstr>Tabla de Contenido : Docente Bibliotecario III- EFICIENCIA EN EL DESARROLLO DE COMPETENCIAS DE INFORMACIÓN E INSTRUCCIÓN BIBLIOGRÁFICA  </vt:lpstr>
      <vt:lpstr>Tabla de Contenido : Docente Bibliotecario III- EFICIENCIA EN EL DESARROLLO DE COMPETENCIAS DE INFORMACIÓN E INSTRUCCIÓN BIBLIOGRÁFICA  </vt:lpstr>
      <vt:lpstr>Tabla de Contenido : Docente Bibliotecario III- EFICIENCIA EN EL DESARROLLO DE COMPETENCIAS DE INFORMACIÓN E INSTRUCCIÓN BIBLIOGRÁFICA  </vt:lpstr>
      <vt:lpstr>Tabla de Contenido : Docente Bibliotecario III- EFICIENCIA EN EL DESARROLLO DE COMPETENCIAS DE INFORMACIÓN E INSTRUCCIÓN BIBLIOGRÁFICA  </vt:lpstr>
      <vt:lpstr>Tabla de Contenido : Docente Bibliotecario III- EFICIENCIA EN EL DESARROLLO DE COMPETENCIAS DE INFORMACIÓN E INSTRUCCIÓN BIBLIOGRÁFICA  </vt:lpstr>
      <vt:lpstr>Tabla de Contenido : Docente Bibliotecario III- EFICIENCIA EN EL DESARROLLO DE COMPETENCIAS DE INFORMACIÓN E INSTRUCCIÓN BIBLIOGRÁFICA  </vt:lpstr>
      <vt:lpstr>Tabla de Contenido : Docente Bibliotecario III- EFICIENCIA EN EL DESARROLLO DE COMPETENCIAS DE INFORMACIÓN E INSTRUCCIÓN BIBLIOGRÁFICA  </vt:lpstr>
      <vt:lpstr>Tabla de Contenido : Docente Bibliotecario III- EFICIENCIA EN EL DESARROLLO DE COMPETENCIAS DE INFORMACIÓN E INSTRUCCIÓN BIBLIOGRÁFICA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Tabla de Contenido : Docente Bibliotecario IV- EFICIENCIA EN EL DESARROLLO, LA APLICACIÓN Y LA ADMINISTRACIÓN DE RECURSOS Y SERVICIOS ELECTRÓNICOS DE INFORMACIÓN   </vt:lpstr>
      <vt:lpstr>Biblioteca </vt:lpstr>
      <vt:lpstr>Administración Académica</vt:lpstr>
      <vt:lpstr>Tabla de Contenido  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Liderazgo Académico- Administrativo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Destrezas Interpersonales y Manejo de Conflictos</vt:lpstr>
      <vt:lpstr>Administración Académica  Administración de Finanzas</vt:lpstr>
      <vt:lpstr>Administración Académica  Administración de Finanzas</vt:lpstr>
      <vt:lpstr>Administración Académica  Administración de Finanzas</vt:lpstr>
      <vt:lpstr>Administración Académica  Administración de Finanzas</vt:lpstr>
      <vt:lpstr>Administración Académica  Administración de Finanzas</vt:lpstr>
      <vt:lpstr>Administración Académica  Administración de Finanzas</vt:lpstr>
      <vt:lpstr>Administración Académica  Administración de Finanzas</vt:lpstr>
      <vt:lpstr>Administración Académica  Administración de Finanzas</vt:lpstr>
      <vt:lpstr>Administración Académica  Administración de Finanzas</vt:lpstr>
      <vt:lpstr>Administración Académica  Asuntos Estudiantiles</vt:lpstr>
      <vt:lpstr>Administración Académica  Asuntos Estudiantiles</vt:lpstr>
      <vt:lpstr>Administración Académica  Asuntos Estudiantiles</vt:lpstr>
      <vt:lpstr>Administración Académica  Asuntos Estudiantiles</vt:lpstr>
      <vt:lpstr>Administración Académica  Asuntos Estudiantiles</vt:lpstr>
      <vt:lpstr>Administración Académica  Asuntos Estudiantiles</vt:lpstr>
      <vt:lpstr>Administración Académica  Asuntos Estudiantiles</vt:lpstr>
      <vt:lpstr>Administración Académica  Asuntos Estudiantiles</vt:lpstr>
      <vt:lpstr>Administración Académica  Asuntos Estudiantiles</vt:lpstr>
      <vt:lpstr>Administración Académica </vt:lpstr>
      <vt:lpstr>PowerPoint Presentation</vt:lpstr>
    </vt:vector>
  </TitlesOfParts>
  <Company>IT Group Solutions PR,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Coordinadora de Seguridad</dc:title>
  <dc:creator>Carlos Ortiz</dc:creator>
  <cp:lastModifiedBy>Irisely Lopez Ramos</cp:lastModifiedBy>
  <cp:revision>359</cp:revision>
  <cp:lastPrinted>2014-10-30T13:23:41Z</cp:lastPrinted>
  <dcterms:created xsi:type="dcterms:W3CDTF">2014-10-30T00:34:49Z</dcterms:created>
  <dcterms:modified xsi:type="dcterms:W3CDTF">2017-02-07T15:23:41Z</dcterms:modified>
</cp:coreProperties>
</file>